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76" r:id="rId2"/>
    <p:sldMasterId id="2147483672" r:id="rId3"/>
    <p:sldMasterId id="2147483682" r:id="rId4"/>
    <p:sldMasterId id="2147483685" r:id="rId5"/>
  </p:sldMasterIdLst>
  <p:notesMasterIdLst>
    <p:notesMasterId r:id="rId18"/>
  </p:notesMasterIdLst>
  <p:handoutMasterIdLst>
    <p:handoutMasterId r:id="rId19"/>
  </p:handoutMasterIdLst>
  <p:sldIdLst>
    <p:sldId id="354" r:id="rId6"/>
    <p:sldId id="352" r:id="rId7"/>
    <p:sldId id="353" r:id="rId8"/>
    <p:sldId id="344" r:id="rId9"/>
    <p:sldId id="318" r:id="rId10"/>
    <p:sldId id="333" r:id="rId11"/>
    <p:sldId id="347" r:id="rId12"/>
    <p:sldId id="348" r:id="rId13"/>
    <p:sldId id="349" r:id="rId14"/>
    <p:sldId id="350" r:id="rId15"/>
    <p:sldId id="351" r:id="rId16"/>
    <p:sldId id="342" r:id="rId17"/>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orient="horz" pos="104">
          <p15:clr>
            <a:srgbClr val="A4A3A4"/>
          </p15:clr>
        </p15:guide>
        <p15:guide id="3" orient="horz" pos="3930" userDrawn="1">
          <p15:clr>
            <a:srgbClr val="A4A3A4"/>
          </p15:clr>
        </p15:guide>
        <p15:guide id="4" orient="horz" pos="936" userDrawn="1">
          <p15:clr>
            <a:srgbClr val="A4A3A4"/>
          </p15:clr>
        </p15:guide>
        <p15:guide id="6" pos="7311" userDrawn="1">
          <p15:clr>
            <a:srgbClr val="A4A3A4"/>
          </p15:clr>
        </p15:guide>
        <p15:guide id="7" orient="horz" pos="754">
          <p15:clr>
            <a:srgbClr val="A4A3A4"/>
          </p15:clr>
        </p15:guide>
        <p15:guide id="8" orient="horz" pos="436">
          <p15:clr>
            <a:srgbClr val="A4A3A4"/>
          </p15:clr>
        </p15:guide>
        <p15:guide id="9" orient="horz" pos="4020">
          <p15:clr>
            <a:srgbClr val="A4A3A4"/>
          </p15:clr>
        </p15:guide>
        <p15:guide id="10" pos="3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Hum" initials="TH" lastIdx="1" clrIdx="0">
    <p:extLst/>
  </p:cmAuthor>
  <p:cmAuthor id="2" name="Simon" initials="" lastIdx="0" clrIdx="1"/>
  <p:cmAuthor id="3" name="renyi" initials="r"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E030A0"/>
    <a:srgbClr val="AA30A0"/>
    <a:srgbClr val="FF7655"/>
    <a:srgbClr val="FF4F23"/>
    <a:srgbClr val="FF2600"/>
    <a:srgbClr val="C05C8D"/>
    <a:srgbClr val="6600CC"/>
    <a:srgbClr val="ED202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7" autoAdjust="0"/>
    <p:restoredTop sz="86386" autoAdjust="0"/>
  </p:normalViewPr>
  <p:slideViewPr>
    <p:cSldViewPr snapToGrid="0">
      <p:cViewPr varScale="1">
        <p:scale>
          <a:sx n="75" d="100"/>
          <a:sy n="75" d="100"/>
        </p:scale>
        <p:origin x="960" y="43"/>
      </p:cViewPr>
      <p:guideLst>
        <p:guide orient="horz" pos="777"/>
        <p:guide orient="horz" pos="104"/>
        <p:guide orient="horz" pos="3930"/>
        <p:guide orient="horz" pos="936"/>
        <p:guide pos="7311"/>
        <p:guide orient="horz" pos="754"/>
        <p:guide orient="horz" pos="436"/>
        <p:guide orient="horz" pos="402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255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zero"/>
    <c:showDLblsOverMax val="0"/>
  </c:chart>
  <c:spPr>
    <a:noFill/>
    <a:ln>
      <a:noFill/>
    </a:ln>
    <a:effectLst/>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6707988518194"/>
          <c:y val="0.11884011368498765"/>
          <c:w val="0.66906584022964388"/>
          <c:h val="0.88115988631501263"/>
        </c:manualLayout>
      </c:layout>
      <c:doughnutChart>
        <c:varyColors val="1"/>
        <c:ser>
          <c:idx val="0"/>
          <c:order val="0"/>
          <c:tx>
            <c:strRef>
              <c:f>Sheet1!$B$1</c:f>
              <c:strCache>
                <c:ptCount val="1"/>
                <c:pt idx="0">
                  <c:v>销售额</c:v>
                </c:pt>
              </c:strCache>
            </c:strRef>
          </c:tx>
          <c:dPt>
            <c:idx val="0"/>
            <c:bubble3D val="0"/>
            <c:spPr>
              <a:solidFill>
                <a:srgbClr val="4BACC6"/>
              </a:solidFill>
            </c:spPr>
          </c:dPt>
          <c:dPt>
            <c:idx val="1"/>
            <c:bubble3D val="0"/>
            <c:spPr>
              <a:solidFill>
                <a:schemeClr val="bg1">
                  <a:lumMod val="85000"/>
                </a:schemeClr>
              </a:solidFill>
            </c:spPr>
          </c:dPt>
          <c:cat>
            <c:numRef>
              <c:f>Sheet1!$A$2:$A$3</c:f>
              <c:numCache>
                <c:formatCode>General</c:formatCode>
                <c:ptCount val="2"/>
              </c:numCache>
            </c:numRef>
          </c:cat>
          <c:val>
            <c:numRef>
              <c:f>Sheet1!$B$2:$B$3</c:f>
              <c:numCache>
                <c:formatCode>General</c:formatCode>
                <c:ptCount val="2"/>
                <c:pt idx="0">
                  <c:v>26</c:v>
                </c:pt>
                <c:pt idx="1">
                  <c:v>74</c:v>
                </c:pt>
              </c:numCache>
            </c:numRef>
          </c:val>
        </c:ser>
        <c:dLbls>
          <c:showLegendKey val="0"/>
          <c:showVal val="0"/>
          <c:showCatName val="0"/>
          <c:showSerName val="0"/>
          <c:showPercent val="0"/>
          <c:showBubbleSize val="0"/>
          <c:showLeaderLines val="0"/>
        </c:dLbls>
        <c:firstSliceAng val="16"/>
        <c:holeSize val="61"/>
      </c:doughnutChart>
    </c:plotArea>
    <c:plotVisOnly val="1"/>
    <c:dispBlanksAs val="zero"/>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GFK全球份额</c:v>
                </c:pt>
              </c:strCache>
            </c:strRef>
          </c:tx>
          <c:spPr>
            <a:solidFill>
              <a:schemeClr val="bg1">
                <a:lumMod val="85000"/>
              </a:schemeClr>
            </a:solidFill>
            <a:ln>
              <a:noFill/>
            </a:ln>
          </c:spPr>
          <c:dPt>
            <c:idx val="0"/>
            <c:bubble3D val="0"/>
            <c:spPr>
              <a:solidFill>
                <a:srgbClr val="C00000"/>
              </a:solidFill>
              <a:ln w="19050">
                <a:noFill/>
              </a:ln>
              <a:effectLst/>
            </c:spPr>
            <c:extLst xmlns:c16r2="http://schemas.microsoft.com/office/drawing/2015/06/chart">
              <c:ext xmlns:c16="http://schemas.microsoft.com/office/drawing/2014/chart" uri="{C3380CC4-5D6E-409C-BE32-E72D297353CC}">
                <c16:uniqueId val="{00000001-EAA3-4DC6-907E-76638AE5D360}"/>
              </c:ext>
            </c:extLst>
          </c:dPt>
          <c:dPt>
            <c:idx val="1"/>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3-EAA3-4DC6-907E-76638AE5D360}"/>
              </c:ext>
            </c:extLst>
          </c:dPt>
          <c:dPt>
            <c:idx val="2"/>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5-EAA3-4DC6-907E-76638AE5D360}"/>
              </c:ext>
            </c:extLst>
          </c:dPt>
          <c:dPt>
            <c:idx val="3"/>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7-EAA3-4DC6-907E-76638AE5D360}"/>
              </c:ext>
            </c:extLst>
          </c:dPt>
          <c:cat>
            <c:strRef>
              <c:f>Sheet1!$A$2:$A$3</c:f>
              <c:strCache>
                <c:ptCount val="1"/>
                <c:pt idx="0">
                  <c:v>2017.1-6</c:v>
                </c:pt>
              </c:strCache>
            </c:strRef>
          </c:cat>
          <c:val>
            <c:numRef>
              <c:f>Sheet1!$B$2:$B$3</c:f>
              <c:numCache>
                <c:formatCode>0.0%</c:formatCode>
                <c:ptCount val="2"/>
                <c:pt idx="0">
                  <c:v>0.14300000000000004</c:v>
                </c:pt>
                <c:pt idx="1">
                  <c:v>1</c:v>
                </c:pt>
              </c:numCache>
            </c:numRef>
          </c:val>
          <c:extLst xmlns:c16r2="http://schemas.microsoft.com/office/drawing/2015/06/chart">
            <c:ext xmlns:c16="http://schemas.microsoft.com/office/drawing/2014/chart" uri="{C3380CC4-5D6E-409C-BE32-E72D297353CC}">
              <c16:uniqueId val="{00000008-EAA3-4DC6-907E-76638AE5D360}"/>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zero"/>
    <c:showDLblsOverMax val="0"/>
  </c:chart>
  <c:spPr>
    <a:noFill/>
    <a:ln>
      <a:noFill/>
    </a:ln>
    <a:effectLst/>
  </c:spPr>
  <c:txPr>
    <a:bodyPr/>
    <a:lstStyle/>
    <a:p>
      <a:pPr>
        <a:defRPr/>
      </a:pPr>
      <a:endParaRPr lang="nl-N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F598D4-3F84-4BEE-9BC7-040ADCCB8779}" type="datetimeFigureOut">
              <a:rPr lang="zh-CN" altLang="en-US" smtClean="0">
                <a:latin typeface="Arial" panose="020B0604020202020204" pitchFamily="34" charset="0"/>
              </a:rPr>
              <a:t>2018/12/6</a:t>
            </a:fld>
            <a:endParaRPr lang="zh-CN" altLang="en-US">
              <a:latin typeface="Arial" panose="020B0604020202020204" pitchFamily="3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2D6E23-C477-4983-8810-4E55CEE06698}" type="slidenum">
              <a:rPr lang="zh-CN" altLang="en-US" smtClean="0">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342268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BE494-0D7B-4CF4-A9E0-855CD1422DF1}" type="datetimeFigureOut">
              <a:rPr lang="zh-CN" altLang="en-US" smtClean="0">
                <a:latin typeface="Arial" panose="020B0604020202020204" pitchFamily="34" charset="0"/>
              </a:rPr>
              <a:pPr/>
              <a:t>2018/12/6</a:t>
            </a:fld>
            <a:endParaRPr lang="zh-CN" altLang="en-US">
              <a:latin typeface="Arial" panose="020B0604020202020204" pitchFamily="34" charset="0"/>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latin typeface="Arial" panose="020B0604020202020204" pitchFamily="34" charset="0"/>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9ABF67-8CF7-49F2-B28A-51BF256C0AD8}" type="slidenum">
              <a:rPr lang="zh-CN" altLang="en-US" smtClean="0">
                <a:latin typeface="Arial" panose="020B0604020202020204" pitchFamily="34" charset="0"/>
              </a: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93006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Arial" pitchFamily="34" charset="0"/>
                <a:ea typeface="宋体" pitchFamily="2" charset="-122"/>
                <a:cs typeface="Arial" pitchFamily="34" charset="0"/>
              </a:rPr>
              <a:t>Key</a:t>
            </a:r>
            <a:r>
              <a:rPr lang="en-US" altLang="zh-CN" sz="1200" b="1" kern="1200" baseline="0" dirty="0" smtClean="0">
                <a:solidFill>
                  <a:schemeClr val="tx1"/>
                </a:solidFill>
                <a:effectLst/>
                <a:latin typeface="Arial" pitchFamily="34" charset="0"/>
                <a:ea typeface="宋体" pitchFamily="2" charset="-122"/>
                <a:cs typeface="Arial" pitchFamily="34" charset="0"/>
              </a:rPr>
              <a:t> Messages:</a:t>
            </a:r>
            <a:r>
              <a:rPr lang="en-US" altLang="zh-CN" sz="1200" b="1" dirty="0" smtClean="0">
                <a:latin typeface="Arial" pitchFamily="34" charset="0"/>
                <a:cs typeface="Arial" pitchFamily="34" charset="0"/>
              </a:rPr>
              <a:t> </a:t>
            </a:r>
          </a:p>
          <a:p>
            <a:endParaRPr lang="en-US"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Private company</a:t>
            </a:r>
          </a:p>
          <a:p>
            <a:endParaRPr lang="en-US"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R&amp;D is de </a:t>
            </a:r>
            <a:r>
              <a:rPr lang="en-US" altLang="zh-CN" sz="1200" kern="1200" dirty="0" err="1" smtClean="0">
                <a:solidFill>
                  <a:schemeClr val="tx1"/>
                </a:solidFill>
                <a:latin typeface="Arial" charset="0"/>
                <a:ea typeface="宋体" pitchFamily="2" charset="-122"/>
                <a:cs typeface="+mn-cs"/>
              </a:rPr>
              <a:t>toekomst</a:t>
            </a:r>
            <a:endParaRPr lang="en-US" altLang="zh-CN" sz="1200" kern="1200" dirty="0" smtClean="0">
              <a:solidFill>
                <a:schemeClr val="tx1"/>
              </a:solidFill>
              <a:latin typeface="Arial" charset="0"/>
              <a:ea typeface="宋体" pitchFamily="2" charset="-122"/>
              <a:cs typeface="+mn-cs"/>
            </a:endParaRPr>
          </a:p>
          <a:p>
            <a:endParaRPr lang="en-US"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15% </a:t>
            </a:r>
            <a:r>
              <a:rPr lang="en-US" altLang="zh-CN" sz="1200" kern="1200" dirty="0" err="1" smtClean="0">
                <a:solidFill>
                  <a:schemeClr val="tx1"/>
                </a:solidFill>
                <a:latin typeface="Arial" charset="0"/>
                <a:ea typeface="宋体" pitchFamily="2" charset="-122"/>
                <a:cs typeface="+mn-cs"/>
              </a:rPr>
              <a:t>terug</a:t>
            </a:r>
            <a:r>
              <a:rPr lang="en-US" altLang="zh-CN" sz="1200" kern="1200" dirty="0" smtClean="0">
                <a:solidFill>
                  <a:schemeClr val="tx1"/>
                </a:solidFill>
                <a:latin typeface="Arial" charset="0"/>
                <a:ea typeface="宋体" pitchFamily="2" charset="-122"/>
                <a:cs typeface="+mn-cs"/>
              </a:rPr>
              <a:t> in het </a:t>
            </a:r>
            <a:r>
              <a:rPr lang="en-US" altLang="zh-CN" sz="1200" kern="1200" dirty="0" err="1" smtClean="0">
                <a:solidFill>
                  <a:schemeClr val="tx1"/>
                </a:solidFill>
                <a:latin typeface="Arial" charset="0"/>
                <a:ea typeface="宋体" pitchFamily="2" charset="-122"/>
                <a:cs typeface="+mn-cs"/>
              </a:rPr>
              <a:t>investeren</a:t>
            </a:r>
            <a:endParaRPr lang="en-US"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2-5 </a:t>
            </a:r>
            <a:r>
              <a:rPr lang="en-US" altLang="zh-CN" sz="1200" kern="1200" dirty="0" err="1" smtClean="0">
                <a:solidFill>
                  <a:schemeClr val="tx1"/>
                </a:solidFill>
                <a:latin typeface="Arial" charset="0"/>
                <a:ea typeface="宋体" pitchFamily="2" charset="-122"/>
                <a:cs typeface="+mn-cs"/>
              </a:rPr>
              <a:t>terug</a:t>
            </a:r>
            <a:r>
              <a:rPr lang="en-US" altLang="zh-CN" sz="1200" kern="1200" dirty="0" smtClean="0">
                <a:solidFill>
                  <a:schemeClr val="tx1"/>
                </a:solidFill>
                <a:latin typeface="Arial" charset="0"/>
                <a:ea typeface="宋体" pitchFamily="2" charset="-122"/>
                <a:cs typeface="+mn-cs"/>
              </a:rPr>
              <a:t> </a:t>
            </a:r>
            <a:r>
              <a:rPr lang="en-US" altLang="zh-CN" sz="1200" kern="1200" dirty="0" err="1" smtClean="0">
                <a:solidFill>
                  <a:schemeClr val="tx1"/>
                </a:solidFill>
                <a:latin typeface="Arial" charset="0"/>
                <a:ea typeface="宋体" pitchFamily="2" charset="-122"/>
                <a:cs typeface="+mn-cs"/>
              </a:rPr>
              <a:t>investeren</a:t>
            </a:r>
            <a:r>
              <a:rPr lang="en-US" altLang="zh-CN" sz="1200" kern="1200" dirty="0" smtClean="0">
                <a:solidFill>
                  <a:schemeClr val="tx1"/>
                </a:solidFill>
                <a:latin typeface="Arial" charset="0"/>
                <a:ea typeface="宋体" pitchFamily="2" charset="-122"/>
                <a:cs typeface="+mn-cs"/>
              </a:rPr>
              <a:t> </a:t>
            </a:r>
          </a:p>
          <a:p>
            <a:endParaRPr lang="en-US" altLang="zh-CN" sz="1200" kern="1200" dirty="0" smtClean="0">
              <a:solidFill>
                <a:schemeClr val="tx1"/>
              </a:solidFill>
              <a:latin typeface="Arial" charset="0"/>
              <a:ea typeface="宋体" pitchFamily="2" charset="-122"/>
              <a:cs typeface="+mn-cs"/>
            </a:endParaRPr>
          </a:p>
          <a:p>
            <a:r>
              <a:rPr lang="en-US" altLang="zh-CN" dirty="0" smtClean="0"/>
              <a:t>Huawei is a global leader of ICT solutions. Continuously innovating based on customer needs, we are committed to enhancing customer experiences and creating maximum value for telecom carriers, enterprises, and consumers. Our telecom network equipment, IT products and solutions, and smart devices are used in 170 countries and regions. Huawei ranked 228th on the Global Fortune 500</a:t>
            </a:r>
            <a:r>
              <a:rPr lang="en-US" altLang="zh-CN" baseline="0" dirty="0" smtClean="0"/>
              <a:t> in 2015</a:t>
            </a:r>
            <a:r>
              <a:rPr lang="zh-CN" altLang="en-US" baseline="0" dirty="0" smtClean="0"/>
              <a:t> </a:t>
            </a:r>
            <a:r>
              <a:rPr lang="en-US" altLang="zh-CN" baseline="0" dirty="0" smtClean="0"/>
              <a:t>based on its 2014 revenue.</a:t>
            </a:r>
            <a:endParaRPr lang="en-US" altLang="zh-CN" dirty="0" smtClean="0"/>
          </a:p>
          <a:p>
            <a:endParaRPr lang="en-US" altLang="zh-CN" sz="1200" kern="1200" dirty="0" smtClean="0">
              <a:solidFill>
                <a:schemeClr val="tx1"/>
              </a:solidFill>
              <a:latin typeface="Arial" charset="0"/>
              <a:ea typeface="宋体" pitchFamily="2" charset="-122"/>
              <a:cs typeface="+mn-cs"/>
            </a:endParaRPr>
          </a:p>
          <a:p>
            <a:r>
              <a:rPr lang="en-US" altLang="zh-CN" dirty="0" smtClean="0"/>
              <a:t>We invest over 10% of our annual sales revenue into R&amp;D and more than 45% of our 170,000 employees engage in R&amp;D. </a:t>
            </a:r>
            <a:r>
              <a:rPr lang="en-US" altLang="zh-CN" baseline="0" dirty="0" smtClean="0"/>
              <a:t>We have built 16 R&amp;D centers worldwide and 31 joint innovation centers with customers. </a:t>
            </a:r>
            <a:endParaRPr lang="en-US" altLang="zh-CN" sz="1200" kern="1200" dirty="0" smtClean="0">
              <a:solidFill>
                <a:schemeClr val="tx1"/>
              </a:solidFill>
              <a:latin typeface="Arial" charset="0"/>
              <a:ea typeface="宋体" pitchFamily="2" charset="-122"/>
              <a:cs typeface="+mn-cs"/>
            </a:endParaRPr>
          </a:p>
          <a:p>
            <a:endParaRPr lang="en-US" altLang="zh-CN" sz="1200" dirty="0" smtClean="0">
              <a:latin typeface="Arial" pitchFamily="34" charset="0"/>
              <a:cs typeface="Arial" pitchFamily="34" charset="0"/>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solidFill>
                  <a:prstClr val="black"/>
                </a:solidFill>
              </a:rPr>
              <a:pPr/>
              <a:t>2</a:t>
            </a:fld>
            <a:endParaRPr lang="en-US" altLang="zh-CN" dirty="0">
              <a:solidFill>
                <a:prstClr val="black"/>
              </a:solidFill>
            </a:endParaRPr>
          </a:p>
        </p:txBody>
      </p:sp>
    </p:spTree>
    <p:extLst>
      <p:ext uri="{BB962C8B-B14F-4D97-AF65-F5344CB8AC3E}">
        <p14:creationId xmlns:p14="http://schemas.microsoft.com/office/powerpoint/2010/main" val="32599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9203158-55C3-4048-A152-F075CBB3583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4663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Tx/>
              <a:buChar char="-"/>
            </a:pPr>
            <a:r>
              <a:rPr lang="en-US" dirty="0" smtClean="0">
                <a:latin typeface="Arial" panose="020B0604020202020204" pitchFamily="34" charset="0"/>
              </a:rPr>
              <a:t>Give back to society</a:t>
            </a:r>
          </a:p>
          <a:p>
            <a:pPr marL="171450" indent="-171450">
              <a:buFontTx/>
              <a:buChar char="-"/>
            </a:pPr>
            <a:r>
              <a:rPr lang="en-US" dirty="0" smtClean="0">
                <a:latin typeface="Arial" panose="020B0604020202020204" pitchFamily="34" charset="0"/>
              </a:rPr>
              <a:t>Close the ICT Gap – Shortage </a:t>
            </a:r>
          </a:p>
          <a:p>
            <a:pPr marL="171450" indent="-171450">
              <a:buFontTx/>
              <a:buChar char="-"/>
            </a:pPr>
            <a:r>
              <a:rPr lang="en-US" dirty="0" smtClean="0">
                <a:latin typeface="Arial" panose="020B0604020202020204" pitchFamily="34" charset="0"/>
              </a:rPr>
              <a:t>Multi engineer</a:t>
            </a:r>
          </a:p>
          <a:p>
            <a:pPr marL="171450" indent="-171450">
              <a:buFontTx/>
              <a:buChar char="-"/>
            </a:pPr>
            <a:r>
              <a:rPr lang="en-US" dirty="0" smtClean="0">
                <a:latin typeface="Arial" panose="020B0604020202020204" pitchFamily="34" charset="0"/>
              </a:rPr>
              <a:t>By engaging</a:t>
            </a:r>
            <a:r>
              <a:rPr lang="en-US" baseline="0" dirty="0" smtClean="0">
                <a:latin typeface="Arial" panose="020B0604020202020204" pitchFamily="34" charset="0"/>
              </a:rPr>
              <a:t> academia, train the teachers, intern train the students to get more skills and more change to get a job.</a:t>
            </a:r>
          </a:p>
          <a:p>
            <a:pPr marL="171450" indent="-171450">
              <a:buFontTx/>
              <a:buChar char="-"/>
            </a:pPr>
            <a:r>
              <a:rPr lang="en-US" baseline="0" dirty="0" smtClean="0">
                <a:latin typeface="Arial" panose="020B0604020202020204" pitchFamily="34" charset="0"/>
              </a:rPr>
              <a:t>HALP and customer training = commercial. ICT = CSR</a:t>
            </a:r>
          </a:p>
          <a:p>
            <a:pPr marL="171450" indent="-171450">
              <a:buFontTx/>
              <a:buChar char="-"/>
            </a:pPr>
            <a:endParaRPr 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fld id="{4F9ABF67-8CF7-49F2-B28A-51BF256C0AD8}" type="slidenum">
              <a:rPr lang="zh-CN" altLang="en-US" smtClean="0">
                <a:latin typeface="Arial" panose="020B0604020202020204" pitchFamily="34" charset="0"/>
              </a:rPr>
              <a:pPr/>
              <a:t>5</a:t>
            </a:fld>
            <a:endParaRPr lang="zh-CN" altLang="en-US">
              <a:latin typeface="Arial" panose="020B0604020202020204" pitchFamily="34" charset="0"/>
            </a:endParaRPr>
          </a:p>
        </p:txBody>
      </p:sp>
    </p:spTree>
    <p:extLst>
      <p:ext uri="{BB962C8B-B14F-4D97-AF65-F5344CB8AC3E}">
        <p14:creationId xmlns:p14="http://schemas.microsoft.com/office/powerpoint/2010/main" val="88150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altLang="zh-CN" dirty="0" smtClean="0">
                <a:latin typeface="Arial" panose="020B0604020202020204" pitchFamily="34" charset="0"/>
              </a:rPr>
              <a:t>- More</a:t>
            </a:r>
            <a:r>
              <a:rPr lang="en-US" altLang="zh-CN" baseline="0" dirty="0" smtClean="0">
                <a:latin typeface="Arial" panose="020B0604020202020204" pitchFamily="34" charset="0"/>
              </a:rPr>
              <a:t> detailed picture of previous slide. </a:t>
            </a:r>
          </a:p>
          <a:p>
            <a:pPr>
              <a:buFont typeface="Arial" pitchFamily="34" charset="0"/>
              <a:buNone/>
            </a:pPr>
            <a:r>
              <a:rPr lang="en-US" altLang="zh-CN" baseline="0" dirty="0" smtClean="0">
                <a:latin typeface="Arial" panose="020B0604020202020204" pitchFamily="34" charset="0"/>
              </a:rPr>
              <a:t>- Academy that receive government funding, hand shake is the </a:t>
            </a:r>
            <a:r>
              <a:rPr lang="en-US" altLang="zh-CN" baseline="0" dirty="0" err="1" smtClean="0">
                <a:latin typeface="Arial" panose="020B0604020202020204" pitchFamily="34" charset="0"/>
              </a:rPr>
              <a:t>collab</a:t>
            </a:r>
            <a:r>
              <a:rPr lang="en-US" altLang="zh-CN" baseline="0" dirty="0" smtClean="0">
                <a:latin typeface="Arial" panose="020B0604020202020204" pitchFamily="34" charset="0"/>
              </a:rPr>
              <a:t> between the 2. We train their teachers, materials, simulations tools, up to 90% on lab equipment.</a:t>
            </a:r>
          </a:p>
          <a:p>
            <a:pPr>
              <a:buFont typeface="Arial" pitchFamily="34" charset="0"/>
              <a:buNone/>
            </a:pPr>
            <a:r>
              <a:rPr lang="en-US" altLang="zh-CN" dirty="0" smtClean="0">
                <a:latin typeface="Arial" panose="020B0604020202020204" pitchFamily="34" charset="0"/>
              </a:rPr>
              <a:t>- HCNA – HCNP – HNCE</a:t>
            </a:r>
            <a:r>
              <a:rPr lang="en-US" altLang="zh-CN" baseline="0" dirty="0" smtClean="0">
                <a:latin typeface="Arial" panose="020B0604020202020204" pitchFamily="34" charset="0"/>
              </a:rPr>
              <a:t> for every single course. 7 courses in English. </a:t>
            </a:r>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fld id="{D029210D-C64C-46F5-9752-94992EF16130}" type="slidenum">
              <a:rPr lang="zh-CN" altLang="en-US" smtClean="0">
                <a:latin typeface="Arial" panose="020B0604020202020204" pitchFamily="34" charset="0"/>
              </a:rPr>
              <a:pPr/>
              <a:t>6</a:t>
            </a:fld>
            <a:endParaRPr lang="zh-CN" altLang="en-US">
              <a:latin typeface="Arial" panose="020B0604020202020204" pitchFamily="34" charset="0"/>
            </a:endParaRPr>
          </a:p>
        </p:txBody>
      </p:sp>
    </p:spTree>
    <p:extLst>
      <p:ext uri="{BB962C8B-B14F-4D97-AF65-F5344CB8AC3E}">
        <p14:creationId xmlns:p14="http://schemas.microsoft.com/office/powerpoint/2010/main" val="82611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FontTx/>
              <a:buNone/>
            </a:pPr>
            <a:r>
              <a:rPr lang="en-US" altLang="zh-CN" dirty="0" smtClean="0">
                <a:latin typeface="Arial" panose="020B0604020202020204" pitchFamily="34" charset="0"/>
              </a:rPr>
              <a:t>ICT infrastructure:</a:t>
            </a:r>
            <a:r>
              <a:rPr lang="en-US" altLang="zh-CN" baseline="0" dirty="0" smtClean="0">
                <a:latin typeface="Arial" panose="020B0604020202020204" pitchFamily="34" charset="0"/>
              </a:rPr>
              <a:t> </a:t>
            </a:r>
          </a:p>
          <a:p>
            <a:pPr marL="0" indent="0">
              <a:buFontTx/>
              <a:buNone/>
            </a:pPr>
            <a:r>
              <a:rPr lang="en-US" altLang="zh-CN" baseline="0" dirty="0" smtClean="0">
                <a:latin typeface="Arial" panose="020B0604020202020204" pitchFamily="34" charset="0"/>
              </a:rPr>
              <a:t>- </a:t>
            </a:r>
            <a:r>
              <a:rPr lang="en-US" altLang="zh-CN" dirty="0" smtClean="0">
                <a:latin typeface="Arial" panose="020B0604020202020204" pitchFamily="34" charset="0"/>
              </a:rPr>
              <a:t>In</a:t>
            </a:r>
            <a:r>
              <a:rPr lang="en-US" altLang="zh-CN" baseline="0" dirty="0" smtClean="0">
                <a:latin typeface="Arial" panose="020B0604020202020204" pitchFamily="34" charset="0"/>
              </a:rPr>
              <a:t> yellow is available</a:t>
            </a:r>
          </a:p>
          <a:p>
            <a:pPr marL="171450" indent="-171450">
              <a:buFontTx/>
              <a:buChar char="-"/>
            </a:pPr>
            <a:r>
              <a:rPr lang="en-US" altLang="zh-CN" baseline="0" dirty="0" smtClean="0">
                <a:latin typeface="Arial" panose="020B0604020202020204" pitchFamily="34" charset="0"/>
              </a:rPr>
              <a:t>AI not available yet for certification</a:t>
            </a:r>
          </a:p>
          <a:p>
            <a:pPr marL="171450" indent="-171450">
              <a:buFontTx/>
              <a:buChar char="-"/>
            </a:pPr>
            <a:r>
              <a:rPr lang="en-US" altLang="zh-CN" baseline="0" dirty="0" smtClean="0">
                <a:latin typeface="Arial" panose="020B0604020202020204" pitchFamily="34" charset="0"/>
              </a:rPr>
              <a:t>IOT next year</a:t>
            </a:r>
          </a:p>
          <a:p>
            <a:pPr marL="0" indent="0">
              <a:buFontTx/>
              <a:buNone/>
            </a:pPr>
            <a:r>
              <a:rPr lang="en-US" altLang="zh-CN" baseline="0" dirty="0">
                <a:latin typeface="Arial" panose="020B0604020202020204" pitchFamily="34" charset="0"/>
              </a:rPr>
              <a:t/>
            </a:r>
            <a:br>
              <a:rPr lang="en-US" altLang="zh-CN" baseline="0" dirty="0">
                <a:latin typeface="Arial" panose="020B0604020202020204" pitchFamily="34" charset="0"/>
              </a:rPr>
            </a:br>
            <a:r>
              <a:rPr lang="en-US" altLang="zh-CN" baseline="0" dirty="0" smtClean="0">
                <a:latin typeface="Arial" panose="020B0604020202020204" pitchFamily="34" charset="0"/>
              </a:rPr>
              <a:t>ICT Developer: If they achieve each one of these it will built up to a developer certification, all 4 of them. </a:t>
            </a:r>
          </a:p>
          <a:p>
            <a:pPr marL="0" indent="0">
              <a:buFontTx/>
              <a:buNone/>
            </a:pPr>
            <a:endParaRPr lang="en-US" altLang="zh-CN" baseline="0" dirty="0" smtClean="0">
              <a:latin typeface="Arial" panose="020B0604020202020204" pitchFamily="34" charset="0"/>
            </a:endParaRPr>
          </a:p>
          <a:p>
            <a:pPr marL="0" indent="0">
              <a:buFontTx/>
              <a:buNone/>
            </a:pPr>
            <a:r>
              <a:rPr lang="en-US" altLang="zh-CN" baseline="0" dirty="0" smtClean="0">
                <a:latin typeface="Arial" panose="020B0604020202020204" pitchFamily="34" charset="0"/>
              </a:rPr>
              <a:t>ICT Vertical: not available for academy. Just to show there is another certification possible, they are professional ones. </a:t>
            </a:r>
          </a:p>
        </p:txBody>
      </p:sp>
      <p:sp>
        <p:nvSpPr>
          <p:cNvPr id="4" name="灯片编号占位符 3"/>
          <p:cNvSpPr>
            <a:spLocks noGrp="1"/>
          </p:cNvSpPr>
          <p:nvPr>
            <p:ph type="sldNum" sz="quarter" idx="10"/>
          </p:nvPr>
        </p:nvSpPr>
        <p:spPr/>
        <p:txBody>
          <a:bodyPr/>
          <a:lstStyle/>
          <a:p>
            <a:fld id="{D029210D-C64C-46F5-9752-94992EF16130}" type="slidenum">
              <a:rPr lang="zh-CN" altLang="en-US" smtClean="0">
                <a:solidFill>
                  <a:prstClr val="black"/>
                </a:solidFill>
                <a:latin typeface="Arial" panose="020B0604020202020204" pitchFamily="34" charset="0"/>
              </a:rPr>
              <a:pPr/>
              <a:t>8</a:t>
            </a:fld>
            <a:endParaRPr lang="zh-CN"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9969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F9ABF67-8CF7-49F2-B28A-51BF256C0AD8}" type="slidenum">
              <a:rPr lang="zh-CN" altLang="en-US" smtClean="0">
                <a:solidFill>
                  <a:prstClr val="black"/>
                </a:solidFill>
                <a:latin typeface="Arial" panose="020B0604020202020204" pitchFamily="34" charset="0"/>
              </a:rPr>
              <a:pPr/>
              <a:t>9</a:t>
            </a:fld>
            <a:endParaRPr lang="zh-CN"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16757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708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0" y="2130425"/>
            <a:ext cx="10366375" cy="1471613"/>
          </a:xfrm>
          <a:prstGeom prst="rect">
            <a:avLst/>
          </a:prstGeom>
        </p:spPr>
        <p:txBody>
          <a:bodyPr>
            <a:normAutofit/>
          </a:bodyPr>
          <a:lstStyle>
            <a:lvl1pPr algn="ctr">
              <a:defRPr sz="4000">
                <a:latin typeface="微软雅黑" pitchFamily="34" charset="-122"/>
                <a:ea typeface="微软雅黑" pitchFamily="34" charset="-122"/>
              </a:defRPr>
            </a:lvl1pPr>
          </a:lstStyle>
          <a:p>
            <a:r>
              <a:rPr lang="zh-CN" altLang="en-US" dirty="0"/>
              <a:t>微软雅黑 </a:t>
            </a:r>
            <a:r>
              <a:rPr lang="en-US" altLang="zh-CN" dirty="0"/>
              <a:t>40pt </a:t>
            </a:r>
            <a:r>
              <a:rPr lang="zh-CN" altLang="en-US" dirty="0"/>
              <a:t>，居中，最多两行</a:t>
            </a:r>
          </a:p>
        </p:txBody>
      </p:sp>
    </p:spTree>
    <p:extLst>
      <p:ext uri="{BB962C8B-B14F-4D97-AF65-F5344CB8AC3E}">
        <p14:creationId xmlns:p14="http://schemas.microsoft.com/office/powerpoint/2010/main" val="103339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7939"/>
            <a:ext cx="2846388" cy="365125"/>
          </a:xfrm>
          <a:prstGeom prst="rect">
            <a:avLst/>
          </a:prstGeom>
        </p:spPr>
        <p:txBody>
          <a:bodyPr lIns="167939" tIns="83969" rIns="167939" bIns="83969"/>
          <a:lstStyle/>
          <a:p>
            <a:pPr defTabSz="1219322"/>
            <a:fld id="{1C0D7A3F-7135-4FA1-BEE2-FCD6DC02281F}" type="datetimeFigureOut">
              <a:rPr lang="zh-CN" altLang="en-US" sz="2399" smtClean="0">
                <a:solidFill>
                  <a:prstClr val="black">
                    <a:tint val="75000"/>
                  </a:prstClr>
                </a:solidFill>
              </a:rPr>
              <a:pPr defTabSz="1219322"/>
              <a:t>2018/12/6</a:t>
            </a:fld>
            <a:endParaRPr lang="zh-CN" altLang="en-US" sz="2399">
              <a:solidFill>
                <a:prstClr val="black">
                  <a:tint val="75000"/>
                </a:prstClr>
              </a:solidFill>
            </a:endParaRPr>
          </a:p>
        </p:txBody>
      </p:sp>
      <p:sp>
        <p:nvSpPr>
          <p:cNvPr id="3" name="页脚占位符 2"/>
          <p:cNvSpPr>
            <a:spLocks noGrp="1"/>
          </p:cNvSpPr>
          <p:nvPr>
            <p:ph type="ftr" sz="quarter" idx="11"/>
          </p:nvPr>
        </p:nvSpPr>
        <p:spPr>
          <a:xfrm>
            <a:off x="4167189" y="6357939"/>
            <a:ext cx="3860800" cy="365125"/>
          </a:xfrm>
          <a:prstGeom prst="rect">
            <a:avLst/>
          </a:prstGeom>
        </p:spPr>
        <p:txBody>
          <a:bodyPr lIns="167939" tIns="83969" rIns="167939" bIns="83969"/>
          <a:lstStyle/>
          <a:p>
            <a:pPr defTabSz="1219322"/>
            <a:endParaRPr lang="zh-CN" altLang="en-US" sz="2399">
              <a:solidFill>
                <a:prstClr val="black">
                  <a:tint val="75000"/>
                </a:prstClr>
              </a:solidFill>
            </a:endParaRPr>
          </a:p>
        </p:txBody>
      </p:sp>
      <p:sp>
        <p:nvSpPr>
          <p:cNvPr id="4" name="灯片编号占位符 3"/>
          <p:cNvSpPr>
            <a:spLocks noGrp="1"/>
          </p:cNvSpPr>
          <p:nvPr>
            <p:ph type="sldNum" sz="quarter" idx="12"/>
          </p:nvPr>
        </p:nvSpPr>
        <p:spPr>
          <a:xfrm>
            <a:off x="8739188" y="6357939"/>
            <a:ext cx="2846387" cy="365125"/>
          </a:xfrm>
          <a:prstGeom prst="rect">
            <a:avLst/>
          </a:prstGeom>
        </p:spPr>
        <p:txBody>
          <a:bodyPr lIns="167939" tIns="83969" rIns="167939" bIns="83969"/>
          <a:lstStyle/>
          <a:p>
            <a:pPr defTabSz="1219322"/>
            <a:fld id="{EA5C1035-5AE8-4B3F-94D9-7A820D43C195}" type="slidenum">
              <a:rPr lang="zh-CN" altLang="en-US" sz="2399" smtClean="0">
                <a:solidFill>
                  <a:prstClr val="black">
                    <a:tint val="75000"/>
                  </a:prstClr>
                </a:solidFill>
              </a:rPr>
              <a:pPr defTabSz="1219322"/>
              <a:t>‹#›</a:t>
            </a:fld>
            <a:endParaRPr lang="zh-CN" altLang="en-US" sz="2399">
              <a:solidFill>
                <a:prstClr val="black">
                  <a:tint val="75000"/>
                </a:prstClr>
              </a:solidFill>
            </a:endParaRPr>
          </a:p>
        </p:txBody>
      </p:sp>
    </p:spTree>
    <p:extLst>
      <p:ext uri="{BB962C8B-B14F-4D97-AF65-F5344CB8AC3E}">
        <p14:creationId xmlns:p14="http://schemas.microsoft.com/office/powerpoint/2010/main" val="164127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58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 y="-278360"/>
            <a:ext cx="11376024" cy="1042516"/>
          </a:xfrm>
          <a:prstGeom prst="rect">
            <a:avLst/>
          </a:prstGeom>
        </p:spPr>
        <p:txBody>
          <a:bodyPr>
            <a:normAutofit/>
          </a:bodyPr>
          <a:lstStyle>
            <a:lvl1pPr>
              <a:defRPr sz="2667">
                <a:latin typeface="Arial" panose="020B0604020202020204" pitchFamily="34" charset="0"/>
                <a:cs typeface="Arial" panose="020B0604020202020204" pitchFamily="34" charset="0"/>
              </a:defRPr>
            </a:lvl1pPr>
          </a:lstStyle>
          <a:p>
            <a:endParaRPr lang="zh-CN" altLang="en-US" dirty="0"/>
          </a:p>
        </p:txBody>
      </p:sp>
    </p:spTree>
    <p:extLst>
      <p:ext uri="{BB962C8B-B14F-4D97-AF65-F5344CB8AC3E}">
        <p14:creationId xmlns:p14="http://schemas.microsoft.com/office/powerpoint/2010/main" val="4202476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91904"/>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9785" y="396060"/>
            <a:ext cx="11164533" cy="1066800"/>
          </a:xfrm>
          <a:prstGeom prst="rect">
            <a:avLst/>
          </a:prstGeom>
        </p:spPr>
        <p:txBody>
          <a:bodyPr wrap="square" lIns="68546" tIns="34273" rIns="68546" bIns="34273">
            <a:noAutofit/>
          </a:bodyPr>
          <a:lstStyle>
            <a:lvl1pPr marL="0" algn="l" defTabSz="1097094" rtl="0" eaLnBrk="1" latinLnBrk="0" hangingPunct="1">
              <a:lnSpc>
                <a:spcPct val="120000"/>
              </a:lnSpc>
              <a:defRPr kumimoji="1" lang="zh-CN" altLang="en-US" sz="3066" b="1" kern="1200" dirty="0">
                <a:gradFill>
                  <a:gsLst>
                    <a:gs pos="49000">
                      <a:schemeClr val="bg1"/>
                    </a:gs>
                    <a:gs pos="100000">
                      <a:schemeClr val="bg1">
                        <a:lumMod val="65000"/>
                      </a:schemeClr>
                    </a:gs>
                  </a:gsLst>
                  <a:lin ang="5400000" scaled="1"/>
                </a:gradFill>
                <a:effectLst>
                  <a:outerShdw blurRad="38100" dist="38100" dir="2700000" algn="tl">
                    <a:srgbClr val="000000">
                      <a:alpha val="43137"/>
                    </a:srgbClr>
                  </a:outerShdw>
                </a:effectLst>
                <a:latin typeface="+mj-lt"/>
                <a:ea typeface="微软雅黑" pitchFamily="34" charset="-122"/>
                <a:cs typeface="Arial"/>
              </a:defRPr>
            </a:lvl1pPr>
          </a:lstStyle>
          <a:p>
            <a:r>
              <a:rPr lang="zh-CN" altLang="en-US" noProof="0" dirty="0" smtClean="0"/>
              <a:t>单击此处编辑母版标题样式</a:t>
            </a:r>
            <a:endParaRPr lang="en-US" altLang="zh-CN" noProof="0" dirty="0"/>
          </a:p>
        </p:txBody>
      </p:sp>
    </p:spTree>
    <p:extLst>
      <p:ext uri="{BB962C8B-B14F-4D97-AF65-F5344CB8AC3E}">
        <p14:creationId xmlns:p14="http://schemas.microsoft.com/office/powerpoint/2010/main" val="360137285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913" y="491286"/>
            <a:ext cx="11331350" cy="492557"/>
          </a:xfrm>
          <a:prstGeom prst="rect">
            <a:avLst/>
          </a:prstGeom>
          <a:noFill/>
        </p:spPr>
        <p:txBody>
          <a:bodyPr wrap="square" lIns="0" tIns="0" rIns="0" bIns="0">
            <a:spAutoFit/>
          </a:bodyPr>
          <a:lstStyle>
            <a:lvl1pPr>
              <a:defRPr lang="zh-CN" altLang="en-US" sz="3199" kern="1200">
                <a:solidFill>
                  <a:srgbClr val="C00000"/>
                </a:solidFill>
                <a:latin typeface="微软雅黑" pitchFamily="34" charset="-122"/>
                <a:ea typeface="微软雅黑" pitchFamily="34" charset="-122"/>
                <a:cs typeface="Arial" pitchFamily="34" charset="0"/>
              </a:defRPr>
            </a:lvl1pPr>
          </a:lstStyle>
          <a:p>
            <a:pPr lvl="0" eaLnBrk="1" hangingPunct="1"/>
            <a:r>
              <a:rPr lang="zh-CN" altLang="en-US" dirty="0" smtClean="0"/>
              <a:t>单击此处编辑母版标题样式</a:t>
            </a:r>
            <a:endParaRPr lang="zh-CN" altLang="en-US" dirty="0"/>
          </a:p>
        </p:txBody>
      </p:sp>
    </p:spTree>
    <p:extLst>
      <p:ext uri="{BB962C8B-B14F-4D97-AF65-F5344CB8AC3E}">
        <p14:creationId xmlns:p14="http://schemas.microsoft.com/office/powerpoint/2010/main" val="4057480559"/>
      </p:ext>
    </p:extLst>
  </p:cSld>
  <p:clrMapOvr>
    <a:masterClrMapping/>
  </p:clrMapOvr>
  <p:transition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797" y="369118"/>
            <a:ext cx="10179583" cy="74595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07797" y="1453357"/>
            <a:ext cx="10179583" cy="437094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dt" sz="half" idx="10"/>
          </p:nvPr>
        </p:nvSpPr>
        <p:spPr>
          <a:xfrm>
            <a:off x="8483695" y="6530901"/>
            <a:ext cx="2796844" cy="328688"/>
          </a:xfrm>
          <a:prstGeom prst="rect">
            <a:avLst/>
          </a:prstGeom>
          <a:ln/>
        </p:spPr>
        <p:txBody>
          <a:bodyPr/>
          <a:lstStyle>
            <a:lvl1pPr>
              <a:defRPr/>
            </a:lvl1pPr>
          </a:lstStyle>
          <a:p>
            <a:pPr defTabSz="914583" fontAlgn="base">
              <a:spcBef>
                <a:spcPct val="0"/>
              </a:spcBef>
              <a:spcAft>
                <a:spcPct val="0"/>
              </a:spcAft>
              <a:defRPr/>
            </a:pPr>
            <a:r>
              <a:rPr lang="de-DE" altLang="zh-CN" sz="1800" smtClean="0">
                <a:solidFill>
                  <a:srgbClr val="000000"/>
                </a:solidFill>
                <a:latin typeface="Calibri" pitchFamily="34" charset="0"/>
                <a:ea typeface="宋体" pitchFamily="2" charset="-122"/>
              </a:rPr>
              <a:t>Page </a:t>
            </a:r>
            <a:fld id="{18A372B7-A15F-439F-89CF-C25841B9850E}" type="slidenum">
              <a:rPr lang="de-DE" altLang="zh-CN" sz="1800" smtClean="0">
                <a:solidFill>
                  <a:srgbClr val="000000"/>
                </a:solidFill>
                <a:latin typeface="Calibri" pitchFamily="34" charset="0"/>
                <a:ea typeface="宋体" pitchFamily="2" charset="-122"/>
              </a:rPr>
              <a:pPr defTabSz="914583" fontAlgn="base">
                <a:spcBef>
                  <a:spcPct val="0"/>
                </a:spcBef>
                <a:spcAft>
                  <a:spcPct val="0"/>
                </a:spcAft>
                <a:defRPr/>
              </a:pPr>
              <a:t>‹#›</a:t>
            </a:fld>
            <a:endParaRPr lang="en-GB" altLang="zh-CN" sz="1800">
              <a:solidFill>
                <a:srgbClr val="000000"/>
              </a:solidFill>
              <a:latin typeface="Calibri" pitchFamily="34" charset="0"/>
              <a:ea typeface="宋体" pitchFamily="2" charset="-122"/>
            </a:endParaRPr>
          </a:p>
        </p:txBody>
      </p:sp>
    </p:spTree>
    <p:extLst>
      <p:ext uri="{BB962C8B-B14F-4D97-AF65-F5344CB8AC3E}">
        <p14:creationId xmlns:p14="http://schemas.microsoft.com/office/powerpoint/2010/main" val="156817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48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7939"/>
            <a:ext cx="2846388" cy="365125"/>
          </a:xfrm>
          <a:prstGeom prst="rect">
            <a:avLst/>
          </a:prstGeom>
        </p:spPr>
        <p:txBody>
          <a:bodyPr lIns="167939" tIns="83969" rIns="167939" bIns="83969"/>
          <a:lstStyle/>
          <a:p>
            <a:pPr defTabSz="1219322"/>
            <a:fld id="{1C0D7A3F-7135-4FA1-BEE2-FCD6DC02281F}" type="datetimeFigureOut">
              <a:rPr lang="zh-CN" altLang="en-US" sz="2399" smtClean="0">
                <a:solidFill>
                  <a:prstClr val="black">
                    <a:tint val="75000"/>
                  </a:prstClr>
                </a:solidFill>
              </a:rPr>
              <a:pPr defTabSz="1219322"/>
              <a:t>2018/12/6</a:t>
            </a:fld>
            <a:endParaRPr lang="zh-CN" altLang="en-US" sz="2399">
              <a:solidFill>
                <a:prstClr val="black">
                  <a:tint val="75000"/>
                </a:prstClr>
              </a:solidFill>
            </a:endParaRPr>
          </a:p>
        </p:txBody>
      </p:sp>
      <p:sp>
        <p:nvSpPr>
          <p:cNvPr id="3" name="页脚占位符 2"/>
          <p:cNvSpPr>
            <a:spLocks noGrp="1"/>
          </p:cNvSpPr>
          <p:nvPr>
            <p:ph type="ftr" sz="quarter" idx="11"/>
          </p:nvPr>
        </p:nvSpPr>
        <p:spPr>
          <a:xfrm>
            <a:off x="4167189" y="6357939"/>
            <a:ext cx="3860800" cy="365125"/>
          </a:xfrm>
          <a:prstGeom prst="rect">
            <a:avLst/>
          </a:prstGeom>
        </p:spPr>
        <p:txBody>
          <a:bodyPr lIns="167939" tIns="83969" rIns="167939" bIns="83969"/>
          <a:lstStyle/>
          <a:p>
            <a:pPr defTabSz="1219322"/>
            <a:endParaRPr lang="zh-CN" altLang="en-US" sz="2399">
              <a:solidFill>
                <a:prstClr val="black">
                  <a:tint val="75000"/>
                </a:prstClr>
              </a:solidFill>
            </a:endParaRPr>
          </a:p>
        </p:txBody>
      </p:sp>
      <p:sp>
        <p:nvSpPr>
          <p:cNvPr id="4" name="灯片编号占位符 3"/>
          <p:cNvSpPr>
            <a:spLocks noGrp="1"/>
          </p:cNvSpPr>
          <p:nvPr>
            <p:ph type="sldNum" sz="quarter" idx="12"/>
          </p:nvPr>
        </p:nvSpPr>
        <p:spPr>
          <a:xfrm>
            <a:off x="8739188" y="6357939"/>
            <a:ext cx="2846387" cy="365125"/>
          </a:xfrm>
          <a:prstGeom prst="rect">
            <a:avLst/>
          </a:prstGeom>
        </p:spPr>
        <p:txBody>
          <a:bodyPr lIns="167939" tIns="83969" rIns="167939" bIns="83969"/>
          <a:lstStyle/>
          <a:p>
            <a:pPr defTabSz="1219322"/>
            <a:fld id="{EA5C1035-5AE8-4B3F-94D9-7A820D43C195}" type="slidenum">
              <a:rPr lang="zh-CN" altLang="en-US" sz="2399" smtClean="0">
                <a:solidFill>
                  <a:prstClr val="black">
                    <a:tint val="75000"/>
                  </a:prstClr>
                </a:solidFill>
              </a:rPr>
              <a:pPr defTabSz="1219322"/>
              <a:t>‹#›</a:t>
            </a:fld>
            <a:endParaRPr lang="zh-CN" altLang="en-US" sz="2399">
              <a:solidFill>
                <a:prstClr val="black">
                  <a:tint val="75000"/>
                </a:prstClr>
              </a:solidFill>
            </a:endParaRPr>
          </a:p>
        </p:txBody>
      </p:sp>
    </p:spTree>
    <p:extLst>
      <p:ext uri="{BB962C8B-B14F-4D97-AF65-F5344CB8AC3E}">
        <p14:creationId xmlns:p14="http://schemas.microsoft.com/office/powerpoint/2010/main" val="127558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042" y="1231900"/>
            <a:ext cx="9702229" cy="639502"/>
          </a:xfrm>
        </p:spPr>
        <p:txBody>
          <a:bodyPr/>
          <a:lstStyle>
            <a:lvl1pPr>
              <a:defRPr/>
            </a:lvl1pPr>
          </a:lstStyle>
          <a:p>
            <a:r>
              <a:rPr lang="zh-CN" altLang="en-US" dirty="0" smtClean="0"/>
              <a:t>目录</a:t>
            </a:r>
            <a:endParaRPr lang="zh-CN" altLang="en-US" dirty="0"/>
          </a:p>
        </p:txBody>
      </p:sp>
      <p:sp>
        <p:nvSpPr>
          <p:cNvPr id="3" name="内容占位符 2"/>
          <p:cNvSpPr>
            <a:spLocks noGrp="1"/>
          </p:cNvSpPr>
          <p:nvPr>
            <p:ph idx="1"/>
          </p:nvPr>
        </p:nvSpPr>
        <p:spPr>
          <a:xfrm>
            <a:off x="1417068" y="2083916"/>
            <a:ext cx="9361040" cy="3794150"/>
          </a:xfrm>
        </p:spPr>
        <p:txBody>
          <a:bodyPr/>
          <a:lstStyle>
            <a:lvl1pPr>
              <a:defRPr>
                <a:solidFill>
                  <a:schemeClr val="bg1"/>
                </a:solidFill>
              </a:defRPr>
            </a:lvl1pPr>
          </a:lstStyle>
          <a:p>
            <a:pPr lvl="0"/>
            <a:r>
              <a:rPr lang="zh-CN" altLang="en-US" dirty="0" smtClean="0"/>
              <a:t>单击此处编辑母版文本样式</a:t>
            </a:r>
            <a:endParaRPr lang="en-US" altLang="zh-CN" dirty="0" smtClean="0"/>
          </a:p>
          <a:p>
            <a:pPr lvl="0"/>
            <a:endParaRPr lang="zh-CN"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0" y="2130425"/>
            <a:ext cx="10366375" cy="1471613"/>
          </a:xfrm>
        </p:spPr>
        <p:txBody>
          <a:bodyPr>
            <a:normAutofit/>
          </a:bodyPr>
          <a:lstStyle>
            <a:lvl1pPr algn="ctr">
              <a:defRPr sz="4000">
                <a:latin typeface="微软雅黑" pitchFamily="34" charset="-122"/>
                <a:ea typeface="微软雅黑" pitchFamily="34" charset="-122"/>
              </a:defRPr>
            </a:lvl1pPr>
          </a:lstStyle>
          <a:p>
            <a:r>
              <a:rPr lang="zh-CN" altLang="en-US" dirty="0" smtClean="0"/>
              <a:t>微软雅黑 </a:t>
            </a:r>
            <a:r>
              <a:rPr lang="en-US" altLang="zh-CN" dirty="0" smtClean="0"/>
              <a:t>40pt </a:t>
            </a:r>
            <a:r>
              <a:rPr lang="zh-CN" altLang="en-US" dirty="0" smtClean="0"/>
              <a:t>，居中，最多两行</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17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65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687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117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6.wmf"/><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oleObject" Target="../embeddings/oleObject1.bin"/><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1.xml"/><Relationship Id="rId17" Type="http://schemas.openxmlformats.org/officeDocument/2006/relationships/image" Target="../media/image6.wmf"/><Relationship Id="rId2" Type="http://schemas.openxmlformats.org/officeDocument/2006/relationships/slideLayout" Target="../slideLayouts/slideLayout12.xml"/><Relationship Id="rId16"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vmlDrawing" Target="../drawings/vmlDrawing1.vml"/><Relationship Id="rId5" Type="http://schemas.openxmlformats.org/officeDocument/2006/relationships/slideLayout" Target="../slideLayouts/slideLayout15.xml"/><Relationship Id="rId15" Type="http://schemas.openxmlformats.org/officeDocument/2006/relationships/image" Target="../media/image4.png"/><Relationship Id="rId10" Type="http://schemas.openxmlformats.org/officeDocument/2006/relationships/theme" Target="../theme/theme5.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01 日常工作\04 展厅相关设计\2016年\2017 cebit\PPT模板设计\封面 16_9  深色副本.jpg"/>
          <p:cNvPicPr>
            <a:picLocks noChangeAspect="1" noChangeArrowheads="1"/>
          </p:cNvPicPr>
          <p:nvPr/>
        </p:nvPicPr>
        <p:blipFill>
          <a:blip r:embed="rId4" cstate="print"/>
          <a:srcRect/>
          <a:stretch>
            <a:fillRect/>
          </a:stretch>
        </p:blipFill>
        <p:spPr bwMode="auto">
          <a:xfrm>
            <a:off x="0" y="0"/>
            <a:ext cx="12196690" cy="6859588"/>
          </a:xfrm>
          <a:prstGeom prst="rect">
            <a:avLst/>
          </a:prstGeom>
          <a:noFill/>
        </p:spPr>
      </p:pic>
      <p:pic>
        <p:nvPicPr>
          <p:cNvPr id="4" name="Picture 4" descr="E:\01 日常工作\03 品牌规范设计\公司广告源文档\HW LOGO(字白）.png"/>
          <p:cNvPicPr>
            <a:picLocks noChangeAspect="1" noChangeArrowheads="1"/>
          </p:cNvPicPr>
          <p:nvPr/>
        </p:nvPicPr>
        <p:blipFill>
          <a:blip r:embed="rId5" cstate="print"/>
          <a:srcRect/>
          <a:stretch>
            <a:fillRect/>
          </a:stretch>
        </p:blipFill>
        <p:spPr bwMode="auto">
          <a:xfrm>
            <a:off x="560178" y="636833"/>
            <a:ext cx="1070025" cy="1033200"/>
          </a:xfrm>
          <a:prstGeom prst="rect">
            <a:avLst/>
          </a:prstGeom>
          <a:noFill/>
        </p:spPr>
      </p:pic>
      <p:pic>
        <p:nvPicPr>
          <p:cNvPr id="5" name="Picture 2" descr="E:\01 日常工作\04 展厅相关设计\2016年\CEBIT 2016\KV\主视觉KV\LEADING NEW ICT字体设计\leading new ict0216-out-02.png"/>
          <p:cNvPicPr>
            <a:picLocks noChangeAspect="1" noChangeArrowheads="1"/>
          </p:cNvPicPr>
          <p:nvPr/>
        </p:nvPicPr>
        <p:blipFill>
          <a:blip r:embed="rId6" cstate="print"/>
          <a:srcRect/>
          <a:stretch>
            <a:fillRect/>
          </a:stretch>
        </p:blipFill>
        <p:spPr bwMode="auto">
          <a:xfrm>
            <a:off x="597137" y="5702522"/>
            <a:ext cx="2423205" cy="254231"/>
          </a:xfrm>
          <a:prstGeom prst="rect">
            <a:avLst/>
          </a:prstGeom>
          <a:noFill/>
        </p:spPr>
      </p:pic>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 id="2147483684" r:id="rId2"/>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矩形 23"/>
          <p:cNvSpPr/>
          <p:nvPr/>
        </p:nvSpPr>
        <p:spPr>
          <a:xfrm>
            <a:off x="-1" y="0"/>
            <a:ext cx="12195175" cy="6859588"/>
          </a:xfrm>
          <a:prstGeom prst="rect">
            <a:avLst/>
          </a:prstGeom>
          <a:gradFill flip="none" rotWithShape="1">
            <a:gsLst>
              <a:gs pos="0">
                <a:schemeClr val="tx1">
                  <a:lumMod val="85000"/>
                  <a:lumOff val="15000"/>
                </a:schemeClr>
              </a:gs>
              <a:gs pos="17000">
                <a:schemeClr val="tx1">
                  <a:lumMod val="85000"/>
                  <a:lumOff val="15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pic>
        <p:nvPicPr>
          <p:cNvPr id="25" name="Picture 2" descr="E:\01 日常工作\03 品牌规范设计\公司广告源文档\HW LOGO(horizontal）111.png"/>
          <p:cNvPicPr>
            <a:picLocks noChangeAspect="1" noChangeArrowheads="1"/>
          </p:cNvPicPr>
          <p:nvPr/>
        </p:nvPicPr>
        <p:blipFill>
          <a:blip r:embed="rId8" cstate="print">
            <a:lum/>
          </a:blip>
          <a:stretch>
            <a:fillRect/>
          </a:stretch>
        </p:blipFill>
        <p:spPr bwMode="auto">
          <a:xfrm>
            <a:off x="10618156" y="6432248"/>
            <a:ext cx="1249200" cy="313838"/>
          </a:xfrm>
          <a:prstGeom prst="rect">
            <a:avLst/>
          </a:prstGeom>
          <a:noFill/>
        </p:spPr>
      </p:pic>
      <p:pic>
        <p:nvPicPr>
          <p:cNvPr id="26" name="图片 25" descr="leading-new-ict.png"/>
          <p:cNvPicPr>
            <a:picLocks noChangeAspect="1"/>
          </p:cNvPicPr>
          <p:nvPr/>
        </p:nvPicPr>
        <p:blipFill>
          <a:blip r:embed="rId9" cstate="print"/>
          <a:stretch>
            <a:fillRect/>
          </a:stretch>
        </p:blipFill>
        <p:spPr>
          <a:xfrm>
            <a:off x="10435584" y="243434"/>
            <a:ext cx="1431771" cy="108000"/>
          </a:xfrm>
          <a:prstGeom prst="rect">
            <a:avLst/>
          </a:prstGeom>
        </p:spPr>
      </p:pic>
      <p:sp>
        <p:nvSpPr>
          <p:cNvPr id="27" name="Rectangle 5"/>
          <p:cNvSpPr>
            <a:spLocks noChangeArrowheads="1"/>
          </p:cNvSpPr>
          <p:nvPr/>
        </p:nvSpPr>
        <p:spPr bwMode="auto">
          <a:xfrm>
            <a:off x="3040520" y="6539308"/>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75000"/>
                  </a:schemeClr>
                </a:solidFill>
                <a:latin typeface="Arial" panose="020B0604020202020204" pitchFamily="34" charset="0"/>
                <a:ea typeface="+mn-ea"/>
              </a:rPr>
              <a:pPr eaLnBrk="0" hangingPunct="0">
                <a:lnSpc>
                  <a:spcPct val="85000"/>
                </a:lnSpc>
                <a:defRPr/>
              </a:pPr>
              <a:t>‹#›</a:t>
            </a:fld>
            <a:endParaRPr lang="en-GB" altLang="zh-CN" sz="900" b="0" dirty="0">
              <a:solidFill>
                <a:schemeClr val="bg1">
                  <a:lumMod val="75000"/>
                </a:schemeClr>
              </a:solidFill>
              <a:latin typeface="Arial" panose="020B0604020202020204" pitchFamily="34" charset="0"/>
              <a:ea typeface="+mn-ea"/>
            </a:endParaRPr>
          </a:p>
        </p:txBody>
      </p:sp>
      <p:pic>
        <p:nvPicPr>
          <p:cNvPr id="28" name="Picture 2" descr="C:\Users\z00124665\Desktop\图形1.wmf"/>
          <p:cNvPicPr>
            <a:picLocks noChangeAspect="1" noChangeArrowheads="1"/>
          </p:cNvPicPr>
          <p:nvPr/>
        </p:nvPicPr>
        <p:blipFill>
          <a:blip r:embed="rId10" cstate="print">
            <a:lum/>
          </a:blip>
          <a:srcRect/>
          <a:stretch>
            <a:fillRect/>
          </a:stretch>
        </p:blipFill>
        <p:spPr bwMode="auto">
          <a:xfrm>
            <a:off x="322263" y="6525944"/>
            <a:ext cx="2655887" cy="120967"/>
          </a:xfrm>
          <a:prstGeom prst="rect">
            <a:avLst/>
          </a:prstGeom>
          <a:noFill/>
        </p:spPr>
      </p:pic>
      <p:sp>
        <p:nvSpPr>
          <p:cNvPr id="40" name="Rectangle 5"/>
          <p:cNvSpPr>
            <a:spLocks noChangeArrowheads="1"/>
          </p:cNvSpPr>
          <p:nvPr/>
        </p:nvSpPr>
        <p:spPr bwMode="auto">
          <a:xfrm>
            <a:off x="3040520" y="6539308"/>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solidFill>
                <a:latin typeface="Arial" panose="020B0604020202020204" pitchFamily="34" charset="0"/>
                <a:ea typeface="+mn-ea"/>
              </a:rPr>
              <a:pPr eaLnBrk="0" hangingPunct="0">
                <a:lnSpc>
                  <a:spcPct val="85000"/>
                </a:lnSpc>
                <a:defRPr/>
              </a:pPr>
              <a:t>‹#›</a:t>
            </a:fld>
            <a:endParaRPr lang="en-GB" altLang="zh-CN" sz="900" b="0" dirty="0">
              <a:solidFill>
                <a:schemeClr val="bg1"/>
              </a:solidFill>
              <a:latin typeface="Arial" panose="020B0604020202020204" pitchFamily="34" charset="0"/>
              <a:ea typeface="+mn-ea"/>
            </a:endParaRPr>
          </a:p>
        </p:txBody>
      </p:sp>
      <p:sp>
        <p:nvSpPr>
          <p:cNvPr id="2" name="标题占位符 1"/>
          <p:cNvSpPr>
            <a:spLocks noGrp="1"/>
          </p:cNvSpPr>
          <p:nvPr>
            <p:ph type="title"/>
          </p:nvPr>
        </p:nvSpPr>
        <p:spPr>
          <a:xfrm>
            <a:off x="409575" y="468784"/>
            <a:ext cx="11376025" cy="1042516"/>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0"/>
            <a:ext cx="10975975" cy="452755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3" name="TextBox 12"/>
          <p:cNvSpPr txBox="1"/>
          <p:nvPr/>
        </p:nvSpPr>
        <p:spPr>
          <a:xfrm>
            <a:off x="-2903413" y="165100"/>
            <a:ext cx="2903413" cy="8799843"/>
          </a:xfrm>
          <a:prstGeom prst="rect">
            <a:avLst/>
          </a:prstGeom>
          <a:noFill/>
        </p:spPr>
        <p:txBody>
          <a:bodyPr wrap="square" rtlCol="0">
            <a:spAutoFit/>
          </a:bodyPr>
          <a:lstStyle/>
          <a:p>
            <a:pPr>
              <a:lnSpc>
                <a:spcPct val="150000"/>
              </a:lnSpc>
            </a:pPr>
            <a:r>
              <a:rPr lang="zh-CN" altLang="en-US" sz="1400" dirty="0" smtClean="0">
                <a:solidFill>
                  <a:schemeClr val="bg1"/>
                </a:solidFill>
                <a:latin typeface="Arial" panose="020B0604020202020204" pitchFamily="34" charset="0"/>
              </a:rPr>
              <a:t>排版：</a:t>
            </a:r>
            <a:r>
              <a:rPr lang="zh-CN" altLang="en-US" sz="1400" b="1" dirty="0" smtClean="0">
                <a:solidFill>
                  <a:schemeClr val="bg1"/>
                </a:solidFill>
                <a:latin typeface="Arial" panose="020B0604020202020204" pitchFamily="34" charset="0"/>
              </a:rPr>
              <a:t>左对齐</a:t>
            </a:r>
            <a:endParaRPr lang="en-US" altLang="zh-CN" sz="1400" b="1" dirty="0" smtClean="0">
              <a:solidFill>
                <a:schemeClr val="bg1"/>
              </a:solidFill>
              <a:latin typeface="Arial" panose="020B0604020202020204" pitchFamily="34" charset="0"/>
            </a:endParaRPr>
          </a:p>
          <a:p>
            <a:pPr>
              <a:lnSpc>
                <a:spcPct val="150000"/>
              </a:lnSpc>
            </a:pPr>
            <a:r>
              <a:rPr lang="zh-CN" altLang="en-US" sz="1400" dirty="0" smtClean="0">
                <a:solidFill>
                  <a:schemeClr val="bg1"/>
                </a:solidFill>
                <a:latin typeface="Arial" panose="020B0604020202020204" pitchFamily="34" charset="0"/>
              </a:rPr>
              <a:t>中文字体：</a:t>
            </a:r>
            <a:r>
              <a:rPr lang="zh-CN" altLang="en-US" sz="1400" b="1" dirty="0" smtClean="0">
                <a:solidFill>
                  <a:schemeClr val="bg1"/>
                </a:solidFill>
                <a:latin typeface="Arial" panose="020B0604020202020204" pitchFamily="34" charset="0"/>
              </a:rPr>
              <a:t>微软雅黑</a:t>
            </a:r>
            <a:endParaRPr lang="en-US" altLang="zh-CN" sz="1400" dirty="0" smtClean="0">
              <a:solidFill>
                <a:schemeClr val="bg1"/>
              </a:solidFill>
              <a:latin typeface="Arial" panose="020B0604020202020204" pitchFamily="34" charset="0"/>
            </a:endParaRPr>
          </a:p>
          <a:p>
            <a:pPr>
              <a:lnSpc>
                <a:spcPct val="150000"/>
              </a:lnSpc>
            </a:pPr>
            <a:r>
              <a:rPr lang="zh-CN" altLang="en-US" sz="1400" dirty="0" smtClean="0">
                <a:solidFill>
                  <a:schemeClr val="bg1"/>
                </a:solidFill>
                <a:latin typeface="Arial" panose="020B0604020202020204" pitchFamily="34" charset="0"/>
              </a:rPr>
              <a:t>英文字体：</a:t>
            </a:r>
            <a:r>
              <a:rPr lang="en-US" altLang="zh-CN" sz="1400" b="1" dirty="0" smtClean="0">
                <a:solidFill>
                  <a:schemeClr val="bg1"/>
                </a:solidFill>
                <a:latin typeface="Arial" panose="020B0604020202020204" pitchFamily="34" charset="0"/>
              </a:rPr>
              <a:t>Arial</a:t>
            </a:r>
            <a:endParaRPr lang="en-US" altLang="zh-CN" sz="1400" dirty="0" smtClean="0">
              <a:solidFill>
                <a:schemeClr val="bg1"/>
              </a:solidFill>
              <a:latin typeface="Arial" panose="020B0604020202020204" pitchFamily="34" charset="0"/>
            </a:endParaRPr>
          </a:p>
          <a:p>
            <a:pPr>
              <a:lnSpc>
                <a:spcPct val="150000"/>
              </a:lnSpc>
            </a:pPr>
            <a:r>
              <a:rPr lang="zh-CN" altLang="en-US" sz="1400" dirty="0" smtClean="0">
                <a:solidFill>
                  <a:schemeClr val="bg1"/>
                </a:solidFill>
                <a:latin typeface="Arial" panose="020B0604020202020204" pitchFamily="34" charset="0"/>
              </a:rPr>
              <a:t>正文颜色：</a:t>
            </a:r>
            <a:r>
              <a:rPr lang="en-US" altLang="zh-CN" sz="1400" b="1" dirty="0" smtClean="0">
                <a:solidFill>
                  <a:schemeClr val="bg1"/>
                </a:solidFill>
                <a:latin typeface="Arial" panose="020B0604020202020204" pitchFamily="34" charset="0"/>
              </a:rPr>
              <a:t>RGB: 210; 210; 210  </a:t>
            </a:r>
          </a:p>
          <a:p>
            <a:pPr>
              <a:lnSpc>
                <a:spcPct val="150000"/>
              </a:lnSpc>
            </a:pPr>
            <a:r>
              <a:rPr lang="zh-CN" altLang="en-US" sz="1400" dirty="0" smtClean="0">
                <a:solidFill>
                  <a:schemeClr val="bg1"/>
                </a:solidFill>
                <a:latin typeface="Arial" panose="020B0604020202020204" pitchFamily="34" charset="0"/>
              </a:rPr>
              <a:t>标题</a:t>
            </a:r>
            <a:r>
              <a:rPr lang="en-US" altLang="zh-CN" sz="1400" dirty="0" smtClean="0">
                <a:solidFill>
                  <a:schemeClr val="bg1"/>
                </a:solidFill>
                <a:latin typeface="Arial" panose="020B0604020202020204" pitchFamily="34" charset="0"/>
              </a:rPr>
              <a:t>/</a:t>
            </a:r>
            <a:r>
              <a:rPr lang="zh-CN" altLang="en-US" sz="1400" dirty="0" smtClean="0">
                <a:solidFill>
                  <a:schemeClr val="bg1"/>
                </a:solidFill>
                <a:latin typeface="Arial" panose="020B0604020202020204" pitchFamily="34" charset="0"/>
              </a:rPr>
              <a:t>强调颜色</a:t>
            </a:r>
            <a:r>
              <a:rPr lang="en-US" altLang="zh-CN" sz="1400" dirty="0" smtClean="0">
                <a:solidFill>
                  <a:schemeClr val="bg1"/>
                </a:solidFill>
                <a:latin typeface="Arial" panose="020B0604020202020204" pitchFamily="34" charset="0"/>
              </a:rPr>
              <a:t>: </a:t>
            </a:r>
            <a:r>
              <a:rPr lang="en-US" altLang="zh-CN" sz="1400" b="1" dirty="0" smtClean="0">
                <a:solidFill>
                  <a:schemeClr val="bg1"/>
                </a:solidFill>
                <a:latin typeface="Arial" panose="020B0604020202020204" pitchFamily="34" charset="0"/>
              </a:rPr>
              <a:t>RGB: 255;255;255</a:t>
            </a: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分隔线条颜色： </a:t>
            </a:r>
            <a:r>
              <a:rPr lang="en-US" altLang="zh-CN" sz="1400" b="1" dirty="0" smtClean="0">
                <a:solidFill>
                  <a:schemeClr val="bg1"/>
                </a:solidFill>
                <a:latin typeface="Arial" panose="020B0604020202020204" pitchFamily="34" charset="0"/>
              </a:rPr>
              <a:t>RGB: 255; 204; 102</a:t>
            </a: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分隔线条线粗： </a:t>
            </a:r>
            <a:r>
              <a:rPr lang="en-US" altLang="zh-CN" sz="1400" b="1" dirty="0" smtClean="0">
                <a:solidFill>
                  <a:schemeClr val="bg1"/>
                </a:solidFill>
                <a:latin typeface="Arial" panose="020B0604020202020204" pitchFamily="34" charset="0"/>
              </a:rPr>
              <a:t>0.75</a:t>
            </a:r>
            <a:r>
              <a:rPr lang="zh-CN" altLang="en-US" sz="1400" b="1" dirty="0" smtClean="0">
                <a:solidFill>
                  <a:schemeClr val="bg1"/>
                </a:solidFill>
                <a:latin typeface="Arial" panose="020B0604020202020204" pitchFamily="34" charset="0"/>
              </a:rPr>
              <a:t>磅</a:t>
            </a:r>
            <a:endParaRPr lang="en-US" altLang="zh-CN" sz="1400" b="1"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用做画面色块使用，三种颜色请搭配使用，同一个页面颜色不能重复使用</a:t>
            </a:r>
            <a:endParaRPr lang="en-US" altLang="zh-CN"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图形与文字搭配做底色使用，深浅搭配使用</a:t>
            </a:r>
            <a:endParaRPr lang="en-US" altLang="zh-CN"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红色仅作局部小范围点缀</a:t>
            </a: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渐变色只用在数据图形的展示方面</a:t>
            </a:r>
            <a:endParaRPr lang="en-US" altLang="zh-CN"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图标：整个胶片出现的图标，使用线稿效果，增加圆形线圈加以辅助；</a:t>
            </a: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图标尺寸为三种</a:t>
            </a:r>
            <a:r>
              <a:rPr lang="en-US" altLang="zh-CN" sz="1400" b="1" dirty="0" smtClean="0">
                <a:solidFill>
                  <a:schemeClr val="bg1"/>
                </a:solidFill>
                <a:latin typeface="Arial" panose="020B0604020202020204" pitchFamily="34" charset="0"/>
              </a:rPr>
              <a:t>2.4x2.4cm</a:t>
            </a:r>
            <a:r>
              <a:rPr lang="zh-CN" altLang="en-US" sz="1400" b="1" dirty="0" smtClean="0">
                <a:solidFill>
                  <a:schemeClr val="bg1"/>
                </a:solidFill>
                <a:latin typeface="Arial" panose="020B0604020202020204" pitchFamily="34" charset="0"/>
              </a:rPr>
              <a:t>，</a:t>
            </a:r>
            <a:r>
              <a:rPr lang="en-US" altLang="zh-CN" sz="1400" b="1" dirty="0" smtClean="0">
                <a:solidFill>
                  <a:schemeClr val="bg1"/>
                </a:solidFill>
                <a:latin typeface="Arial" panose="020B0604020202020204" pitchFamily="34" charset="0"/>
              </a:rPr>
              <a:t>1.6x1.6cm</a:t>
            </a:r>
            <a:r>
              <a:rPr lang="zh-CN" altLang="en-US" sz="1400" b="1" dirty="0" smtClean="0">
                <a:solidFill>
                  <a:schemeClr val="bg1"/>
                </a:solidFill>
                <a:latin typeface="Arial" panose="020B0604020202020204" pitchFamily="34" charset="0"/>
              </a:rPr>
              <a:t>，</a:t>
            </a:r>
            <a:r>
              <a:rPr lang="en-US" altLang="zh-CN" sz="1400" b="1" dirty="0" smtClean="0">
                <a:solidFill>
                  <a:schemeClr val="bg1"/>
                </a:solidFill>
                <a:latin typeface="Arial" panose="020B0604020202020204" pitchFamily="34" charset="0"/>
              </a:rPr>
              <a:t>0.9x0.9cm</a:t>
            </a:r>
          </a:p>
          <a:p>
            <a:pPr marL="0" marR="0" indent="0" algn="l" defTabSz="1219444" rtl="0" eaLnBrk="1" fontAlgn="auto" latinLnBrk="0" hangingPunct="1">
              <a:lnSpc>
                <a:spcPct val="150000"/>
              </a:lnSpc>
              <a:spcBef>
                <a:spcPts val="0"/>
              </a:spcBef>
              <a:spcAft>
                <a:spcPts val="0"/>
              </a:spcAft>
              <a:buClrTx/>
              <a:buSzTx/>
              <a:buFontTx/>
              <a:buNone/>
              <a:tabLst/>
              <a:defRPr/>
            </a:pPr>
            <a:r>
              <a:rPr lang="zh-CN" altLang="en-US" sz="1400" dirty="0" smtClean="0">
                <a:solidFill>
                  <a:schemeClr val="bg1"/>
                </a:solidFill>
                <a:latin typeface="Arial" panose="020B0604020202020204" pitchFamily="34" charset="0"/>
              </a:rPr>
              <a:t>图片：</a:t>
            </a:r>
            <a:r>
              <a:rPr lang="zh-CN" altLang="en-US" sz="1400" b="1" dirty="0" smtClean="0">
                <a:solidFill>
                  <a:schemeClr val="bg1"/>
                </a:solidFill>
                <a:latin typeface="Arial" panose="020B0604020202020204" pitchFamily="34" charset="0"/>
              </a:rPr>
              <a:t>选择亮度高、自然化的图片；</a:t>
            </a:r>
          </a:p>
          <a:p>
            <a:pPr marL="0" marR="0" indent="0" algn="l" defTabSz="1219444" rtl="0" eaLnBrk="1" fontAlgn="auto" latinLnBrk="0" hangingPunct="1">
              <a:lnSpc>
                <a:spcPct val="150000"/>
              </a:lnSpc>
              <a:spcBef>
                <a:spcPts val="0"/>
              </a:spcBef>
              <a:spcAft>
                <a:spcPts val="0"/>
              </a:spcAft>
              <a:buClrTx/>
              <a:buSzTx/>
              <a:buFontTx/>
              <a:buNone/>
              <a:tabLst/>
              <a:defRPr/>
            </a:pPr>
            <a:endParaRPr lang="en-US" altLang="zh-CN"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zh-CN" altLang="en-US"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zh-CN" altLang="en-US"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zh-CN" altLang="en-US" sz="1400" dirty="0" smtClean="0">
              <a:solidFill>
                <a:schemeClr val="bg1"/>
              </a:solidFill>
              <a:latin typeface="Arial" panose="020B0604020202020204" pitchFamily="34" charset="0"/>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en-US" altLang="zh-CN" sz="1400" dirty="0" smtClean="0">
              <a:solidFill>
                <a:schemeClr val="bg1"/>
              </a:solidFill>
              <a:latin typeface="Arial" panose="020B0604020202020204" pitchFamily="34" charset="0"/>
            </a:endParaRPr>
          </a:p>
          <a:p>
            <a:pPr>
              <a:lnSpc>
                <a:spcPct val="150000"/>
              </a:lnSpc>
            </a:pPr>
            <a:endParaRPr lang="zh-CN" altLang="en-US" sz="1400" dirty="0">
              <a:solidFill>
                <a:schemeClr val="bg1"/>
              </a:solidFill>
              <a:latin typeface="Arial" panose="020B0604020202020204" pitchFamily="34" charset="0"/>
            </a:endParaRPr>
          </a:p>
        </p:txBody>
      </p:sp>
      <p:sp>
        <p:nvSpPr>
          <p:cNvPr id="21" name="TextBox 20"/>
          <p:cNvSpPr txBox="1"/>
          <p:nvPr/>
        </p:nvSpPr>
        <p:spPr>
          <a:xfrm>
            <a:off x="12362283" y="490230"/>
            <a:ext cx="902811" cy="307777"/>
          </a:xfrm>
          <a:prstGeom prst="rect">
            <a:avLst/>
          </a:prstGeom>
          <a:noFill/>
        </p:spPr>
        <p:txBody>
          <a:bodyPr wrap="none" rtlCol="0">
            <a:spAutoFit/>
          </a:bodyPr>
          <a:lstStyle/>
          <a:p>
            <a:r>
              <a:rPr lang="zh-CN" altLang="en-US" sz="1400" dirty="0" smtClean="0">
                <a:solidFill>
                  <a:schemeClr val="bg1"/>
                </a:solidFill>
                <a:latin typeface="Arial" panose="020B0604020202020204" pitchFamily="34" charset="0"/>
              </a:rPr>
              <a:t>图标底色</a:t>
            </a:r>
            <a:endParaRPr lang="en-US" altLang="zh-CN" sz="1400" dirty="0" smtClean="0">
              <a:solidFill>
                <a:schemeClr val="bg1"/>
              </a:solidFill>
              <a:latin typeface="Arial" panose="020B0604020202020204" pitchFamily="34" charset="0"/>
            </a:endParaRPr>
          </a:p>
        </p:txBody>
      </p:sp>
      <p:sp>
        <p:nvSpPr>
          <p:cNvPr id="22" name="TextBox 21"/>
          <p:cNvSpPr txBox="1"/>
          <p:nvPr/>
        </p:nvSpPr>
        <p:spPr>
          <a:xfrm>
            <a:off x="12362283" y="1004329"/>
            <a:ext cx="902811" cy="307777"/>
          </a:xfrm>
          <a:prstGeom prst="rect">
            <a:avLst/>
          </a:prstGeom>
          <a:noFill/>
        </p:spPr>
        <p:txBody>
          <a:bodyPr wrap="none" rtlCol="0">
            <a:spAutoFit/>
          </a:bodyPr>
          <a:lstStyle/>
          <a:p>
            <a:r>
              <a:rPr lang="zh-CN" altLang="en-US" sz="1400" dirty="0" smtClean="0">
                <a:solidFill>
                  <a:schemeClr val="bg1"/>
                </a:solidFill>
                <a:latin typeface="Arial" panose="020B0604020202020204" pitchFamily="34" charset="0"/>
              </a:rPr>
              <a:t>文字底色</a:t>
            </a:r>
            <a:endParaRPr lang="en-US" altLang="zh-CN" sz="1400" dirty="0" smtClean="0">
              <a:solidFill>
                <a:schemeClr val="bg1"/>
              </a:solidFill>
              <a:latin typeface="Arial" panose="020B0604020202020204" pitchFamily="34" charset="0"/>
            </a:endParaRPr>
          </a:p>
        </p:txBody>
      </p:sp>
      <p:sp>
        <p:nvSpPr>
          <p:cNvPr id="31" name="TextBox 30"/>
          <p:cNvSpPr txBox="1"/>
          <p:nvPr/>
        </p:nvSpPr>
        <p:spPr>
          <a:xfrm>
            <a:off x="12362283" y="2482708"/>
            <a:ext cx="723275" cy="307777"/>
          </a:xfrm>
          <a:prstGeom prst="rect">
            <a:avLst/>
          </a:prstGeom>
          <a:noFill/>
        </p:spPr>
        <p:txBody>
          <a:bodyPr wrap="none" rtlCol="0">
            <a:spAutoFit/>
          </a:bodyPr>
          <a:lstStyle/>
          <a:p>
            <a:r>
              <a:rPr lang="zh-CN" altLang="en-US" sz="1400" dirty="0" smtClean="0">
                <a:solidFill>
                  <a:schemeClr val="bg1"/>
                </a:solidFill>
                <a:latin typeface="Arial" panose="020B0604020202020204" pitchFamily="34" charset="0"/>
              </a:rPr>
              <a:t>有色底</a:t>
            </a:r>
            <a:endParaRPr lang="en-US" altLang="zh-CN" sz="1400" dirty="0" smtClean="0">
              <a:solidFill>
                <a:schemeClr val="bg1"/>
              </a:solidFill>
              <a:latin typeface="Arial" panose="020B0604020202020204" pitchFamily="34" charset="0"/>
            </a:endParaRPr>
          </a:p>
        </p:txBody>
      </p:sp>
      <p:sp>
        <p:nvSpPr>
          <p:cNvPr id="34" name="TextBox 33"/>
          <p:cNvSpPr txBox="1"/>
          <p:nvPr/>
        </p:nvSpPr>
        <p:spPr>
          <a:xfrm>
            <a:off x="12362283" y="3011985"/>
            <a:ext cx="1800493" cy="307777"/>
          </a:xfrm>
          <a:prstGeom prst="rect">
            <a:avLst/>
          </a:prstGeom>
          <a:noFill/>
        </p:spPr>
        <p:txBody>
          <a:bodyPr wrap="none" rtlCol="0">
            <a:spAutoFit/>
          </a:bodyPr>
          <a:lstStyle/>
          <a:p>
            <a:r>
              <a:rPr lang="zh-CN" altLang="en-US" sz="1400" dirty="0" smtClean="0">
                <a:solidFill>
                  <a:schemeClr val="bg1"/>
                </a:solidFill>
                <a:latin typeface="Arial" panose="020B0604020202020204" pitchFamily="34" charset="0"/>
              </a:rPr>
              <a:t>与渐变图形搭配使用</a:t>
            </a:r>
            <a:endParaRPr lang="en-US" altLang="zh-CN" sz="1400" dirty="0" smtClean="0">
              <a:solidFill>
                <a:schemeClr val="bg1"/>
              </a:solidFill>
              <a:latin typeface="Arial" panose="020B0604020202020204" pitchFamily="34" charset="0"/>
            </a:endParaRPr>
          </a:p>
        </p:txBody>
      </p:sp>
      <p:sp>
        <p:nvSpPr>
          <p:cNvPr id="42" name="矩形 41"/>
          <p:cNvSpPr/>
          <p:nvPr/>
        </p:nvSpPr>
        <p:spPr>
          <a:xfrm>
            <a:off x="14450435" y="981522"/>
            <a:ext cx="360000" cy="360000"/>
          </a:xfrm>
          <a:prstGeom prst="rect">
            <a:avLst/>
          </a:prstGeom>
          <a:gradFill>
            <a:gsLst>
              <a:gs pos="0">
                <a:schemeClr val="tx2">
                  <a:lumMod val="20000"/>
                  <a:lumOff val="80000"/>
                  <a:alpha val="25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0">
            <a:noAutofit/>
          </a:bodyPr>
          <a:lstStyle/>
          <a:p>
            <a:pPr marL="0" indent="-228600" algn="l" defTabSz="1219444" rtl="0" eaLnBrk="0" fontAlgn="ctr" latinLnBrk="0" hangingPunct="0">
              <a:buClr>
                <a:srgbClr val="CC9900"/>
              </a:buClr>
              <a:buSzPct val="60000"/>
              <a:buFont typeface="Wingdings" pitchFamily="2" charset="2"/>
              <a:buChar char="n"/>
              <a:defRPr/>
            </a:pPr>
            <a:endParaRPr lang="zh-CN" altLang="en-US" sz="1800" kern="1200">
              <a:solidFill>
                <a:schemeClr val="bg1"/>
              </a:solidFill>
              <a:latin typeface="Arial" panose="020B0604020202020204" pitchFamily="34" charset="0"/>
              <a:ea typeface="+mn-ea"/>
              <a:cs typeface="Arial" pitchFamily="34" charset="0"/>
              <a:sym typeface="Arial"/>
            </a:endParaRPr>
          </a:p>
        </p:txBody>
      </p:sp>
      <p:sp>
        <p:nvSpPr>
          <p:cNvPr id="43" name="矩形 42"/>
          <p:cNvSpPr/>
          <p:nvPr/>
        </p:nvSpPr>
        <p:spPr>
          <a:xfrm>
            <a:off x="14450435" y="469086"/>
            <a:ext cx="360000" cy="360000"/>
          </a:xfrm>
          <a:prstGeom prst="rect">
            <a:avLst/>
          </a:prstGeom>
          <a:gradFill>
            <a:gsLst>
              <a:gs pos="0">
                <a:srgbClr val="50B7F6">
                  <a:alpha val="70000"/>
                </a:srgbClr>
              </a:gs>
              <a:gs pos="100000">
                <a:srgbClr val="50B6F6">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0">
            <a:noAutofit/>
          </a:bodyPr>
          <a:lstStyle/>
          <a:p>
            <a:pPr marL="0" algn="l" defTabSz="1219444" rtl="0" eaLnBrk="0" latinLnBrk="0" hangingPunct="0">
              <a:buClr>
                <a:srgbClr val="CC9900"/>
              </a:buClr>
              <a:buFont typeface="Wingdings" pitchFamily="2" charset="2"/>
              <a:buChar char="n"/>
              <a:defRPr/>
            </a:pPr>
            <a:endParaRPr lang="zh-CN" altLang="en-US" sz="1800" kern="1200">
              <a:solidFill>
                <a:schemeClr val="bg1"/>
              </a:solidFill>
              <a:latin typeface="Arial" panose="020B0604020202020204" pitchFamily="34" charset="0"/>
              <a:ea typeface="+mn-ea"/>
              <a:cs typeface="Arial" pitchFamily="34" charset="0"/>
              <a:sym typeface="Arial"/>
            </a:endParaRPr>
          </a:p>
        </p:txBody>
      </p:sp>
      <p:sp>
        <p:nvSpPr>
          <p:cNvPr id="44" name="矩形 43"/>
          <p:cNvSpPr/>
          <p:nvPr/>
        </p:nvSpPr>
        <p:spPr>
          <a:xfrm>
            <a:off x="14810435" y="468784"/>
            <a:ext cx="360000" cy="360000"/>
          </a:xfrm>
          <a:prstGeom prst="rect">
            <a:avLst/>
          </a:prstGeom>
          <a:gradFill>
            <a:gsLst>
              <a:gs pos="0">
                <a:srgbClr val="089CB0"/>
              </a:gs>
              <a:gs pos="100000">
                <a:srgbClr val="089CB0">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0">
            <a:noAutofit/>
          </a:bodyPr>
          <a:lstStyle/>
          <a:p>
            <a:pPr marL="0" indent="-228600" algn="l" defTabSz="1219444" rtl="0" eaLnBrk="0" fontAlgn="ctr" latinLnBrk="0" hangingPunct="0">
              <a:buClr>
                <a:srgbClr val="CC9900"/>
              </a:buClr>
              <a:buSzPct val="60000"/>
              <a:buFont typeface="Wingdings" pitchFamily="2" charset="2"/>
              <a:buChar char="n"/>
              <a:defRPr/>
            </a:pPr>
            <a:endParaRPr lang="zh-CN" altLang="en-US" sz="1800" kern="1200">
              <a:solidFill>
                <a:schemeClr val="bg1"/>
              </a:solidFill>
              <a:latin typeface="Arial" panose="020B0604020202020204" pitchFamily="34" charset="0"/>
              <a:ea typeface="+mn-ea"/>
              <a:cs typeface="Arial" pitchFamily="34" charset="0"/>
              <a:sym typeface="Arial"/>
            </a:endParaRPr>
          </a:p>
        </p:txBody>
      </p:sp>
      <p:sp>
        <p:nvSpPr>
          <p:cNvPr id="45" name="矩形 44"/>
          <p:cNvSpPr/>
          <p:nvPr/>
        </p:nvSpPr>
        <p:spPr>
          <a:xfrm>
            <a:off x="14450435" y="1807594"/>
            <a:ext cx="360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latin typeface="Arial" panose="020B0604020202020204" pitchFamily="34" charset="0"/>
              <a:sym typeface="Arial"/>
            </a:endParaRPr>
          </a:p>
        </p:txBody>
      </p:sp>
      <p:sp>
        <p:nvSpPr>
          <p:cNvPr id="46" name="矩形 45"/>
          <p:cNvSpPr/>
          <p:nvPr/>
        </p:nvSpPr>
        <p:spPr>
          <a:xfrm>
            <a:off x="14450435" y="2376993"/>
            <a:ext cx="360000" cy="360000"/>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444" rtl="0" eaLnBrk="1" latinLnBrk="0" hangingPunct="1"/>
            <a:endParaRPr lang="zh-CN" altLang="en-US" sz="2400" kern="1200">
              <a:solidFill>
                <a:schemeClr val="lt1"/>
              </a:solidFill>
              <a:latin typeface="Arial" panose="020B0604020202020204" pitchFamily="34" charset="0"/>
              <a:ea typeface="+mn-ea"/>
              <a:cs typeface="+mn-cs"/>
            </a:endParaRPr>
          </a:p>
        </p:txBody>
      </p:sp>
      <p:sp>
        <p:nvSpPr>
          <p:cNvPr id="47" name="矩形 46"/>
          <p:cNvSpPr/>
          <p:nvPr/>
        </p:nvSpPr>
        <p:spPr>
          <a:xfrm>
            <a:off x="14810435" y="2376993"/>
            <a:ext cx="360000" cy="360000"/>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444" rtl="0" eaLnBrk="1" latinLnBrk="0" hangingPunct="1"/>
            <a:endParaRPr lang="zh-CN" altLang="en-US" sz="2400" kern="1200">
              <a:solidFill>
                <a:schemeClr val="lt1"/>
              </a:solidFill>
              <a:latin typeface="Arial" panose="020B0604020202020204" pitchFamily="34" charset="0"/>
              <a:ea typeface="+mn-ea"/>
              <a:cs typeface="+mn-cs"/>
            </a:endParaRPr>
          </a:p>
        </p:txBody>
      </p:sp>
      <p:sp>
        <p:nvSpPr>
          <p:cNvPr id="48" name="矩形 47"/>
          <p:cNvSpPr/>
          <p:nvPr/>
        </p:nvSpPr>
        <p:spPr>
          <a:xfrm>
            <a:off x="14450435" y="2959762"/>
            <a:ext cx="360000" cy="360000"/>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49" name="矩形 48"/>
          <p:cNvSpPr/>
          <p:nvPr/>
        </p:nvSpPr>
        <p:spPr>
          <a:xfrm>
            <a:off x="14810435" y="2959762"/>
            <a:ext cx="360000" cy="360000"/>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95" r:id="rId5"/>
    <p:sldLayoutId id="2147483697" r:id="rId6"/>
  </p:sldLayoutIdLst>
  <p:txStyles>
    <p:titleStyle>
      <a:lvl1pPr algn="l" defTabSz="914400" rtl="0" eaLnBrk="1" latinLnBrk="0" hangingPunct="1">
        <a:spcBef>
          <a:spcPct val="0"/>
        </a:spcBef>
        <a:buNone/>
        <a:defRPr sz="32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D2D2D2"/>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a:solidFill>
            <a:srgbClr val="D2D2D2"/>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000" kern="1200">
          <a:solidFill>
            <a:srgbClr val="D2D2D2"/>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800" kern="1200">
          <a:solidFill>
            <a:srgbClr val="D2D2D2"/>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rgbClr val="D2D2D2"/>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0" y="0"/>
            <a:ext cx="12196690" cy="6859588"/>
            <a:chOff x="0" y="0"/>
            <a:chExt cx="12196690" cy="6859588"/>
          </a:xfrm>
        </p:grpSpPr>
        <p:pic>
          <p:nvPicPr>
            <p:cNvPr id="6" name="Picture 2" descr="E:\01 日常工作\04 展厅相关设计\2016年\2017 cebit\PPT模板设计\封面 16_9  深色副本.jpg"/>
            <p:cNvPicPr>
              <a:picLocks noChangeAspect="1" noChangeArrowheads="1"/>
            </p:cNvPicPr>
            <p:nvPr/>
          </p:nvPicPr>
          <p:blipFill>
            <a:blip r:embed="rId3" cstate="print"/>
            <a:srcRect/>
            <a:stretch>
              <a:fillRect/>
            </a:stretch>
          </p:blipFill>
          <p:spPr bwMode="auto">
            <a:xfrm>
              <a:off x="0" y="0"/>
              <a:ext cx="12196690" cy="6859588"/>
            </a:xfrm>
            <a:prstGeom prst="rect">
              <a:avLst/>
            </a:prstGeom>
            <a:noFill/>
          </p:spPr>
        </p:pic>
        <p:sp>
          <p:nvSpPr>
            <p:cNvPr id="9" name="TextBox 12"/>
            <p:cNvSpPr txBox="1"/>
            <p:nvPr/>
          </p:nvSpPr>
          <p:spPr>
            <a:xfrm>
              <a:off x="502556" y="5578532"/>
              <a:ext cx="8260443" cy="746358"/>
            </a:xfrm>
            <a:prstGeom prst="rect">
              <a:avLst/>
            </a:prstGeom>
            <a:noFill/>
          </p:spPr>
          <p:txBody>
            <a:bodyPr wrap="square" rtlCol="0">
              <a:spAutoFit/>
            </a:bodyPr>
            <a:lstStyle/>
            <a:p>
              <a:pPr algn="l">
                <a:lnSpc>
                  <a:spcPct val="100000"/>
                </a:lnSpc>
                <a:buNone/>
              </a:pPr>
              <a:r>
                <a:rPr lang="en-US" altLang="zh-CN" sz="1050" b="1" kern="1200" dirty="0" smtClean="0">
                  <a:solidFill>
                    <a:schemeClr val="bg1">
                      <a:lumMod val="65000"/>
                    </a:schemeClr>
                  </a:solidFill>
                  <a:effectLst/>
                  <a:latin typeface="Arial" panose="020B0604020202020204" pitchFamily="34" charset="0"/>
                  <a:ea typeface="宋体" charset="-122"/>
                  <a:cs typeface="Arial" pitchFamily="34" charset="0"/>
                </a:rPr>
                <a:t>Copyright©2018 Huawei Technologies Co., Ltd. All Rights Reserved.</a:t>
              </a:r>
              <a:endParaRPr lang="zh-CN" altLang="zh-CN" sz="1050" kern="1200" dirty="0" smtClean="0">
                <a:solidFill>
                  <a:schemeClr val="bg1">
                    <a:lumMod val="65000"/>
                  </a:schemeClr>
                </a:solidFill>
                <a:effectLst/>
                <a:latin typeface="Arial" panose="020B0604020202020204" pitchFamily="34" charset="0"/>
                <a:ea typeface="宋体" charset="-122"/>
                <a:cs typeface="Arial" pitchFamily="34" charset="0"/>
              </a:endParaRPr>
            </a:p>
            <a:p>
              <a:pPr algn="l">
                <a:lnSpc>
                  <a:spcPct val="100000"/>
                </a:lnSpc>
                <a:buNone/>
              </a:pPr>
              <a:r>
                <a:rPr lang="en-US" altLang="zh-CN" sz="800" kern="1200" dirty="0" smtClean="0">
                  <a:solidFill>
                    <a:schemeClr val="bg1">
                      <a:lumMod val="65000"/>
                    </a:schemeClr>
                  </a:solidFill>
                  <a:effectLst/>
                  <a:latin typeface="Arial" panose="020B0604020202020204" pitchFamily="34" charset="0"/>
                  <a:ea typeface="宋体" charset="-122"/>
                  <a:cs typeface="Arial" pitchFamily="34" charset="0"/>
                </a:rPr>
                <a:t>The information in this document may contain predictive statements including, without limitation, statements regarding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purposes only and constitutes neither an offer nor an acceptance. Huawei may change the information at any time without notice. </a:t>
              </a:r>
              <a:endParaRPr lang="zh-CN" altLang="zh-CN" sz="800" kern="1200" dirty="0">
                <a:solidFill>
                  <a:schemeClr val="bg1">
                    <a:lumMod val="65000"/>
                  </a:schemeClr>
                </a:solidFill>
                <a:effectLst/>
                <a:latin typeface="Arial" panose="020B0604020202020204" pitchFamily="34" charset="0"/>
                <a:ea typeface="宋体" charset="-122"/>
                <a:cs typeface="Arial" pitchFamily="34" charset="0"/>
              </a:endParaRPr>
            </a:p>
          </p:txBody>
        </p:sp>
        <p:sp>
          <p:nvSpPr>
            <p:cNvPr id="10" name="TextBox 13"/>
            <p:cNvSpPr txBox="1"/>
            <p:nvPr/>
          </p:nvSpPr>
          <p:spPr>
            <a:xfrm>
              <a:off x="6075270" y="2572007"/>
              <a:ext cx="5773830" cy="978729"/>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lnSpc>
                  <a:spcPct val="80000"/>
                </a:lnSpc>
              </a:pPr>
              <a:r>
                <a:rPr lang="en-US" altLang="zh-CN" sz="7200" b="1" i="0" dirty="0" smtClean="0">
                  <a:solidFill>
                    <a:schemeClr val="bg1"/>
                  </a:solidFill>
                  <a:latin typeface="Arial" panose="020B0604020202020204" pitchFamily="34" charset="0"/>
                </a:rPr>
                <a:t>THANK YOU</a:t>
              </a:r>
              <a:endParaRPr lang="zh-CN" altLang="en-US" sz="7200" b="1" i="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1008930075"/>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0" y="0"/>
            <a:ext cx="12196690" cy="6859588"/>
            <a:chOff x="0" y="0"/>
            <a:chExt cx="12196690" cy="6859588"/>
          </a:xfrm>
        </p:grpSpPr>
        <p:pic>
          <p:nvPicPr>
            <p:cNvPr id="6" name="Picture 2" descr="E:\01 日常工作\04 展厅相关设计\2016年\2017 cebit\PPT模板设计\封面 16_9  深色副本.jpg"/>
            <p:cNvPicPr>
              <a:picLocks noChangeAspect="1" noChangeArrowheads="1"/>
            </p:cNvPicPr>
            <p:nvPr/>
          </p:nvPicPr>
          <p:blipFill>
            <a:blip r:embed="rId3" cstate="print"/>
            <a:srcRect/>
            <a:stretch>
              <a:fillRect/>
            </a:stretch>
          </p:blipFill>
          <p:spPr bwMode="auto">
            <a:xfrm>
              <a:off x="0" y="0"/>
              <a:ext cx="12196690" cy="6859588"/>
            </a:xfrm>
            <a:prstGeom prst="rect">
              <a:avLst/>
            </a:prstGeom>
            <a:noFill/>
          </p:spPr>
        </p:pic>
        <p:sp>
          <p:nvSpPr>
            <p:cNvPr id="9" name="TextBox 12"/>
            <p:cNvSpPr txBox="1"/>
            <p:nvPr/>
          </p:nvSpPr>
          <p:spPr>
            <a:xfrm>
              <a:off x="502556" y="5578532"/>
              <a:ext cx="8260443" cy="746358"/>
            </a:xfrm>
            <a:prstGeom prst="rect">
              <a:avLst/>
            </a:prstGeom>
            <a:noFill/>
          </p:spPr>
          <p:txBody>
            <a:bodyPr wrap="square" rtlCol="0">
              <a:spAutoFit/>
            </a:bodyPr>
            <a:lstStyle/>
            <a:p>
              <a:r>
                <a:rPr lang="en-US" altLang="zh-CN" sz="1050" b="1" dirty="0" smtClean="0">
                  <a:solidFill>
                    <a:prstClr val="white">
                      <a:lumMod val="65000"/>
                    </a:prstClr>
                  </a:solidFill>
                  <a:latin typeface="Arial" panose="020B0604020202020204" pitchFamily="34" charset="0"/>
                  <a:ea typeface="宋体" charset="-122"/>
                  <a:cs typeface="Arial" pitchFamily="34" charset="0"/>
                </a:rPr>
                <a:t>Copyright©2018 Huawei Technologies Co., Ltd. All Rights Reserved.</a:t>
              </a:r>
              <a:endParaRPr lang="zh-CN" altLang="zh-CN" sz="1050" dirty="0" smtClean="0">
                <a:solidFill>
                  <a:prstClr val="white">
                    <a:lumMod val="65000"/>
                  </a:prstClr>
                </a:solidFill>
                <a:latin typeface="Arial" panose="020B0604020202020204" pitchFamily="34" charset="0"/>
                <a:ea typeface="宋体" charset="-122"/>
                <a:cs typeface="Arial" pitchFamily="34" charset="0"/>
              </a:endParaRPr>
            </a:p>
            <a:p>
              <a:r>
                <a:rPr lang="en-US" altLang="zh-CN" sz="800" dirty="0" smtClean="0">
                  <a:solidFill>
                    <a:prstClr val="white">
                      <a:lumMod val="65000"/>
                    </a:prstClr>
                  </a:solidFill>
                  <a:latin typeface="Arial" panose="020B0604020202020204" pitchFamily="34" charset="0"/>
                  <a:ea typeface="宋体" charset="-122"/>
                  <a:cs typeface="Arial" pitchFamily="34" charset="0"/>
                </a:rPr>
                <a:t>The information in this document may contain predictive statements including, without limitation, statements regarding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purposes only and constitutes neither an offer nor an acceptance. Huawei may change the information at any time without notice. </a:t>
              </a:r>
              <a:endParaRPr lang="zh-CN" altLang="zh-CN" sz="800" dirty="0">
                <a:solidFill>
                  <a:prstClr val="white">
                    <a:lumMod val="65000"/>
                  </a:prstClr>
                </a:solidFill>
                <a:latin typeface="Arial" panose="020B0604020202020204" pitchFamily="34" charset="0"/>
                <a:ea typeface="宋体" charset="-122"/>
                <a:cs typeface="Arial" pitchFamily="34" charset="0"/>
              </a:endParaRPr>
            </a:p>
          </p:txBody>
        </p:sp>
        <p:sp>
          <p:nvSpPr>
            <p:cNvPr id="10" name="TextBox 13"/>
            <p:cNvSpPr txBox="1"/>
            <p:nvPr/>
          </p:nvSpPr>
          <p:spPr>
            <a:xfrm>
              <a:off x="6075270" y="2572007"/>
              <a:ext cx="5773830" cy="978729"/>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lnSpc>
                  <a:spcPct val="80000"/>
                </a:lnSpc>
              </a:pPr>
              <a:r>
                <a:rPr lang="en-US" altLang="zh-CN" sz="7200" b="1" dirty="0" smtClean="0">
                  <a:solidFill>
                    <a:prstClr val="white"/>
                  </a:solidFill>
                  <a:latin typeface="Arial" panose="020B0604020202020204" pitchFamily="34" charset="0"/>
                </a:rPr>
                <a:t>THANK YOU</a:t>
              </a:r>
              <a:endParaRPr lang="zh-CN" altLang="en-US" sz="7200" b="1" dirty="0">
                <a:solidFill>
                  <a:prstClr val="white"/>
                </a:solidFill>
                <a:latin typeface="Arial" panose="020B0604020202020204" pitchFamily="34" charset="0"/>
              </a:endParaRPr>
            </a:p>
          </p:txBody>
        </p:sp>
      </p:grpSp>
    </p:spTree>
    <p:extLst>
      <p:ext uri="{BB962C8B-B14F-4D97-AF65-F5344CB8AC3E}">
        <p14:creationId xmlns:p14="http://schemas.microsoft.com/office/powerpoint/2010/main" val="2605274787"/>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1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9"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矩形 23"/>
          <p:cNvSpPr/>
          <p:nvPr userDrawn="1"/>
        </p:nvSpPr>
        <p:spPr>
          <a:xfrm>
            <a:off x="0" y="0"/>
            <a:ext cx="12195175" cy="6859588"/>
          </a:xfrm>
          <a:prstGeom prst="rect">
            <a:avLst/>
          </a:prstGeom>
          <a:gradFill flip="none" rotWithShape="1">
            <a:gsLst>
              <a:gs pos="0">
                <a:schemeClr val="tx1">
                  <a:lumMod val="85000"/>
                  <a:lumOff val="15000"/>
                </a:schemeClr>
              </a:gs>
              <a:gs pos="17000">
                <a:schemeClr val="tx1">
                  <a:lumMod val="85000"/>
                  <a:lumOff val="15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22"/>
            <a:endParaRPr lang="zh-CN" altLang="en-US" sz="2399">
              <a:solidFill>
                <a:prstClr val="white"/>
              </a:solidFill>
            </a:endParaRPr>
          </a:p>
        </p:txBody>
      </p:sp>
      <p:pic>
        <p:nvPicPr>
          <p:cNvPr id="25" name="Picture 2" descr="E:\01 日常工作\03 品牌规范设计\公司广告源文档\HW LOGO(horizontal）111.png"/>
          <p:cNvPicPr>
            <a:picLocks noChangeAspect="1" noChangeArrowheads="1"/>
          </p:cNvPicPr>
          <p:nvPr userDrawn="1"/>
        </p:nvPicPr>
        <p:blipFill>
          <a:blip r:embed="rId15" cstate="print">
            <a:lum/>
          </a:blip>
          <a:stretch>
            <a:fillRect/>
          </a:stretch>
        </p:blipFill>
        <p:spPr bwMode="auto">
          <a:xfrm>
            <a:off x="10618156" y="6432248"/>
            <a:ext cx="1249200" cy="313838"/>
          </a:xfrm>
          <a:prstGeom prst="rect">
            <a:avLst/>
          </a:prstGeom>
          <a:noFill/>
        </p:spPr>
      </p:pic>
      <p:pic>
        <p:nvPicPr>
          <p:cNvPr id="26" name="图片 25" descr="leading-new-ict.png"/>
          <p:cNvPicPr>
            <a:picLocks noChangeAspect="1"/>
          </p:cNvPicPr>
          <p:nvPr userDrawn="1"/>
        </p:nvPicPr>
        <p:blipFill>
          <a:blip r:embed="rId16" cstate="print"/>
          <a:stretch>
            <a:fillRect/>
          </a:stretch>
        </p:blipFill>
        <p:spPr>
          <a:xfrm>
            <a:off x="10435585" y="243435"/>
            <a:ext cx="1431771" cy="108000"/>
          </a:xfrm>
          <a:prstGeom prst="rect">
            <a:avLst/>
          </a:prstGeom>
        </p:spPr>
      </p:pic>
      <p:sp>
        <p:nvSpPr>
          <p:cNvPr id="27" name="Rectangle 5"/>
          <p:cNvSpPr>
            <a:spLocks noChangeArrowheads="1"/>
          </p:cNvSpPr>
          <p:nvPr userDrawn="1"/>
        </p:nvSpPr>
        <p:spPr bwMode="auto">
          <a:xfrm>
            <a:off x="3040521" y="6539308"/>
            <a:ext cx="272055" cy="195943"/>
          </a:xfrm>
          <a:prstGeom prst="rect">
            <a:avLst/>
          </a:prstGeom>
          <a:noFill/>
          <a:ln w="9525">
            <a:noFill/>
            <a:miter lim="800000"/>
            <a:headEnd/>
            <a:tailEnd/>
          </a:ln>
        </p:spPr>
        <p:txBody>
          <a:bodyPr lIns="0" tIns="0" rIns="0" bIns="0"/>
          <a:lstStyle/>
          <a:p>
            <a:pPr defTabSz="1219322" eaLnBrk="0" hangingPunct="0">
              <a:lnSpc>
                <a:spcPct val="85000"/>
              </a:lnSpc>
              <a:defRPr/>
            </a:pPr>
            <a:fld id="{F350CB96-EF0E-44F1-90D2-2D2DCEB1810F}" type="slidenum">
              <a:rPr lang="de-DE" altLang="zh-CN" sz="900">
                <a:solidFill>
                  <a:prstClr val="white">
                    <a:lumMod val="75000"/>
                  </a:prstClr>
                </a:solidFill>
              </a:rPr>
              <a:pPr defTabSz="1219322" eaLnBrk="0" hangingPunct="0">
                <a:lnSpc>
                  <a:spcPct val="85000"/>
                </a:lnSpc>
                <a:defRPr/>
              </a:pPr>
              <a:t>‹#›</a:t>
            </a:fld>
            <a:endParaRPr lang="en-GB" altLang="zh-CN" sz="900" dirty="0">
              <a:solidFill>
                <a:prstClr val="white">
                  <a:lumMod val="75000"/>
                </a:prstClr>
              </a:solidFill>
            </a:endParaRPr>
          </a:p>
        </p:txBody>
      </p:sp>
      <p:pic>
        <p:nvPicPr>
          <p:cNvPr id="28" name="Picture 2" descr="C:\Users\z00124665\Desktop\图形1.wmf"/>
          <p:cNvPicPr>
            <a:picLocks noChangeAspect="1" noChangeArrowheads="1"/>
          </p:cNvPicPr>
          <p:nvPr userDrawn="1"/>
        </p:nvPicPr>
        <p:blipFill>
          <a:blip r:embed="rId17" cstate="print">
            <a:lum/>
          </a:blip>
          <a:srcRect/>
          <a:stretch>
            <a:fillRect/>
          </a:stretch>
        </p:blipFill>
        <p:spPr bwMode="auto">
          <a:xfrm>
            <a:off x="322263" y="6525945"/>
            <a:ext cx="2655887" cy="120967"/>
          </a:xfrm>
          <a:prstGeom prst="rect">
            <a:avLst/>
          </a:prstGeom>
          <a:noFill/>
        </p:spPr>
      </p:pic>
      <p:sp>
        <p:nvSpPr>
          <p:cNvPr id="40" name="Rectangle 5"/>
          <p:cNvSpPr>
            <a:spLocks noChangeArrowheads="1"/>
          </p:cNvSpPr>
          <p:nvPr userDrawn="1"/>
        </p:nvSpPr>
        <p:spPr bwMode="auto">
          <a:xfrm>
            <a:off x="3040521" y="6539308"/>
            <a:ext cx="272055" cy="195943"/>
          </a:xfrm>
          <a:prstGeom prst="rect">
            <a:avLst/>
          </a:prstGeom>
          <a:noFill/>
          <a:ln w="9525">
            <a:noFill/>
            <a:miter lim="800000"/>
            <a:headEnd/>
            <a:tailEnd/>
          </a:ln>
        </p:spPr>
        <p:txBody>
          <a:bodyPr lIns="0" tIns="0" rIns="0" bIns="0"/>
          <a:lstStyle/>
          <a:p>
            <a:pPr defTabSz="1219322" eaLnBrk="0" hangingPunct="0">
              <a:lnSpc>
                <a:spcPct val="85000"/>
              </a:lnSpc>
              <a:defRPr/>
            </a:pPr>
            <a:fld id="{F350CB96-EF0E-44F1-90D2-2D2DCEB1810F}" type="slidenum">
              <a:rPr lang="de-DE" altLang="zh-CN" sz="900">
                <a:solidFill>
                  <a:prstClr val="white"/>
                </a:solidFill>
              </a:rPr>
              <a:pPr defTabSz="1219322" eaLnBrk="0" hangingPunct="0">
                <a:lnSpc>
                  <a:spcPct val="85000"/>
                </a:lnSpc>
                <a:defRPr/>
              </a:pPr>
              <a:t>‹#›</a:t>
            </a:fld>
            <a:endParaRPr lang="en-GB" altLang="zh-CN" sz="900" dirty="0">
              <a:solidFill>
                <a:prstClr val="white"/>
              </a:solidFill>
            </a:endParaRPr>
          </a:p>
        </p:txBody>
      </p:sp>
    </p:spTree>
    <p:extLst>
      <p:ext uri="{BB962C8B-B14F-4D97-AF65-F5344CB8AC3E}">
        <p14:creationId xmlns:p14="http://schemas.microsoft.com/office/powerpoint/2010/main" val="17522660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6" r:id="rId9"/>
  </p:sldLayoutIdLst>
  <p:txStyles>
    <p:titleStyle>
      <a:lvl1pPr algn="l" defTabSz="914309" rtl="0" eaLnBrk="1" latinLnBrk="0" hangingPunct="1">
        <a:spcBef>
          <a:spcPct val="0"/>
        </a:spcBef>
        <a:buNone/>
        <a:defRPr sz="3200" kern="1200">
          <a:solidFill>
            <a:schemeClr val="bg1"/>
          </a:solidFill>
          <a:latin typeface="微软雅黑" pitchFamily="34" charset="-122"/>
          <a:ea typeface="微软雅黑" pitchFamily="34" charset="-122"/>
          <a:cs typeface="+mj-cs"/>
        </a:defRPr>
      </a:lvl1pPr>
    </p:titleStyle>
    <p:bodyStyle>
      <a:lvl1pPr marL="342866" indent="-342866" algn="l" defTabSz="914309" rtl="0" eaLnBrk="1" latinLnBrk="0" hangingPunct="1">
        <a:spcBef>
          <a:spcPct val="20000"/>
        </a:spcBef>
        <a:buFont typeface="Arial" pitchFamily="34" charset="0"/>
        <a:buChar char="•"/>
        <a:defRPr sz="2800" kern="1200">
          <a:solidFill>
            <a:srgbClr val="D2D2D2"/>
          </a:solidFill>
          <a:latin typeface="微软雅黑" pitchFamily="34" charset="-122"/>
          <a:ea typeface="微软雅黑" pitchFamily="34" charset="-122"/>
          <a:cs typeface="+mn-cs"/>
        </a:defRPr>
      </a:lvl1pPr>
      <a:lvl2pPr marL="742876" indent="-285721" algn="l" defTabSz="914309" rtl="0" eaLnBrk="1" latinLnBrk="0" hangingPunct="1">
        <a:spcBef>
          <a:spcPct val="20000"/>
        </a:spcBef>
        <a:buFont typeface="Arial" pitchFamily="34" charset="0"/>
        <a:buChar char="–"/>
        <a:defRPr sz="2399" kern="1200">
          <a:solidFill>
            <a:srgbClr val="D2D2D2"/>
          </a:solidFill>
          <a:latin typeface="微软雅黑" pitchFamily="34" charset="-122"/>
          <a:ea typeface="微软雅黑" pitchFamily="34" charset="-122"/>
          <a:cs typeface="+mn-cs"/>
        </a:defRPr>
      </a:lvl2pPr>
      <a:lvl3pPr marL="1142886" indent="-228577" algn="l" defTabSz="914309" rtl="0" eaLnBrk="1" latinLnBrk="0" hangingPunct="1">
        <a:spcBef>
          <a:spcPct val="20000"/>
        </a:spcBef>
        <a:buFont typeface="Arial" pitchFamily="34" charset="0"/>
        <a:buChar char="•"/>
        <a:defRPr sz="1999" kern="1200">
          <a:solidFill>
            <a:srgbClr val="D2D2D2"/>
          </a:solidFill>
          <a:latin typeface="微软雅黑" pitchFamily="34" charset="-122"/>
          <a:ea typeface="微软雅黑" pitchFamily="34" charset="-122"/>
          <a:cs typeface="+mn-cs"/>
        </a:defRPr>
      </a:lvl3pPr>
      <a:lvl4pPr marL="1600040" indent="-228577" algn="l" defTabSz="914309" rtl="0" eaLnBrk="1" latinLnBrk="0" hangingPunct="1">
        <a:spcBef>
          <a:spcPct val="20000"/>
        </a:spcBef>
        <a:buFont typeface="Arial" pitchFamily="34" charset="0"/>
        <a:buChar char="–"/>
        <a:defRPr sz="1799" kern="1200">
          <a:solidFill>
            <a:srgbClr val="D2D2D2"/>
          </a:solidFill>
          <a:latin typeface="微软雅黑" pitchFamily="34" charset="-122"/>
          <a:ea typeface="微软雅黑" pitchFamily="34" charset="-122"/>
          <a:cs typeface="+mn-cs"/>
        </a:defRPr>
      </a:lvl4pPr>
      <a:lvl5pPr marL="2057194" indent="-228577" algn="l" defTabSz="914309" rtl="0" eaLnBrk="1" latinLnBrk="0" hangingPunct="1">
        <a:spcBef>
          <a:spcPct val="20000"/>
        </a:spcBef>
        <a:buFont typeface="Arial" pitchFamily="34" charset="0"/>
        <a:buChar char="»"/>
        <a:defRPr sz="1600" kern="1200">
          <a:solidFill>
            <a:srgbClr val="D2D2D2"/>
          </a:solidFill>
          <a:latin typeface="微软雅黑" pitchFamily="34" charset="-122"/>
          <a:ea typeface="微软雅黑" pitchFamily="34" charset="-122"/>
          <a:cs typeface="+mn-cs"/>
        </a:defRPr>
      </a:lvl5pPr>
      <a:lvl6pPr marL="2514349" indent="-228577" algn="l" defTabSz="91430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502" indent="-228577" algn="l" defTabSz="91430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309" rtl="0" eaLnBrk="1" latinLnBrk="0" hangingPunct="1">
        <a:defRPr sz="1799" kern="1200">
          <a:solidFill>
            <a:schemeClr val="tx1"/>
          </a:solidFill>
          <a:latin typeface="+mn-lt"/>
          <a:ea typeface="+mn-ea"/>
          <a:cs typeface="+mn-cs"/>
        </a:defRPr>
      </a:lvl1pPr>
      <a:lvl2pPr marL="457154" algn="l" defTabSz="914309" rtl="0" eaLnBrk="1" latinLnBrk="0" hangingPunct="1">
        <a:defRPr sz="1799" kern="1200">
          <a:solidFill>
            <a:schemeClr val="tx1"/>
          </a:solidFill>
          <a:latin typeface="+mn-lt"/>
          <a:ea typeface="+mn-ea"/>
          <a:cs typeface="+mn-cs"/>
        </a:defRPr>
      </a:lvl2pPr>
      <a:lvl3pPr marL="914309" algn="l" defTabSz="914309" rtl="0" eaLnBrk="1" latinLnBrk="0" hangingPunct="1">
        <a:defRPr sz="1799" kern="1200">
          <a:solidFill>
            <a:schemeClr val="tx1"/>
          </a:solidFill>
          <a:latin typeface="+mn-lt"/>
          <a:ea typeface="+mn-ea"/>
          <a:cs typeface="+mn-cs"/>
        </a:defRPr>
      </a:lvl3pPr>
      <a:lvl4pPr marL="1371463" algn="l" defTabSz="914309" rtl="0" eaLnBrk="1" latinLnBrk="0" hangingPunct="1">
        <a:defRPr sz="1799" kern="1200">
          <a:solidFill>
            <a:schemeClr val="tx1"/>
          </a:solidFill>
          <a:latin typeface="+mn-lt"/>
          <a:ea typeface="+mn-ea"/>
          <a:cs typeface="+mn-cs"/>
        </a:defRPr>
      </a:lvl4pPr>
      <a:lvl5pPr marL="1828617" algn="l" defTabSz="914309" rtl="0" eaLnBrk="1" latinLnBrk="0" hangingPunct="1">
        <a:defRPr sz="1799" kern="1200">
          <a:solidFill>
            <a:schemeClr val="tx1"/>
          </a:solidFill>
          <a:latin typeface="+mn-lt"/>
          <a:ea typeface="+mn-ea"/>
          <a:cs typeface="+mn-cs"/>
        </a:defRPr>
      </a:lvl5pPr>
      <a:lvl6pPr marL="2285771" algn="l" defTabSz="914309" rtl="0" eaLnBrk="1" latinLnBrk="0" hangingPunct="1">
        <a:defRPr sz="1799" kern="1200">
          <a:solidFill>
            <a:schemeClr val="tx1"/>
          </a:solidFill>
          <a:latin typeface="+mn-lt"/>
          <a:ea typeface="+mn-ea"/>
          <a:cs typeface="+mn-cs"/>
        </a:defRPr>
      </a:lvl6pPr>
      <a:lvl7pPr marL="2742925" algn="l" defTabSz="914309" rtl="0" eaLnBrk="1" latinLnBrk="0" hangingPunct="1">
        <a:defRPr sz="1799" kern="1200">
          <a:solidFill>
            <a:schemeClr val="tx1"/>
          </a:solidFill>
          <a:latin typeface="+mn-lt"/>
          <a:ea typeface="+mn-ea"/>
          <a:cs typeface="+mn-cs"/>
        </a:defRPr>
      </a:lvl7pPr>
      <a:lvl8pPr marL="3200080" algn="l" defTabSz="914309" rtl="0" eaLnBrk="1" latinLnBrk="0" hangingPunct="1">
        <a:defRPr sz="1799" kern="1200">
          <a:solidFill>
            <a:schemeClr val="tx1"/>
          </a:solidFill>
          <a:latin typeface="+mn-lt"/>
          <a:ea typeface="+mn-ea"/>
          <a:cs typeface="+mn-cs"/>
        </a:defRPr>
      </a:lvl8pPr>
      <a:lvl9pPr marL="3657234" algn="l" defTabSz="91430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chart" Target="../charts/chart1.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9.tiff"/><Relationship Id="rId11" Type="http://schemas.openxmlformats.org/officeDocument/2006/relationships/image" Target="../media/image14.png"/><Relationship Id="rId5" Type="http://schemas.openxmlformats.org/officeDocument/2006/relationships/chart" Target="../charts/chart3.xml"/><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chart" Target="../charts/chart2.xml"/><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jpg"/><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32.png"/><Relationship Id="rId2" Type="http://schemas.openxmlformats.org/officeDocument/2006/relationships/slideLayout" Target="../slideLayouts/slideLayout18.xml"/><Relationship Id="rId16" Type="http://schemas.openxmlformats.org/officeDocument/2006/relationships/image" Target="../media/image36.png"/><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3.jp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slide" Target="slide5.xml"/><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717" y="2251495"/>
            <a:ext cx="9428672" cy="584775"/>
          </a:xfrm>
          <a:prstGeom prst="rect">
            <a:avLst/>
          </a:prstGeom>
          <a:noFill/>
        </p:spPr>
        <p:txBody>
          <a:bodyPr wrap="square" rtlCol="0">
            <a:spAutoFit/>
          </a:bodyPr>
          <a:lstStyle/>
          <a:p>
            <a:r>
              <a:rPr lang="en-US" sz="3200" b="1" dirty="0" smtClean="0">
                <a:solidFill>
                  <a:srgbClr val="FFC000"/>
                </a:solidFill>
                <a:latin typeface="Microsoft YaHei" panose="020B0503020204020204" pitchFamily="34" charset="-122"/>
                <a:ea typeface="Microsoft YaHei" panose="020B0503020204020204" pitchFamily="34" charset="-122"/>
              </a:rPr>
              <a:t>Introduction to Huawei ICT Academy</a:t>
            </a:r>
            <a:endParaRPr lang="nl-NL" sz="3200" b="1" dirty="0">
              <a:solidFill>
                <a:srgbClr val="FFC000"/>
              </a:solidFill>
              <a:latin typeface="Microsoft YaHei" panose="020B0503020204020204" pitchFamily="34" charset="-122"/>
              <a:ea typeface="Microsoft YaHei" panose="020B0503020204020204" pitchFamily="34" charset="-122"/>
            </a:endParaRPr>
          </a:p>
        </p:txBody>
      </p:sp>
      <p:sp>
        <p:nvSpPr>
          <p:cNvPr id="3" name="TextBox 2"/>
          <p:cNvSpPr txBox="1"/>
          <p:nvPr/>
        </p:nvSpPr>
        <p:spPr>
          <a:xfrm>
            <a:off x="560717" y="2764918"/>
            <a:ext cx="9066362" cy="400110"/>
          </a:xfrm>
          <a:prstGeom prst="rect">
            <a:avLst/>
          </a:prstGeom>
          <a:noFill/>
        </p:spPr>
        <p:txBody>
          <a:bodyPr wrap="square" rtlCol="0">
            <a:spAutoFit/>
          </a:bodyPr>
          <a:lstStyle/>
          <a:p>
            <a:r>
              <a:rPr lang="en-US" sz="2000" dirty="0" smtClean="0">
                <a:solidFill>
                  <a:schemeClr val="bg1"/>
                </a:solidFill>
                <a:latin typeface="Akkurat Pro"/>
              </a:rPr>
              <a:t>In cooperation with </a:t>
            </a:r>
            <a:r>
              <a:rPr lang="en-US" sz="2000" dirty="0" err="1" smtClean="0">
                <a:solidFill>
                  <a:schemeClr val="bg1"/>
                </a:solidFill>
                <a:latin typeface="Akkurat Pro"/>
              </a:rPr>
              <a:t>Stichting</a:t>
            </a:r>
            <a:r>
              <a:rPr lang="en-US" sz="2000" dirty="0" smtClean="0">
                <a:solidFill>
                  <a:schemeClr val="bg1"/>
                </a:solidFill>
                <a:latin typeface="Akkurat Pro"/>
              </a:rPr>
              <a:t> </a:t>
            </a:r>
            <a:r>
              <a:rPr lang="en-US" sz="2000" dirty="0" err="1" smtClean="0">
                <a:solidFill>
                  <a:schemeClr val="bg1"/>
                </a:solidFill>
                <a:latin typeface="Akkurat Pro"/>
              </a:rPr>
              <a:t>Praktijkleren</a:t>
            </a:r>
            <a:r>
              <a:rPr lang="en-US" sz="2000" dirty="0" smtClean="0">
                <a:solidFill>
                  <a:schemeClr val="bg1"/>
                </a:solidFill>
                <a:latin typeface="Akkurat Pro"/>
              </a:rPr>
              <a:t> </a:t>
            </a:r>
            <a:endParaRPr lang="nl-NL" sz="2000" dirty="0">
              <a:solidFill>
                <a:schemeClr val="bg1"/>
              </a:solidFill>
              <a:latin typeface="Akkurat Pro"/>
            </a:endParaRPr>
          </a:p>
        </p:txBody>
      </p:sp>
      <p:sp>
        <p:nvSpPr>
          <p:cNvPr id="4" name="TextBox 3"/>
          <p:cNvSpPr txBox="1"/>
          <p:nvPr/>
        </p:nvSpPr>
        <p:spPr>
          <a:xfrm>
            <a:off x="560717" y="3165028"/>
            <a:ext cx="4270075" cy="276999"/>
          </a:xfrm>
          <a:prstGeom prst="rect">
            <a:avLst/>
          </a:prstGeom>
          <a:noFill/>
        </p:spPr>
        <p:txBody>
          <a:bodyPr wrap="square" rtlCol="0">
            <a:spAutoFit/>
          </a:bodyPr>
          <a:lstStyle/>
          <a:p>
            <a:r>
              <a:rPr lang="en-US" sz="1200" dirty="0" smtClean="0">
                <a:solidFill>
                  <a:schemeClr val="bg1"/>
                </a:solidFill>
                <a:latin typeface="Akkurat Pro"/>
              </a:rPr>
              <a:t>Thursday 6 December 2018</a:t>
            </a:r>
            <a:endParaRPr lang="nl-NL" sz="1200" dirty="0">
              <a:solidFill>
                <a:schemeClr val="bg1"/>
              </a:solidFill>
              <a:latin typeface="Akkurat Pro"/>
            </a:endParaRPr>
          </a:p>
        </p:txBody>
      </p:sp>
    </p:spTree>
    <p:extLst>
      <p:ext uri="{BB962C8B-B14F-4D97-AF65-F5344CB8AC3E}">
        <p14:creationId xmlns:p14="http://schemas.microsoft.com/office/powerpoint/2010/main" val="4082571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31184"/>
          <a:stretch/>
        </p:blipFill>
        <p:spPr>
          <a:xfrm>
            <a:off x="0" y="-25559"/>
            <a:ext cx="12233275" cy="6885147"/>
          </a:xfrm>
          <a:prstGeom prst="rect">
            <a:avLst/>
          </a:prstGeom>
          <a:ln>
            <a:noFill/>
          </a:ln>
        </p:spPr>
      </p:pic>
      <p:sp>
        <p:nvSpPr>
          <p:cNvPr id="34" name="矩形 33"/>
          <p:cNvSpPr/>
          <p:nvPr/>
        </p:nvSpPr>
        <p:spPr>
          <a:xfrm rot="16200000">
            <a:off x="2665334" y="-2690893"/>
            <a:ext cx="6902611" cy="12233277"/>
          </a:xfrm>
          <a:prstGeom prst="rect">
            <a:avLst/>
          </a:prstGeom>
          <a:gradFill flip="none" rotWithShape="1">
            <a:gsLst>
              <a:gs pos="0">
                <a:schemeClr val="tx1"/>
              </a:gs>
              <a:gs pos="50000">
                <a:schemeClr val="tx1">
                  <a:alpha val="42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36" tIns="60968" rIns="121936" bIns="60968" rtlCol="0" anchor="ctr">
            <a:noAutofit/>
          </a:bodyPr>
          <a:lstStyle/>
          <a:p>
            <a:pPr algn="ctr" defTabSz="768199" fontAlgn="ctr"/>
            <a:endParaRPr lang="en-US" altLang="zh-CN" dirty="0">
              <a:solidFill>
                <a:prstClr val="white"/>
              </a:solidFill>
              <a:latin typeface="Akkurat Pro" charset="0"/>
              <a:ea typeface="Akkurat Pro" charset="0"/>
              <a:cs typeface="Akkurat Pro" charset="0"/>
            </a:endParaRPr>
          </a:p>
        </p:txBody>
      </p:sp>
      <p:sp>
        <p:nvSpPr>
          <p:cNvPr id="12" name="矩形 11"/>
          <p:cNvSpPr/>
          <p:nvPr/>
        </p:nvSpPr>
        <p:spPr>
          <a:xfrm>
            <a:off x="6050435" y="3778163"/>
            <a:ext cx="5797315" cy="2563091"/>
          </a:xfrm>
          <a:prstGeom prst="rect">
            <a:avLst/>
          </a:prstGeom>
          <a:gradFill>
            <a:gsLst>
              <a:gs pos="17000">
                <a:schemeClr val="accent1">
                  <a:lumMod val="0"/>
                  <a:alpha val="45000"/>
                </a:schemeClr>
              </a:gs>
              <a:gs pos="100000">
                <a:schemeClr val="tx2">
                  <a:lumMod val="80000"/>
                  <a:lumOff val="20000"/>
                  <a:alpha val="76000"/>
                </a:schemeClr>
              </a:gs>
            </a:gsLst>
            <a:lin ang="4500000" scaled="0"/>
          </a:gradFill>
          <a:ln w="635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FFFFF"/>
              </a:solidFill>
            </a:endParaRPr>
          </a:p>
        </p:txBody>
      </p:sp>
      <p:sp>
        <p:nvSpPr>
          <p:cNvPr id="10" name="矩形 9"/>
          <p:cNvSpPr/>
          <p:nvPr/>
        </p:nvSpPr>
        <p:spPr>
          <a:xfrm>
            <a:off x="517524" y="1330037"/>
            <a:ext cx="5015387" cy="3086515"/>
          </a:xfrm>
          <a:prstGeom prst="rect">
            <a:avLst/>
          </a:prstGeom>
          <a:gradFill>
            <a:gsLst>
              <a:gs pos="40000">
                <a:schemeClr val="accent1">
                  <a:lumMod val="0"/>
                  <a:alpha val="25000"/>
                </a:schemeClr>
              </a:gs>
              <a:gs pos="100000">
                <a:schemeClr val="tx2">
                  <a:lumMod val="80000"/>
                  <a:lumOff val="20000"/>
                  <a:alpha val="76000"/>
                </a:schemeClr>
              </a:gs>
            </a:gsLst>
            <a:lin ang="4500000" scaled="0"/>
          </a:gradFill>
          <a:ln w="9525">
            <a:solidFill>
              <a:srgbClr val="00B0F0">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FFFFF"/>
              </a:solidFill>
            </a:endParaRPr>
          </a:p>
        </p:txBody>
      </p:sp>
      <p:sp>
        <p:nvSpPr>
          <p:cNvPr id="9" name="矩形 8"/>
          <p:cNvSpPr/>
          <p:nvPr/>
        </p:nvSpPr>
        <p:spPr>
          <a:xfrm>
            <a:off x="707649" y="1595551"/>
            <a:ext cx="4635138" cy="2585323"/>
          </a:xfrm>
          <a:prstGeom prst="rect">
            <a:avLst/>
          </a:prstGeom>
        </p:spPr>
        <p:txBody>
          <a:bodyPr wrap="square">
            <a:spAutoFit/>
          </a:bodyPr>
          <a:lstStyle/>
          <a:p>
            <a:pPr marL="285750" indent="-285750">
              <a:lnSpc>
                <a:spcPct val="150000"/>
              </a:lnSpc>
              <a:buFont typeface="Arial" panose="020B0604020202020204" pitchFamily="34" charset="0"/>
              <a:buChar char="•"/>
              <a:tabLst>
                <a:tab pos="2336800" algn="l"/>
              </a:tabLst>
            </a:pPr>
            <a:r>
              <a:rPr lang="en-US" altLang="zh-CN" sz="1800" dirty="0">
                <a:solidFill>
                  <a:srgbClr val="FFFFFF"/>
                </a:solidFill>
                <a:latin typeface="Akkurat Pro" charset="0"/>
                <a:ea typeface="Akkurat Pro" charset="0"/>
                <a:cs typeface="Akkurat Pro" charset="0"/>
                <a:sym typeface="Arial"/>
              </a:rPr>
              <a:t>T</a:t>
            </a:r>
            <a:r>
              <a:rPr lang="en-US" altLang="zh-CN" sz="1800" dirty="0" smtClean="0">
                <a:solidFill>
                  <a:srgbClr val="FFFFFF"/>
                </a:solidFill>
                <a:latin typeface="Akkurat Pro" charset="0"/>
                <a:ea typeface="Akkurat Pro" charset="0"/>
                <a:cs typeface="Akkurat Pro" charset="0"/>
                <a:sym typeface="Arial"/>
              </a:rPr>
              <a:t>eams up with Peking </a:t>
            </a:r>
            <a:r>
              <a:rPr lang="en-US" altLang="zh-CN" sz="1800" dirty="0">
                <a:solidFill>
                  <a:srgbClr val="FFFFFF"/>
                </a:solidFill>
                <a:latin typeface="Akkurat Pro" charset="0"/>
                <a:ea typeface="Akkurat Pro" charset="0"/>
                <a:cs typeface="Akkurat Pro" charset="0"/>
                <a:sym typeface="Arial"/>
              </a:rPr>
              <a:t>University, to work on emerging engineering education </a:t>
            </a:r>
            <a:endParaRPr lang="en-US" altLang="zh-CN" sz="1800" dirty="0" smtClean="0">
              <a:solidFill>
                <a:srgbClr val="FFFFFF"/>
              </a:solidFill>
              <a:latin typeface="Akkurat Pro" charset="0"/>
              <a:ea typeface="Akkurat Pro" charset="0"/>
              <a:cs typeface="Akkurat Pro" charset="0"/>
              <a:sym typeface="Arial"/>
            </a:endParaRPr>
          </a:p>
          <a:p>
            <a:pPr marL="285750" indent="-285750">
              <a:lnSpc>
                <a:spcPct val="150000"/>
              </a:lnSpc>
              <a:buFont typeface="Arial" panose="020B0604020202020204" pitchFamily="34" charset="0"/>
              <a:buChar char="•"/>
              <a:tabLst>
                <a:tab pos="2336800" algn="l"/>
              </a:tabLst>
            </a:pPr>
            <a:r>
              <a:rPr lang="en-US" altLang="zh-CN" sz="1800" dirty="0" smtClean="0">
                <a:solidFill>
                  <a:srgbClr val="FFFFFF"/>
                </a:solidFill>
                <a:latin typeface="Akkurat Pro" charset="0"/>
                <a:ea typeface="Akkurat Pro" charset="0"/>
                <a:cs typeface="Akkurat Pro" charset="0"/>
                <a:sym typeface="Arial"/>
              </a:rPr>
              <a:t>Supporting the development of emerging engineering education in the field of software engineering</a:t>
            </a:r>
          </a:p>
        </p:txBody>
      </p:sp>
      <p:sp>
        <p:nvSpPr>
          <p:cNvPr id="14" name="1145686459"/>
          <p:cNvSpPr/>
          <p:nvPr/>
        </p:nvSpPr>
        <p:spPr>
          <a:xfrm>
            <a:off x="517525" y="338350"/>
            <a:ext cx="11465304" cy="451406"/>
          </a:xfrm>
          <a:prstGeom prst="rect">
            <a:avLst/>
          </a:prstGeom>
        </p:spPr>
        <p:txBody>
          <a:bodyPr wrap="square" lIns="0" tIns="0" rIns="0" bIns="0" anchor="ctr">
            <a:spAutoFit/>
          </a:bodyPr>
          <a:lstStyle/>
          <a:p>
            <a:pPr defTabSz="914400">
              <a:lnSpc>
                <a:spcPct val="90000"/>
              </a:lnSpc>
              <a:spcBef>
                <a:spcPct val="0"/>
              </a:spcBef>
            </a:pPr>
            <a:r>
              <a:rPr lang="en-US" altLang="zh-CN" sz="3200" dirty="0">
                <a:solidFill>
                  <a:srgbClr val="FFFFFF"/>
                </a:solidFill>
                <a:latin typeface="Microsoft YaHei" panose="020B0503020204020204" pitchFamily="34" charset="-122"/>
                <a:ea typeface="Microsoft YaHei" panose="020B0503020204020204" pitchFamily="34" charset="-122"/>
                <a:cs typeface="Akkurat Pro" charset="0"/>
                <a:sym typeface="Arial"/>
              </a:rPr>
              <a:t>Success </a:t>
            </a:r>
            <a:r>
              <a:rPr lang="en-US" altLang="zh-CN" sz="3200" dirty="0" smtClean="0">
                <a:solidFill>
                  <a:srgbClr val="FFFFFF"/>
                </a:solidFill>
                <a:latin typeface="Microsoft YaHei" panose="020B0503020204020204" pitchFamily="34" charset="-122"/>
                <a:ea typeface="Microsoft YaHei" panose="020B0503020204020204" pitchFamily="34" charset="-122"/>
                <a:cs typeface="Akkurat Pro" charset="0"/>
                <a:sym typeface="Arial"/>
              </a:rPr>
              <a:t>Case: Huawei ICT</a:t>
            </a:r>
            <a:r>
              <a:rPr lang="zh-CN" altLang="en-US" sz="3200" dirty="0" smtClean="0">
                <a:solidFill>
                  <a:srgbClr val="FFFFFF"/>
                </a:solidFill>
                <a:latin typeface="Microsoft YaHei" panose="020B0503020204020204" pitchFamily="34" charset="-122"/>
                <a:ea typeface="Microsoft YaHei" panose="020B0503020204020204" pitchFamily="34" charset="-122"/>
                <a:cs typeface="Akkurat Pro" charset="0"/>
                <a:sym typeface="Arial"/>
              </a:rPr>
              <a:t> </a:t>
            </a:r>
            <a:r>
              <a:rPr lang="en-US" altLang="zh-CN" sz="3200" dirty="0" smtClean="0">
                <a:solidFill>
                  <a:srgbClr val="FFFFFF"/>
                </a:solidFill>
                <a:latin typeface="Microsoft YaHei" panose="020B0503020204020204" pitchFamily="34" charset="-122"/>
                <a:ea typeface="Microsoft YaHei" panose="020B0503020204020204" pitchFamily="34" charset="-122"/>
                <a:cs typeface="Akkurat Pro" charset="0"/>
                <a:sym typeface="Arial"/>
              </a:rPr>
              <a:t>Academy and Peking University</a:t>
            </a:r>
            <a:endParaRPr lang="en-US" altLang="zh-CN" sz="3200" dirty="0">
              <a:solidFill>
                <a:srgbClr val="FFFFFF"/>
              </a:solidFill>
              <a:latin typeface="Microsoft YaHei" panose="020B0503020204020204" pitchFamily="34" charset="-122"/>
              <a:ea typeface="Microsoft YaHei" panose="020B0503020204020204" pitchFamily="34" charset="-122"/>
              <a:cs typeface="Akkurat Pro" charset="0"/>
              <a:sym typeface="Arial"/>
            </a:endParaRPr>
          </a:p>
        </p:txBody>
      </p:sp>
      <p:grpSp>
        <p:nvGrpSpPr>
          <p:cNvPr id="2" name="组 1"/>
          <p:cNvGrpSpPr/>
          <p:nvPr/>
        </p:nvGrpSpPr>
        <p:grpSpPr>
          <a:xfrm>
            <a:off x="6275371" y="4077390"/>
            <a:ext cx="5572379" cy="2054879"/>
            <a:chOff x="517525" y="3526337"/>
            <a:chExt cx="5572379" cy="2054879"/>
          </a:xfrm>
        </p:grpSpPr>
        <p:sp>
          <p:nvSpPr>
            <p:cNvPr id="35" name="矩形 34"/>
            <p:cNvSpPr/>
            <p:nvPr/>
          </p:nvSpPr>
          <p:spPr>
            <a:xfrm>
              <a:off x="517525" y="4033419"/>
              <a:ext cx="5572379" cy="553998"/>
            </a:xfrm>
            <a:prstGeom prst="rect">
              <a:avLst/>
            </a:prstGeom>
          </p:spPr>
          <p:txBody>
            <a:bodyPr wrap="square">
              <a:spAutoFit/>
            </a:bodyPr>
            <a:lstStyle/>
            <a:p>
              <a:pPr marL="285750" indent="-285750">
                <a:lnSpc>
                  <a:spcPct val="150000"/>
                </a:lnSpc>
                <a:buFont typeface="Arial" panose="020B0604020202020204" pitchFamily="34" charset="0"/>
                <a:buChar char="•"/>
                <a:tabLst>
                  <a:tab pos="2336800" algn="l"/>
                </a:tabLst>
              </a:pPr>
              <a:r>
                <a:rPr lang="en-US" altLang="zh-CN" sz="1600" dirty="0" smtClean="0">
                  <a:solidFill>
                    <a:srgbClr val="FFFFFF"/>
                  </a:solidFill>
                  <a:latin typeface="Akkurat Pro" charset="0"/>
                  <a:ea typeface="Akkurat Pro" charset="0"/>
                  <a:cs typeface="Akkurat Pro" charset="0"/>
                </a:rPr>
                <a:t>Conducted </a:t>
              </a:r>
              <a:r>
                <a:rPr lang="en-US" altLang="zh-CN" sz="2000" b="1" dirty="0" smtClean="0">
                  <a:solidFill>
                    <a:srgbClr val="FFC000"/>
                  </a:solidFill>
                  <a:latin typeface="Akkurat Pro" charset="0"/>
                  <a:ea typeface="Akkurat Pro" charset="0"/>
                  <a:cs typeface="Akkurat Pro" charset="0"/>
                </a:rPr>
                <a:t>20+ </a:t>
              </a:r>
              <a:r>
                <a:rPr lang="en-US" altLang="zh-CN" sz="1600" dirty="0" smtClean="0">
                  <a:solidFill>
                    <a:srgbClr val="FFFFFF"/>
                  </a:solidFill>
                  <a:latin typeface="Akkurat Pro" charset="0"/>
                  <a:ea typeface="Akkurat Pro" charset="0"/>
                  <a:cs typeface="Akkurat Pro" charset="0"/>
                </a:rPr>
                <a:t>innovative course reform projects </a:t>
              </a:r>
              <a:endParaRPr lang="en-US" altLang="zh-CN" sz="1600" dirty="0">
                <a:solidFill>
                  <a:srgbClr val="FFFFFF"/>
                </a:solidFill>
                <a:latin typeface="Akkurat Pro" charset="0"/>
                <a:ea typeface="Akkurat Pro" charset="0"/>
                <a:cs typeface="Akkurat Pro" charset="0"/>
              </a:endParaRPr>
            </a:p>
          </p:txBody>
        </p:sp>
        <p:sp>
          <p:nvSpPr>
            <p:cNvPr id="36" name="矩形 35"/>
            <p:cNvSpPr/>
            <p:nvPr/>
          </p:nvSpPr>
          <p:spPr>
            <a:xfrm>
              <a:off x="523928" y="4565553"/>
              <a:ext cx="5346520" cy="1015663"/>
            </a:xfrm>
            <a:prstGeom prst="rect">
              <a:avLst/>
            </a:prstGeom>
          </p:spPr>
          <p:txBody>
            <a:bodyPr wrap="square">
              <a:spAutoFit/>
            </a:bodyPr>
            <a:lstStyle/>
            <a:p>
              <a:pPr marL="285750" indent="-285750">
                <a:lnSpc>
                  <a:spcPct val="150000"/>
                </a:lnSpc>
                <a:buFont typeface="Arial" panose="020B0604020202020204" pitchFamily="34" charset="0"/>
                <a:buChar char="•"/>
                <a:tabLst>
                  <a:tab pos="2336800" algn="l"/>
                </a:tabLst>
              </a:pPr>
              <a:r>
                <a:rPr lang="en-US" altLang="zh-CN" sz="1600" dirty="0" smtClean="0">
                  <a:solidFill>
                    <a:srgbClr val="FFFFFF"/>
                  </a:solidFill>
                  <a:latin typeface="Akkurat Pro" charset="0"/>
                  <a:ea typeface="Akkurat Pro" charset="0"/>
                  <a:cs typeface="Akkurat Pro" charset="0"/>
                </a:rPr>
                <a:t>Jointly released the </a:t>
              </a:r>
              <a:r>
                <a:rPr lang="en-US" altLang="zh-CN" sz="2000" b="1" i="1" dirty="0" smtClean="0">
                  <a:solidFill>
                    <a:srgbClr val="FFC000"/>
                  </a:solidFill>
                  <a:latin typeface="Akkurat Pro" charset="0"/>
                  <a:ea typeface="Akkurat Pro" charset="0"/>
                  <a:cs typeface="Akkurat Pro" charset="0"/>
                </a:rPr>
                <a:t>China ICT Industry Talent Demand Whitepaper</a:t>
              </a:r>
              <a:endParaRPr lang="en-US" altLang="zh-CN" sz="2000" dirty="0">
                <a:solidFill>
                  <a:srgbClr val="FFFFFF"/>
                </a:solidFill>
                <a:latin typeface="Akkurat Pro" charset="0"/>
                <a:ea typeface="Akkurat Pro" charset="0"/>
                <a:cs typeface="Akkurat Pro" charset="0"/>
              </a:endParaRPr>
            </a:p>
          </p:txBody>
        </p:sp>
        <p:sp>
          <p:nvSpPr>
            <p:cNvPr id="13" name="矩形 12"/>
            <p:cNvSpPr/>
            <p:nvPr/>
          </p:nvSpPr>
          <p:spPr>
            <a:xfrm>
              <a:off x="523928" y="3526337"/>
              <a:ext cx="5346520" cy="500715"/>
            </a:xfrm>
            <a:prstGeom prst="rect">
              <a:avLst/>
            </a:prstGeom>
          </p:spPr>
          <p:txBody>
            <a:bodyPr wrap="square">
              <a:spAutoFit/>
            </a:bodyPr>
            <a:lstStyle/>
            <a:p>
              <a:pPr marL="285750" indent="-285750">
                <a:lnSpc>
                  <a:spcPct val="150000"/>
                </a:lnSpc>
                <a:buFont typeface="Arial" panose="020B0604020202020204" pitchFamily="34" charset="0"/>
                <a:buChar char="•"/>
                <a:tabLst>
                  <a:tab pos="2336800" algn="l"/>
                </a:tabLst>
              </a:pPr>
              <a:r>
                <a:rPr lang="en-US" altLang="zh-CN" sz="1600" dirty="0" smtClean="0">
                  <a:solidFill>
                    <a:srgbClr val="FFFFFF"/>
                  </a:solidFill>
                  <a:latin typeface="Akkurat Pro" charset="0"/>
                  <a:ea typeface="Akkurat Pro" charset="0"/>
                  <a:cs typeface="Akkurat Pro" charset="0"/>
                </a:rPr>
                <a:t>Provided DevCloud resources for </a:t>
              </a:r>
              <a:r>
                <a:rPr lang="en-US" altLang="zh-CN" sz="2000" b="1" dirty="0" smtClean="0">
                  <a:solidFill>
                    <a:srgbClr val="FFC000"/>
                  </a:solidFill>
                  <a:latin typeface="Akkurat Pro" charset="0"/>
                  <a:ea typeface="Akkurat Pro" charset="0"/>
                  <a:cs typeface="Akkurat Pro" charset="0"/>
                </a:rPr>
                <a:t>20,000+ </a:t>
              </a:r>
              <a:r>
                <a:rPr lang="en-US" altLang="zh-CN" sz="1600" dirty="0" smtClean="0">
                  <a:solidFill>
                    <a:srgbClr val="FFFFFF"/>
                  </a:solidFill>
                  <a:latin typeface="Akkurat Pro" charset="0"/>
                  <a:ea typeface="Akkurat Pro" charset="0"/>
                  <a:cs typeface="Akkurat Pro" charset="0"/>
                </a:rPr>
                <a:t>users</a:t>
              </a:r>
              <a:endParaRPr lang="en-US" altLang="zh-CN" sz="1600" dirty="0">
                <a:solidFill>
                  <a:srgbClr val="FFFFFF"/>
                </a:solidFill>
                <a:latin typeface="Akkurat Pro" charset="0"/>
                <a:ea typeface="Akkurat Pro" charset="0"/>
                <a:cs typeface="Akkurat Pro" charset="0"/>
              </a:endParaRPr>
            </a:p>
          </p:txBody>
        </p:sp>
      </p:grpSp>
      <p:pic>
        <p:nvPicPr>
          <p:cNvPr id="15" name="Picture 4" descr="C:\Users\Administrator\Desktop\形状 12 拷贝 2.png"/>
          <p:cNvPicPr>
            <a:picLocks noChangeArrowheads="1"/>
          </p:cNvPicPr>
          <p:nvPr/>
        </p:nvPicPr>
        <p:blipFill>
          <a:blip r:embed="rId3" cstate="print"/>
          <a:srcRect/>
          <a:stretch>
            <a:fillRect/>
          </a:stretch>
        </p:blipFill>
        <p:spPr bwMode="auto">
          <a:xfrm>
            <a:off x="1531112" y="4402424"/>
            <a:ext cx="3811674" cy="45720"/>
          </a:xfrm>
          <a:prstGeom prst="rect">
            <a:avLst/>
          </a:prstGeom>
          <a:noFill/>
        </p:spPr>
      </p:pic>
      <p:pic>
        <p:nvPicPr>
          <p:cNvPr id="16" name="Picture 4" descr="C:\Users\Administrator\Desktop\形状 12 拷贝 2.png"/>
          <p:cNvPicPr>
            <a:picLocks noChangeArrowheads="1"/>
          </p:cNvPicPr>
          <p:nvPr/>
        </p:nvPicPr>
        <p:blipFill>
          <a:blip r:embed="rId3" cstate="print"/>
          <a:srcRect/>
          <a:stretch>
            <a:fillRect/>
          </a:stretch>
        </p:blipFill>
        <p:spPr bwMode="auto">
          <a:xfrm>
            <a:off x="1119381" y="1307177"/>
            <a:ext cx="3811674" cy="45720"/>
          </a:xfrm>
          <a:prstGeom prst="rect">
            <a:avLst/>
          </a:prstGeom>
          <a:noFill/>
        </p:spPr>
      </p:pic>
      <p:pic>
        <p:nvPicPr>
          <p:cNvPr id="17" name="Picture 4" descr="C:\Users\Administrator\Desktop\形状 12 拷贝 2.png"/>
          <p:cNvPicPr>
            <a:picLocks noChangeArrowheads="1"/>
          </p:cNvPicPr>
          <p:nvPr/>
        </p:nvPicPr>
        <p:blipFill>
          <a:blip r:embed="rId3" cstate="print"/>
          <a:srcRect/>
          <a:stretch>
            <a:fillRect/>
          </a:stretch>
        </p:blipFill>
        <p:spPr bwMode="auto">
          <a:xfrm>
            <a:off x="8077026" y="6320657"/>
            <a:ext cx="3811674" cy="45720"/>
          </a:xfrm>
          <a:prstGeom prst="rect">
            <a:avLst/>
          </a:prstGeom>
          <a:noFill/>
        </p:spPr>
      </p:pic>
      <p:pic>
        <p:nvPicPr>
          <p:cNvPr id="18" name="Picture 4" descr="C:\Users\Administrator\Desktop\形状 12 拷贝 2.png"/>
          <p:cNvPicPr>
            <a:picLocks noChangeArrowheads="1"/>
          </p:cNvPicPr>
          <p:nvPr/>
        </p:nvPicPr>
        <p:blipFill>
          <a:blip r:embed="rId3" cstate="print"/>
          <a:srcRect/>
          <a:stretch>
            <a:fillRect/>
          </a:stretch>
        </p:blipFill>
        <p:spPr bwMode="auto">
          <a:xfrm>
            <a:off x="5532911" y="3755303"/>
            <a:ext cx="3811674" cy="45720"/>
          </a:xfrm>
          <a:prstGeom prst="rect">
            <a:avLst/>
          </a:prstGeom>
          <a:noFill/>
        </p:spPr>
      </p:pic>
    </p:spTree>
    <p:extLst>
      <p:ext uri="{BB962C8B-B14F-4D97-AF65-F5344CB8AC3E}">
        <p14:creationId xmlns:p14="http://schemas.microsoft.com/office/powerpoint/2010/main" val="397976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custDataLst>
              <p:tags r:id="rId1"/>
            </p:custDataLst>
          </p:nvPr>
        </p:nvSpPr>
        <p:spPr>
          <a:xfrm>
            <a:off x="392532" y="418123"/>
            <a:ext cx="11077190" cy="651107"/>
          </a:xfrm>
          <a:prstGeom prst="rect">
            <a:avLst/>
          </a:prstGeom>
        </p:spPr>
        <p:txBody>
          <a:bodyPr wrap="square" lIns="48021" tIns="48021" rIns="48021" bIns="48021">
            <a:spAutoFit/>
          </a:bodyPr>
          <a:lstStyle>
            <a:defPPr>
              <a:defRPr lang="zh-CN"/>
            </a:defPPr>
            <a:lvl1pPr marL="39688">
              <a:defRPr sz="2400" b="1">
                <a:solidFill>
                  <a:srgbClr val="FFFFFF"/>
                </a:solidFill>
                <a:latin typeface="微软雅黑" pitchFamily="34" charset="-122"/>
                <a:ea typeface="微软雅黑" pitchFamily="34" charset="-122"/>
              </a:defRPr>
            </a:lvl1pPr>
          </a:lstStyle>
          <a:p>
            <a:r>
              <a:rPr lang="en-US" altLang="zh-CN" sz="3601" dirty="0">
                <a:solidFill>
                  <a:schemeClr val="bg1"/>
                </a:solidFill>
                <a:latin typeface="Microsoft YaHei" charset="-122"/>
                <a:ea typeface="Microsoft YaHei" charset="-122"/>
                <a:cs typeface="Microsoft YaHei" charset="-122"/>
              </a:rPr>
              <a:t>Huawei ICT Skill Competition 2017</a:t>
            </a:r>
            <a:endParaRPr lang="zh-CN" altLang="en-US" sz="3601" dirty="0">
              <a:solidFill>
                <a:schemeClr val="bg1"/>
              </a:solidFill>
              <a:latin typeface="Microsoft YaHei" charset="-122"/>
              <a:ea typeface="Microsoft YaHei" charset="-122"/>
              <a:cs typeface="Microsoft YaHei" charset="-122"/>
              <a:sym typeface="Lucida Grande"/>
            </a:endParaRPr>
          </a:p>
        </p:txBody>
      </p:sp>
      <p:pic>
        <p:nvPicPr>
          <p:cNvPr id="7" name="Picture 2" descr="C:\Users\wwx471392.CHINA\AppData\Roaming\eSpace_Desktop\UserData\wwx471392\imagefiles\85765C71-AD2D-4D54-8D4F-100C5EB951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00" y="1389600"/>
            <a:ext cx="4825650" cy="2520312"/>
          </a:xfrm>
          <a:prstGeom prst="roundRect">
            <a:avLst>
              <a:gd name="adj" fmla="val 8594"/>
            </a:avLst>
          </a:prstGeom>
          <a:solidFill>
            <a:srgbClr val="FFFFFF">
              <a:shade val="85000"/>
            </a:srgbClr>
          </a:solidFill>
          <a:ln>
            <a:noFill/>
          </a:ln>
          <a:effectLst/>
          <a:extLst/>
        </p:spPr>
      </p:pic>
      <p:pic>
        <p:nvPicPr>
          <p:cNvPr id="8"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6101" y="1164780"/>
            <a:ext cx="2662699" cy="1484976"/>
          </a:xfrm>
          <a:prstGeom prst="rect">
            <a:avLst/>
          </a:prstGeom>
        </p:spPr>
      </p:pic>
      <p:pic>
        <p:nvPicPr>
          <p:cNvPr id="9" name="图片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79487" y="1164780"/>
            <a:ext cx="2577307" cy="1463016"/>
          </a:xfrm>
          <a:prstGeom prst="rect">
            <a:avLst/>
          </a:prstGeom>
        </p:spPr>
      </p:pic>
      <p:pic>
        <p:nvPicPr>
          <p:cNvPr id="10"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5432" y="2693303"/>
            <a:ext cx="2693367" cy="1426326"/>
          </a:xfrm>
          <a:prstGeom prst="rect">
            <a:avLst/>
          </a:prstGeom>
        </p:spPr>
      </p:pic>
      <p:pic>
        <p:nvPicPr>
          <p:cNvPr id="11" name="图片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79486" y="2634409"/>
            <a:ext cx="2577307" cy="1531473"/>
          </a:xfrm>
          <a:prstGeom prst="rect">
            <a:avLst/>
          </a:prstGeom>
        </p:spPr>
      </p:pic>
      <p:sp>
        <p:nvSpPr>
          <p:cNvPr id="12" name="TextBox 16"/>
          <p:cNvSpPr txBox="1"/>
          <p:nvPr/>
        </p:nvSpPr>
        <p:spPr>
          <a:xfrm>
            <a:off x="459594" y="4189801"/>
            <a:ext cx="10997198" cy="461772"/>
          </a:xfrm>
          <a:prstGeom prst="rect">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latin typeface="Arial" panose="020B0604020202020204" pitchFamily="34" charset="0"/>
                <a:cs typeface="Arial" panose="020B0604020202020204" pitchFamily="34" charset="0"/>
              </a:defRPr>
            </a:lvl1pPr>
          </a:lstStyle>
          <a:p>
            <a:r>
              <a:rPr lang="en-US" altLang="zh-CN" b="1" dirty="0">
                <a:solidFill>
                  <a:srgbClr val="FBC600"/>
                </a:solidFill>
                <a:effectLst>
                  <a:outerShdw blurRad="38100" dist="38100" dir="2700000" algn="tl">
                    <a:srgbClr val="000000">
                      <a:alpha val="43137"/>
                    </a:srgbClr>
                  </a:outerShdw>
                </a:effectLst>
              </a:rPr>
              <a:t>Results</a:t>
            </a:r>
          </a:p>
        </p:txBody>
      </p:sp>
      <p:sp>
        <p:nvSpPr>
          <p:cNvPr id="13" name="Rectangle 2"/>
          <p:cNvSpPr/>
          <p:nvPr/>
        </p:nvSpPr>
        <p:spPr>
          <a:xfrm>
            <a:off x="459593" y="4651574"/>
            <a:ext cx="10997199" cy="1449169"/>
          </a:xfrm>
          <a:prstGeom prst="rect">
            <a:avLst/>
          </a:prstGeom>
          <a:noFill/>
          <a:ln w="28575">
            <a:solidFill>
              <a:srgbClr val="385D8A"/>
            </a:solidFill>
          </a:ln>
        </p:spPr>
        <p:txBody>
          <a:bodyPr wrap="square" lIns="0" tIns="0" rIns="0" bIns="0" rtlCol="0" anchor="ctr">
            <a:noAutofit/>
          </a:bodyPr>
          <a:lstStyle/>
          <a:p>
            <a:pPr marL="735783" lvl="1" indent="-126025">
              <a:lnSpc>
                <a:spcPct val="150000"/>
              </a:lnSpc>
              <a:buFont typeface="Arial" panose="020B0604020202020204" pitchFamily="34" charset="0"/>
              <a:buChar char="•"/>
            </a:pPr>
            <a:r>
              <a:rPr lang="en-US" altLang="zh-CN" sz="1400" b="1"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40,000</a:t>
            </a:r>
            <a:r>
              <a:rPr lang="en-US" altLang="zh-CN" sz="1400"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student contestants from </a:t>
            </a:r>
            <a:r>
              <a:rPr lang="en-US" altLang="zh-CN" sz="1400" b="1"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800</a:t>
            </a:r>
            <a:r>
              <a:rPr lang="en-US" altLang="zh-CN" sz="1400"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universities, </a:t>
            </a:r>
            <a:r>
              <a:rPr lang="en-US" altLang="zh-CN" sz="1400" b="1"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29 countries </a:t>
            </a:r>
            <a:r>
              <a:rPr lang="en-US" altLang="zh-CN" sz="1400"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(China, Russia, UK, Australia, Mexico, South Africa, Egypt, India…)</a:t>
            </a:r>
          </a:p>
          <a:p>
            <a:pPr marL="735783" lvl="1" indent="-126025">
              <a:lnSpc>
                <a:spcPct val="150000"/>
              </a:lnSpc>
              <a:buFont typeface="Arial" panose="020B0604020202020204" pitchFamily="34" charset="0"/>
              <a:buChar char="•"/>
            </a:pPr>
            <a:r>
              <a:rPr lang="en-US" altLang="zh-CN" sz="1400"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More than 1 000 students from 10 universities in South Africa, Ghana, Kenya and Nigeria</a:t>
            </a:r>
          </a:p>
          <a:p>
            <a:pPr marL="735783" lvl="1" indent="-126025">
              <a:lnSpc>
                <a:spcPct val="150000"/>
              </a:lnSpc>
              <a:buFont typeface="Arial" panose="020B0604020202020204" pitchFamily="34" charset="0"/>
              <a:buChar char="•"/>
            </a:pPr>
            <a:r>
              <a:rPr lang="en-US" altLang="zh-CN" sz="1400"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Team South Africa won the third prize in Cloud Track </a:t>
            </a:r>
          </a:p>
          <a:p>
            <a:pPr marL="735783" lvl="1" indent="-126025">
              <a:lnSpc>
                <a:spcPct val="150000"/>
              </a:lnSpc>
              <a:buFont typeface="Arial" panose="020B0604020202020204" pitchFamily="34" charset="0"/>
              <a:buChar char="•"/>
            </a:pPr>
            <a:r>
              <a:rPr lang="en-US" altLang="zh-CN" sz="1400" spc="-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Team Ghana win the outstanding performance prize in Network Track</a:t>
            </a:r>
          </a:p>
        </p:txBody>
      </p:sp>
    </p:spTree>
    <p:extLst>
      <p:ext uri="{BB962C8B-B14F-4D97-AF65-F5344CB8AC3E}">
        <p14:creationId xmlns:p14="http://schemas.microsoft.com/office/powerpoint/2010/main" val="11059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50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 y="-1268013"/>
            <a:ext cx="12194822" cy="8129880"/>
          </a:xfrm>
          <a:prstGeom prst="rect">
            <a:avLst/>
          </a:prstGeom>
        </p:spPr>
      </p:pic>
      <p:cxnSp>
        <p:nvCxnSpPr>
          <p:cNvPr id="41" name="直接连接符 40"/>
          <p:cNvCxnSpPr>
            <a:stCxn id="45" idx="7"/>
          </p:cNvCxnSpPr>
          <p:nvPr/>
        </p:nvCxnSpPr>
        <p:spPr bwMode="auto">
          <a:xfrm flipV="1">
            <a:off x="4980287" y="3862114"/>
            <a:ext cx="1129944" cy="1617330"/>
          </a:xfrm>
          <a:prstGeom prst="line">
            <a:avLst/>
          </a:prstGeom>
          <a:noFill/>
          <a:ln w="19050" cap="rnd" cmpd="sng" algn="ctr">
            <a:solidFill>
              <a:srgbClr val="7CBF33"/>
            </a:solidFill>
            <a:prstDash val="solid"/>
            <a:round/>
            <a:headEnd type="none" w="med" len="med"/>
            <a:tailEnd type="none" w="med" len="med"/>
          </a:ln>
          <a:effectLst/>
        </p:spPr>
      </p:cxnSp>
      <p:cxnSp>
        <p:nvCxnSpPr>
          <p:cNvPr id="35" name="直接连接符 34"/>
          <p:cNvCxnSpPr/>
          <p:nvPr/>
        </p:nvCxnSpPr>
        <p:spPr bwMode="auto">
          <a:xfrm flipH="1">
            <a:off x="3554315" y="3685892"/>
            <a:ext cx="2615270" cy="619617"/>
          </a:xfrm>
          <a:prstGeom prst="line">
            <a:avLst/>
          </a:prstGeom>
          <a:noFill/>
          <a:ln w="19050" cap="rnd" cmpd="sng" algn="ctr">
            <a:solidFill>
              <a:srgbClr val="0070C0"/>
            </a:solidFill>
            <a:prstDash val="solid"/>
            <a:round/>
            <a:headEnd type="none" w="med" len="med"/>
            <a:tailEnd type="none" w="med" len="med"/>
          </a:ln>
          <a:effectLst/>
        </p:spPr>
      </p:cxnSp>
      <p:sp>
        <p:nvSpPr>
          <p:cNvPr id="22" name="标题 1"/>
          <p:cNvSpPr>
            <a:spLocks noGrp="1"/>
          </p:cNvSpPr>
          <p:nvPr>
            <p:ph type="title" idx="4294967295"/>
          </p:nvPr>
        </p:nvSpPr>
        <p:spPr>
          <a:xfrm>
            <a:off x="201845" y="49138"/>
            <a:ext cx="10801350" cy="492125"/>
          </a:xfrm>
          <a:prstGeom prst="rect">
            <a:avLst/>
          </a:prstGeom>
        </p:spPr>
        <p:txBody>
          <a:bodyPr>
            <a:noAutofit/>
          </a:bodyPr>
          <a:lstStyle/>
          <a:p>
            <a:pPr algn="l">
              <a:spcBef>
                <a:spcPct val="20000"/>
              </a:spcBef>
              <a:buClr>
                <a:srgbClr val="CC9900"/>
              </a:buClr>
              <a:buFont typeface="Arial" pitchFamily="34" charset="0"/>
            </a:pPr>
            <a:r>
              <a:rPr kumimoji="1" lang="en-US" altLang="zh-CN" sz="3201" dirty="0">
                <a:latin typeface="Microsoft YaHei" panose="020B0503020204020204" pitchFamily="34" charset="-122"/>
                <a:ea typeface="Microsoft YaHei" panose="020B0503020204020204" pitchFamily="34" charset="-122"/>
                <a:cs typeface="Raavi" panose="020B0502040204020203" pitchFamily="34" charset="0"/>
              </a:rPr>
              <a:t>Huawei at a </a:t>
            </a:r>
            <a:r>
              <a:rPr kumimoji="1" lang="en-US" altLang="zh-CN" sz="3201" dirty="0" smtClean="0">
                <a:latin typeface="Microsoft YaHei" panose="020B0503020204020204" pitchFamily="34" charset="-122"/>
                <a:ea typeface="Microsoft YaHei" panose="020B0503020204020204" pitchFamily="34" charset="-122"/>
                <a:cs typeface="Raavi" panose="020B0502040204020203" pitchFamily="34" charset="0"/>
              </a:rPr>
              <a:t>glance</a:t>
            </a:r>
            <a:endParaRPr kumimoji="1" lang="en-US" altLang="zh-CN" sz="3201" dirty="0">
              <a:latin typeface="Microsoft YaHei" panose="020B0503020204020204" pitchFamily="34" charset="-122"/>
              <a:ea typeface="Microsoft YaHei" panose="020B0503020204020204" pitchFamily="34" charset="-122"/>
              <a:cs typeface="Raavi" panose="020B0502040204020203" pitchFamily="34" charset="0"/>
            </a:endParaRPr>
          </a:p>
        </p:txBody>
      </p:sp>
      <p:cxnSp>
        <p:nvCxnSpPr>
          <p:cNvPr id="23" name="直接连接符 22"/>
          <p:cNvCxnSpPr>
            <a:endCxn id="38" idx="4"/>
          </p:cNvCxnSpPr>
          <p:nvPr/>
        </p:nvCxnSpPr>
        <p:spPr bwMode="auto">
          <a:xfrm flipH="1" flipV="1">
            <a:off x="6110232" y="2263694"/>
            <a:ext cx="42510" cy="1335982"/>
          </a:xfrm>
          <a:prstGeom prst="line">
            <a:avLst/>
          </a:prstGeom>
          <a:noFill/>
          <a:ln w="19050" cap="rnd" cmpd="sng" algn="ctr">
            <a:solidFill>
              <a:schemeClr val="tx1">
                <a:lumMod val="65000"/>
                <a:lumOff val="35000"/>
              </a:schemeClr>
            </a:solidFill>
            <a:prstDash val="solid"/>
            <a:round/>
            <a:headEnd type="none" w="med" len="med"/>
            <a:tailEnd type="none" w="med" len="med"/>
          </a:ln>
          <a:effectLst/>
        </p:spPr>
      </p:cxnSp>
      <p:grpSp>
        <p:nvGrpSpPr>
          <p:cNvPr id="3" name="组合 15"/>
          <p:cNvGrpSpPr/>
          <p:nvPr/>
        </p:nvGrpSpPr>
        <p:grpSpPr>
          <a:xfrm>
            <a:off x="5040772" y="124775"/>
            <a:ext cx="2138918" cy="2138918"/>
            <a:chOff x="4904304" y="481257"/>
            <a:chExt cx="2138980" cy="2138980"/>
          </a:xfrm>
        </p:grpSpPr>
        <p:sp>
          <p:nvSpPr>
            <p:cNvPr id="38" name="椭圆 37"/>
            <p:cNvSpPr>
              <a:spLocks noChangeAspect="1"/>
            </p:cNvSpPr>
            <p:nvPr/>
          </p:nvSpPr>
          <p:spPr bwMode="auto">
            <a:xfrm>
              <a:off x="4904304" y="481257"/>
              <a:ext cx="2138980" cy="2138980"/>
            </a:xfrm>
            <a:prstGeom prst="ellipse">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sp>
          <p:nvSpPr>
            <p:cNvPr id="14" name="椭圆 13"/>
            <p:cNvSpPr/>
            <p:nvPr/>
          </p:nvSpPr>
          <p:spPr bwMode="auto">
            <a:xfrm>
              <a:off x="4967215" y="544168"/>
              <a:ext cx="2013158" cy="2013158"/>
            </a:xfrm>
            <a:prstGeom prst="ellipse">
              <a:avLst/>
            </a:prstGeom>
            <a:solidFill>
              <a:schemeClr val="tx1">
                <a:lumMod val="65000"/>
                <a:lumOff val="35000"/>
              </a:schemeClr>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a:buFont typeface="Wingdings" pitchFamily="2" charset="2"/>
                <a:buNone/>
              </a:pPr>
              <a:r>
                <a:rPr lang="en-US" altLang="zh-CN" sz="4200" dirty="0">
                  <a:solidFill>
                    <a:srgbClr val="FFFFFF"/>
                  </a:solidFill>
                  <a:latin typeface="Akkurat Pro"/>
                  <a:ea typeface="微软雅黑" pitchFamily="34" charset="-122"/>
                  <a:cs typeface="Raavi" panose="020B0502040204020203" pitchFamily="34" charset="0"/>
                </a:rPr>
                <a:t>72</a:t>
              </a:r>
            </a:p>
            <a:p>
              <a:pPr algn="ctr">
                <a:buFont typeface="Wingdings" pitchFamily="2" charset="2"/>
                <a:buNone/>
              </a:pPr>
              <a:r>
                <a:rPr lang="en-US" altLang="zh-CN" sz="1400" dirty="0">
                  <a:solidFill>
                    <a:srgbClr val="FFFFFF"/>
                  </a:solidFill>
                  <a:latin typeface="Akkurat Pro"/>
                  <a:ea typeface="微软雅黑" pitchFamily="34" charset="-122"/>
                  <a:cs typeface="Raavi" panose="020B0502040204020203" pitchFamily="34" charset="0"/>
                </a:rPr>
                <a:t>Ranking in </a:t>
              </a:r>
            </a:p>
            <a:p>
              <a:pPr algn="ctr">
                <a:buFont typeface="Wingdings" pitchFamily="2" charset="2"/>
                <a:buNone/>
              </a:pPr>
              <a:r>
                <a:rPr lang="en-US" altLang="zh-CN" sz="1400" dirty="0">
                  <a:solidFill>
                    <a:srgbClr val="FFFFFF"/>
                  </a:solidFill>
                  <a:latin typeface="Akkurat Pro"/>
                  <a:ea typeface="微软雅黑" pitchFamily="34" charset="-122"/>
                  <a:cs typeface="Raavi" panose="020B0502040204020203" pitchFamily="34" charset="0"/>
                </a:rPr>
                <a:t>the Fortune </a:t>
              </a:r>
            </a:p>
            <a:p>
              <a:pPr algn="ctr">
                <a:buFont typeface="Wingdings" pitchFamily="2" charset="2"/>
                <a:buNone/>
              </a:pPr>
              <a:r>
                <a:rPr lang="en-US" altLang="zh-CN" sz="1400" dirty="0">
                  <a:solidFill>
                    <a:srgbClr val="FFFFFF"/>
                  </a:solidFill>
                  <a:latin typeface="Akkurat Pro"/>
                  <a:ea typeface="微软雅黑" pitchFamily="34" charset="-122"/>
                  <a:cs typeface="Raavi" panose="020B0502040204020203" pitchFamily="34" charset="0"/>
                </a:rPr>
                <a:t>Global 500</a:t>
              </a:r>
            </a:p>
          </p:txBody>
        </p:sp>
      </p:grpSp>
      <p:grpSp>
        <p:nvGrpSpPr>
          <p:cNvPr id="5" name="组合 40"/>
          <p:cNvGrpSpPr/>
          <p:nvPr/>
        </p:nvGrpSpPr>
        <p:grpSpPr>
          <a:xfrm>
            <a:off x="10151069" y="2569922"/>
            <a:ext cx="1619953" cy="1619953"/>
            <a:chOff x="698500" y="2425727"/>
            <a:chExt cx="1620000" cy="1620000"/>
          </a:xfrm>
        </p:grpSpPr>
        <p:sp>
          <p:nvSpPr>
            <p:cNvPr id="40" name="椭圆 39"/>
            <p:cNvSpPr>
              <a:spLocks noChangeAspect="1"/>
            </p:cNvSpPr>
            <p:nvPr/>
          </p:nvSpPr>
          <p:spPr bwMode="auto">
            <a:xfrm>
              <a:off x="698500" y="2425727"/>
              <a:ext cx="1620000" cy="1620000"/>
            </a:xfrm>
            <a:prstGeom prst="ellipse">
              <a:avLst/>
            </a:prstGeom>
            <a:noFill/>
            <a:ln w="19050" cap="flat" cmpd="sng" algn="ctr">
              <a:solidFill>
                <a:srgbClr val="FD9203"/>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sp>
          <p:nvSpPr>
            <p:cNvPr id="8" name="椭圆 7"/>
            <p:cNvSpPr/>
            <p:nvPr/>
          </p:nvSpPr>
          <p:spPr bwMode="auto">
            <a:xfrm>
              <a:off x="751819" y="2479046"/>
              <a:ext cx="1513362" cy="1513362"/>
            </a:xfrm>
            <a:prstGeom prst="ellipse">
              <a:avLst/>
            </a:prstGeom>
            <a:solidFill>
              <a:srgbClr val="FD9203"/>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a:buFont typeface="Wingdings" pitchFamily="2" charset="2"/>
                <a:buNone/>
              </a:pPr>
              <a:r>
                <a:rPr lang="en-US" altLang="zh-CN" sz="3200" dirty="0">
                  <a:solidFill>
                    <a:srgbClr val="FFFFFF"/>
                  </a:solidFill>
                  <a:latin typeface="Akkurat Pro"/>
                  <a:ea typeface="微软雅黑" pitchFamily="34" charset="-122"/>
                  <a:cs typeface="Raavi" panose="020B0502040204020203" pitchFamily="34" charset="0"/>
                </a:rPr>
                <a:t>170+</a:t>
              </a:r>
            </a:p>
            <a:p>
              <a:pPr algn="ctr">
                <a:buFont typeface="Wingdings" pitchFamily="2" charset="2"/>
                <a:buNone/>
              </a:pPr>
              <a:r>
                <a:rPr lang="en-US" altLang="zh-CN" sz="1400" dirty="0">
                  <a:solidFill>
                    <a:srgbClr val="FFFFFF"/>
                  </a:solidFill>
                  <a:latin typeface="Akkurat Pro"/>
                  <a:ea typeface="微软雅黑" pitchFamily="34" charset="-122"/>
                  <a:cs typeface="Raavi" panose="020B0502040204020203" pitchFamily="34" charset="0"/>
                </a:rPr>
                <a:t>Countries</a:t>
              </a:r>
              <a:endParaRPr lang="en-US" altLang="zh-CN" sz="3200" dirty="0">
                <a:solidFill>
                  <a:srgbClr val="FFFFFF"/>
                </a:solidFill>
                <a:latin typeface="Akkurat Pro"/>
                <a:ea typeface="微软雅黑" pitchFamily="34" charset="-122"/>
                <a:cs typeface="Raavi" panose="020B0502040204020203" pitchFamily="34" charset="0"/>
              </a:endParaRPr>
            </a:p>
          </p:txBody>
        </p:sp>
      </p:grpSp>
      <p:cxnSp>
        <p:nvCxnSpPr>
          <p:cNvPr id="17" name="直接连接符 16"/>
          <p:cNvCxnSpPr>
            <a:stCxn id="40" idx="2"/>
          </p:cNvCxnSpPr>
          <p:nvPr/>
        </p:nvCxnSpPr>
        <p:spPr bwMode="auto">
          <a:xfrm flipH="1">
            <a:off x="6206060" y="3379898"/>
            <a:ext cx="3945010" cy="305991"/>
          </a:xfrm>
          <a:prstGeom prst="line">
            <a:avLst/>
          </a:prstGeom>
          <a:noFill/>
          <a:ln w="19050" cap="rnd" cmpd="sng" algn="ctr">
            <a:solidFill>
              <a:srgbClr val="FD9203"/>
            </a:solidFill>
            <a:prstDash val="solid"/>
            <a:round/>
            <a:headEnd type="none" w="med" len="med"/>
            <a:tailEnd type="none" w="med" len="med"/>
          </a:ln>
          <a:effectLst/>
        </p:spPr>
      </p:cxnSp>
      <p:cxnSp>
        <p:nvCxnSpPr>
          <p:cNvPr id="20" name="直接连接符 19"/>
          <p:cNvCxnSpPr/>
          <p:nvPr/>
        </p:nvCxnSpPr>
        <p:spPr bwMode="auto">
          <a:xfrm flipH="1" flipV="1">
            <a:off x="4244231" y="2631673"/>
            <a:ext cx="1853357" cy="969478"/>
          </a:xfrm>
          <a:prstGeom prst="line">
            <a:avLst/>
          </a:prstGeom>
          <a:noFill/>
          <a:ln w="19050" cap="rnd" cmpd="sng" algn="ctr">
            <a:solidFill>
              <a:srgbClr val="00B0F0"/>
            </a:solidFill>
            <a:prstDash val="solid"/>
            <a:round/>
            <a:headEnd type="none" w="med" len="med"/>
            <a:tailEnd type="none" w="med" len="med"/>
          </a:ln>
          <a:effectLst/>
        </p:spPr>
      </p:cxnSp>
      <p:cxnSp>
        <p:nvCxnSpPr>
          <p:cNvPr id="28" name="直接连接符 27"/>
          <p:cNvCxnSpPr>
            <a:endCxn id="44" idx="1"/>
          </p:cNvCxnSpPr>
          <p:nvPr/>
        </p:nvCxnSpPr>
        <p:spPr bwMode="auto">
          <a:xfrm>
            <a:off x="6094444" y="3592238"/>
            <a:ext cx="1958853" cy="1797204"/>
          </a:xfrm>
          <a:prstGeom prst="line">
            <a:avLst/>
          </a:prstGeom>
          <a:noFill/>
          <a:ln w="19050" cap="rnd" cmpd="sng" algn="ctr">
            <a:solidFill>
              <a:schemeClr val="tx1">
                <a:lumMod val="50000"/>
                <a:lumOff val="50000"/>
              </a:schemeClr>
            </a:solidFill>
            <a:prstDash val="solid"/>
            <a:round/>
            <a:headEnd type="none" w="med" len="med"/>
            <a:tailEnd type="none" w="med" len="med"/>
          </a:ln>
          <a:effectLst/>
        </p:spPr>
      </p:cxnSp>
      <p:sp>
        <p:nvSpPr>
          <p:cNvPr id="12" name="椭圆 11"/>
          <p:cNvSpPr/>
          <p:nvPr/>
        </p:nvSpPr>
        <p:spPr bwMode="auto">
          <a:xfrm>
            <a:off x="7857921" y="5214104"/>
            <a:ext cx="1511956" cy="1511956"/>
          </a:xfrm>
          <a:prstGeom prst="ellipse">
            <a:avLst/>
          </a:prstGeom>
          <a:solidFill>
            <a:schemeClr val="tx1">
              <a:lumMod val="50000"/>
              <a:lumOff val="50000"/>
            </a:schemeClr>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a:buFont typeface="Wingdings" pitchFamily="2" charset="2"/>
              <a:buNone/>
            </a:pPr>
            <a:r>
              <a:rPr lang="en-US" altLang="zh-CN" sz="4200" dirty="0">
                <a:solidFill>
                  <a:srgbClr val="FFFFFF"/>
                </a:solidFill>
                <a:latin typeface="Akkurat Pro"/>
                <a:ea typeface="SimSun" pitchFamily="2" charset="-122"/>
                <a:cs typeface="Raavi" panose="020B0502040204020203" pitchFamily="34" charset="0"/>
              </a:rPr>
              <a:t>18</a:t>
            </a:r>
          </a:p>
          <a:p>
            <a:pPr lvl="0" algn="ctr">
              <a:buNone/>
            </a:pPr>
            <a:r>
              <a:rPr lang="en-US" altLang="zh-CN" sz="1400" dirty="0">
                <a:solidFill>
                  <a:srgbClr val="FFFFFF"/>
                </a:solidFill>
                <a:latin typeface="Akkurat Pro"/>
                <a:ea typeface="微软雅黑" pitchFamily="34" charset="-122"/>
                <a:cs typeface="Raavi" panose="020B0502040204020203" pitchFamily="34" charset="0"/>
              </a:rPr>
              <a:t>R&amp;D centers</a:t>
            </a:r>
            <a:endParaRPr lang="en-US" altLang="zh-CN" sz="4200" dirty="0">
              <a:solidFill>
                <a:srgbClr val="FFFFFF"/>
              </a:solidFill>
              <a:latin typeface="Akkurat Pro"/>
              <a:ea typeface="SimSun" pitchFamily="2" charset="-122"/>
              <a:cs typeface="Raavi" panose="020B0502040204020203" pitchFamily="34" charset="0"/>
            </a:endParaRPr>
          </a:p>
          <a:p>
            <a:pPr algn="ctr">
              <a:buFont typeface="Wingdings" pitchFamily="2" charset="2"/>
              <a:buNone/>
            </a:pPr>
            <a:endParaRPr lang="en-US" altLang="zh-CN" sz="1400" dirty="0">
              <a:solidFill>
                <a:srgbClr val="FFFFFF"/>
              </a:solidFill>
              <a:latin typeface="Akkurat Pro"/>
              <a:ea typeface="微软雅黑" pitchFamily="34" charset="-122"/>
              <a:cs typeface="Raavi" panose="020B0502040204020203" pitchFamily="34" charset="0"/>
            </a:endParaRPr>
          </a:p>
        </p:txBody>
      </p:sp>
      <p:sp>
        <p:nvSpPr>
          <p:cNvPr id="44" name="椭圆 43"/>
          <p:cNvSpPr>
            <a:spLocks noChangeAspect="1"/>
          </p:cNvSpPr>
          <p:nvPr/>
        </p:nvSpPr>
        <p:spPr bwMode="auto">
          <a:xfrm>
            <a:off x="7816061" y="5152205"/>
            <a:ext cx="1619953" cy="1619953"/>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grpSp>
        <p:nvGrpSpPr>
          <p:cNvPr id="13" name="组合 48"/>
          <p:cNvGrpSpPr/>
          <p:nvPr/>
        </p:nvGrpSpPr>
        <p:grpSpPr>
          <a:xfrm>
            <a:off x="2189424" y="1080477"/>
            <a:ext cx="2159938" cy="2159938"/>
            <a:chOff x="8904652" y="1113792"/>
            <a:chExt cx="2160000" cy="2160000"/>
          </a:xfrm>
        </p:grpSpPr>
        <p:sp>
          <p:nvSpPr>
            <p:cNvPr id="7" name="椭圆 6"/>
            <p:cNvSpPr/>
            <p:nvPr/>
          </p:nvSpPr>
          <p:spPr bwMode="auto">
            <a:xfrm>
              <a:off x="8976652" y="1185792"/>
              <a:ext cx="2016000" cy="2016000"/>
            </a:xfrm>
            <a:prstGeom prst="ellipse">
              <a:avLst/>
            </a:prstGeom>
            <a:solidFill>
              <a:srgbClr val="00B0F0"/>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a:buFont typeface="Wingdings" pitchFamily="2" charset="2"/>
                <a:buNone/>
              </a:pPr>
              <a:r>
                <a:rPr lang="en-US" altLang="zh-CN" sz="3000" dirty="0">
                  <a:solidFill>
                    <a:srgbClr val="FFFFFF"/>
                  </a:solidFill>
                  <a:latin typeface="Akkurat Pro"/>
                  <a:ea typeface="微软雅黑" pitchFamily="34" charset="-122"/>
                  <a:cs typeface="Raavi" panose="020B0502040204020203" pitchFamily="34" charset="0"/>
                </a:rPr>
                <a:t>~180.000</a:t>
              </a:r>
            </a:p>
            <a:p>
              <a:pPr algn="ctr">
                <a:buFont typeface="Wingdings" pitchFamily="2" charset="2"/>
                <a:buNone/>
              </a:pPr>
              <a:r>
                <a:rPr lang="en-US" altLang="zh-CN" sz="1400" dirty="0">
                  <a:solidFill>
                    <a:srgbClr val="FFFFFF"/>
                  </a:solidFill>
                  <a:latin typeface="Akkurat Pro"/>
                  <a:ea typeface="微软雅黑" pitchFamily="34" charset="-122"/>
                  <a:cs typeface="Raavi" panose="020B0502040204020203" pitchFamily="34" charset="0"/>
                </a:rPr>
                <a:t>Employees</a:t>
              </a:r>
              <a:endParaRPr lang="zh-CN" altLang="en-US" sz="1400" dirty="0">
                <a:solidFill>
                  <a:srgbClr val="FFFFFF"/>
                </a:solidFill>
                <a:latin typeface="Akkurat Pro"/>
                <a:ea typeface="微软雅黑" pitchFamily="34" charset="-122"/>
                <a:cs typeface="Raavi" panose="020B0502040204020203" pitchFamily="34" charset="0"/>
              </a:endParaRPr>
            </a:p>
          </p:txBody>
        </p:sp>
        <p:sp>
          <p:nvSpPr>
            <p:cNvPr id="48" name="椭圆 47"/>
            <p:cNvSpPr>
              <a:spLocks noChangeAspect="1"/>
            </p:cNvSpPr>
            <p:nvPr/>
          </p:nvSpPr>
          <p:spPr bwMode="auto">
            <a:xfrm>
              <a:off x="8904652" y="1113792"/>
              <a:ext cx="2160000" cy="21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grpSp>
      <p:grpSp>
        <p:nvGrpSpPr>
          <p:cNvPr id="32" name="组合 9"/>
          <p:cNvGrpSpPr/>
          <p:nvPr/>
        </p:nvGrpSpPr>
        <p:grpSpPr>
          <a:xfrm>
            <a:off x="1646663" y="3538143"/>
            <a:ext cx="1925945" cy="1925945"/>
            <a:chOff x="9764079" y="4120648"/>
            <a:chExt cx="1926000" cy="1926000"/>
          </a:xfrm>
        </p:grpSpPr>
        <p:sp>
          <p:nvSpPr>
            <p:cNvPr id="33" name="椭圆 32"/>
            <p:cNvSpPr>
              <a:spLocks noChangeAspect="1"/>
            </p:cNvSpPr>
            <p:nvPr/>
          </p:nvSpPr>
          <p:spPr bwMode="auto">
            <a:xfrm>
              <a:off x="9764079" y="4120648"/>
              <a:ext cx="1926000" cy="19260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09">
                <a:buClr>
                  <a:srgbClr val="CC9900"/>
                </a:buClr>
                <a:buFont typeface="Wingdings" pitchFamily="2" charset="2"/>
                <a:buChar char="n"/>
              </a:pPr>
              <a:endParaRPr lang="zh-CN" altLang="en-US" sz="1799" b="1">
                <a:latin typeface="Akkurat Pro"/>
                <a:ea typeface="微软雅黑" pitchFamily="34" charset="-122"/>
                <a:cs typeface="Raavi" panose="020B0502040204020203" pitchFamily="34" charset="0"/>
              </a:endParaRPr>
            </a:p>
          </p:txBody>
        </p:sp>
        <p:sp>
          <p:nvSpPr>
            <p:cNvPr id="34" name="椭圆 33"/>
            <p:cNvSpPr/>
            <p:nvPr/>
          </p:nvSpPr>
          <p:spPr bwMode="auto">
            <a:xfrm>
              <a:off x="9826804" y="4183373"/>
              <a:ext cx="1800550" cy="1800550"/>
            </a:xfrm>
            <a:prstGeom prst="ellipse">
              <a:avLst/>
            </a:prstGeom>
            <a:solidFill>
              <a:srgbClr val="0070C0"/>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defTabSz="914309">
                <a:buClr>
                  <a:srgbClr val="CC9900"/>
                </a:buClr>
              </a:pPr>
              <a:r>
                <a:rPr lang="en-US" altLang="zh-CN" sz="3600" b="1" dirty="0">
                  <a:solidFill>
                    <a:schemeClr val="bg1"/>
                  </a:solidFill>
                  <a:latin typeface="Akkurat Pro"/>
                  <a:ea typeface="微软雅黑" pitchFamily="34" charset="-122"/>
                  <a:cs typeface="Raavi" panose="020B0502040204020203" pitchFamily="34" charset="0"/>
                </a:rPr>
                <a:t>80.000</a:t>
              </a:r>
            </a:p>
            <a:p>
              <a:pPr algn="ctr">
                <a:buNone/>
              </a:pPr>
              <a:r>
                <a:rPr lang="en-US" altLang="zh-CN" sz="1400" dirty="0">
                  <a:solidFill>
                    <a:srgbClr val="FFFFFF"/>
                  </a:solidFill>
                  <a:latin typeface="Akkurat Pro"/>
                  <a:ea typeface="微软雅黑" pitchFamily="34" charset="-122"/>
                  <a:cs typeface="Raavi" panose="020B0502040204020203" pitchFamily="34" charset="0"/>
                </a:rPr>
                <a:t>R&amp;D employees</a:t>
              </a:r>
            </a:p>
          </p:txBody>
        </p:sp>
      </p:grpSp>
      <p:grpSp>
        <p:nvGrpSpPr>
          <p:cNvPr id="42" name="组合 46"/>
          <p:cNvGrpSpPr/>
          <p:nvPr/>
        </p:nvGrpSpPr>
        <p:grpSpPr>
          <a:xfrm>
            <a:off x="3659025" y="5252751"/>
            <a:ext cx="1547955" cy="1547955"/>
            <a:chOff x="2796831" y="5898489"/>
            <a:chExt cx="1548000" cy="1548000"/>
          </a:xfrm>
        </p:grpSpPr>
        <p:sp>
          <p:nvSpPr>
            <p:cNvPr id="43" name="椭圆 42"/>
            <p:cNvSpPr/>
            <p:nvPr/>
          </p:nvSpPr>
          <p:spPr bwMode="auto">
            <a:xfrm>
              <a:off x="2850831" y="5955297"/>
              <a:ext cx="1440000" cy="1440000"/>
            </a:xfrm>
            <a:prstGeom prst="ellipse">
              <a:avLst/>
            </a:prstGeom>
            <a:solidFill>
              <a:srgbClr val="7CBF33"/>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defTabSz="914309">
                <a:buClr>
                  <a:srgbClr val="CC9900"/>
                </a:buClr>
              </a:pPr>
              <a:r>
                <a:rPr lang="en-US" altLang="zh-CN" sz="4200" b="1" dirty="0">
                  <a:solidFill>
                    <a:schemeClr val="bg1"/>
                  </a:solidFill>
                  <a:latin typeface="Akkurat Pro"/>
                  <a:ea typeface="微软雅黑" pitchFamily="34" charset="-122"/>
                  <a:cs typeface="Arial" pitchFamily="34" charset="0"/>
                </a:rPr>
                <a:t> 36	</a:t>
              </a:r>
            </a:p>
            <a:p>
              <a:pPr algn="ctr">
                <a:buNone/>
              </a:pPr>
              <a:r>
                <a:rPr lang="en-US" altLang="zh-CN" sz="1400" dirty="0">
                  <a:solidFill>
                    <a:srgbClr val="FFFFFF"/>
                  </a:solidFill>
                  <a:latin typeface="Akkurat Pro"/>
                  <a:ea typeface="微软雅黑" pitchFamily="34" charset="-122"/>
                  <a:cs typeface="Arial" pitchFamily="34" charset="0"/>
                </a:rPr>
                <a:t>Joint </a:t>
              </a:r>
            </a:p>
            <a:p>
              <a:pPr algn="ctr">
                <a:buNone/>
              </a:pPr>
              <a:r>
                <a:rPr lang="en-US" altLang="zh-CN" sz="1400" dirty="0">
                  <a:solidFill>
                    <a:srgbClr val="FFFFFF"/>
                  </a:solidFill>
                  <a:latin typeface="Akkurat Pro"/>
                  <a:ea typeface="微软雅黑" pitchFamily="34" charset="-122"/>
                  <a:cs typeface="Arial" pitchFamily="34" charset="0"/>
                </a:rPr>
                <a:t>innovation </a:t>
              </a:r>
            </a:p>
            <a:p>
              <a:pPr algn="ctr">
                <a:buNone/>
              </a:pPr>
              <a:r>
                <a:rPr lang="en-US" altLang="zh-CN" sz="1400" dirty="0">
                  <a:solidFill>
                    <a:srgbClr val="FFFFFF"/>
                  </a:solidFill>
                  <a:latin typeface="Akkurat Pro"/>
                  <a:ea typeface="微软雅黑" pitchFamily="34" charset="-122"/>
                  <a:cs typeface="Arial" pitchFamily="34" charset="0"/>
                </a:rPr>
                <a:t>centers</a:t>
              </a:r>
              <a:endParaRPr lang="zh-CN" altLang="en-US" sz="1400" dirty="0">
                <a:solidFill>
                  <a:schemeClr val="bg1"/>
                </a:solidFill>
                <a:latin typeface="Akkurat Pro"/>
                <a:ea typeface="微软雅黑" pitchFamily="34" charset="-122"/>
                <a:cs typeface="Arial" pitchFamily="34" charset="0"/>
              </a:endParaRPr>
            </a:p>
          </p:txBody>
        </p:sp>
        <p:sp>
          <p:nvSpPr>
            <p:cNvPr id="45" name="椭圆 44"/>
            <p:cNvSpPr>
              <a:spLocks noChangeAspect="1"/>
            </p:cNvSpPr>
            <p:nvPr/>
          </p:nvSpPr>
          <p:spPr bwMode="auto">
            <a:xfrm>
              <a:off x="2796831" y="5898489"/>
              <a:ext cx="1548000" cy="1548000"/>
            </a:xfrm>
            <a:prstGeom prst="ellipse">
              <a:avLst/>
            </a:prstGeom>
            <a:noFill/>
            <a:ln w="19050" cap="flat" cmpd="sng" algn="ctr">
              <a:solidFill>
                <a:srgbClr val="7CBF33"/>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09">
                <a:buClr>
                  <a:srgbClr val="CC9900"/>
                </a:buClr>
                <a:buFont typeface="Wingdings" pitchFamily="2" charset="2"/>
                <a:buChar char="n"/>
              </a:pPr>
              <a:endParaRPr lang="zh-CN" altLang="en-US" sz="1799" b="1">
                <a:latin typeface="Akkurat Pro"/>
                <a:ea typeface="微软雅黑" pitchFamily="34" charset="-122"/>
                <a:cs typeface="Arial" pitchFamily="34" charset="0"/>
              </a:endParaRPr>
            </a:p>
          </p:txBody>
        </p:sp>
      </p:grpSp>
      <p:grpSp>
        <p:nvGrpSpPr>
          <p:cNvPr id="16" name="组合 5"/>
          <p:cNvGrpSpPr/>
          <p:nvPr/>
        </p:nvGrpSpPr>
        <p:grpSpPr>
          <a:xfrm>
            <a:off x="5049364" y="2569922"/>
            <a:ext cx="2231936" cy="2231936"/>
            <a:chOff x="5317356" y="2732388"/>
            <a:chExt cx="2232000" cy="2232000"/>
          </a:xfrm>
        </p:grpSpPr>
        <p:sp>
          <p:nvSpPr>
            <p:cNvPr id="4" name="椭圆 3"/>
            <p:cNvSpPr/>
            <p:nvPr/>
          </p:nvSpPr>
          <p:spPr bwMode="auto">
            <a:xfrm>
              <a:off x="5317356" y="2732388"/>
              <a:ext cx="2232000" cy="2232000"/>
            </a:xfrm>
            <a:prstGeom prst="ellipse">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sp>
          <p:nvSpPr>
            <p:cNvPr id="39" name="椭圆 38"/>
            <p:cNvSpPr/>
            <p:nvPr/>
          </p:nvSpPr>
          <p:spPr bwMode="auto">
            <a:xfrm>
              <a:off x="5389356" y="2804388"/>
              <a:ext cx="2088000" cy="2088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37" tIns="45719" rIns="91437" bIns="45719" numCol="1" rtlCol="0" anchor="ctr" anchorCtr="0" compatLnSpc="1">
              <a:prstTxWarp prst="textNoShape">
                <a:avLst/>
              </a:prstTxWarp>
            </a:bodyPr>
            <a:lstStyle/>
            <a:p>
              <a:pPr algn="ctr">
                <a:buFont typeface="Wingdings" pitchFamily="2" charset="2"/>
                <a:buNone/>
              </a:pPr>
              <a:r>
                <a:rPr lang="en-US" altLang="zh-CN" sz="1999" dirty="0">
                  <a:solidFill>
                    <a:srgbClr val="000000"/>
                  </a:solidFill>
                  <a:latin typeface="Akkurat Pro"/>
                  <a:ea typeface="微软雅黑" pitchFamily="34" charset="-122"/>
                  <a:cs typeface="Raavi" panose="020B0502040204020203" pitchFamily="34" charset="0"/>
                </a:rPr>
                <a:t> </a:t>
              </a:r>
              <a:r>
                <a:rPr lang="en-US" altLang="zh-CN" sz="1999" dirty="0">
                  <a:solidFill>
                    <a:srgbClr val="FFFFFF"/>
                  </a:solidFill>
                  <a:latin typeface="Akkurat Pro"/>
                  <a:ea typeface="微软雅黑" pitchFamily="34" charset="-122"/>
                  <a:cs typeface="Raavi" panose="020B0502040204020203" pitchFamily="34" charset="0"/>
                </a:rPr>
                <a:t>A Global </a:t>
              </a:r>
            </a:p>
            <a:p>
              <a:pPr algn="ctr">
                <a:buFont typeface="Wingdings" pitchFamily="2" charset="2"/>
                <a:buNone/>
              </a:pPr>
              <a:r>
                <a:rPr lang="en-US" altLang="zh-CN" sz="1999" dirty="0">
                  <a:solidFill>
                    <a:srgbClr val="FFFFFF"/>
                  </a:solidFill>
                  <a:latin typeface="Akkurat Pro"/>
                  <a:ea typeface="微软雅黑" pitchFamily="34" charset="-122"/>
                  <a:cs typeface="Raavi" panose="020B0502040204020203" pitchFamily="34" charset="0"/>
                </a:rPr>
                <a:t>Leader of ICT </a:t>
              </a:r>
            </a:p>
            <a:p>
              <a:pPr algn="ctr">
                <a:buFont typeface="Wingdings" pitchFamily="2" charset="2"/>
                <a:buNone/>
              </a:pPr>
              <a:r>
                <a:rPr lang="en-US" altLang="zh-CN" sz="1999" dirty="0">
                  <a:solidFill>
                    <a:srgbClr val="FFFFFF"/>
                  </a:solidFill>
                  <a:latin typeface="Akkurat Pro"/>
                  <a:ea typeface="微软雅黑" pitchFamily="34" charset="-122"/>
                  <a:cs typeface="Raavi" panose="020B0502040204020203" pitchFamily="34" charset="0"/>
                </a:rPr>
                <a:t>Solutions</a:t>
              </a:r>
              <a:endParaRPr lang="zh-CN" altLang="en-US" sz="1999" dirty="0">
                <a:solidFill>
                  <a:srgbClr val="FFFFFF"/>
                </a:solidFill>
                <a:latin typeface="Akkurat Pro"/>
                <a:ea typeface="微软雅黑" pitchFamily="34" charset="-122"/>
                <a:cs typeface="Raavi" panose="020B0502040204020203" pitchFamily="34" charset="0"/>
              </a:endParaRPr>
            </a:p>
          </p:txBody>
        </p:sp>
      </p:grpSp>
      <p:sp>
        <p:nvSpPr>
          <p:cNvPr id="2" name="Rectangle 1"/>
          <p:cNvSpPr/>
          <p:nvPr/>
        </p:nvSpPr>
        <p:spPr>
          <a:xfrm>
            <a:off x="2174390" y="4849526"/>
            <a:ext cx="904415" cy="523220"/>
          </a:xfrm>
          <a:prstGeom prst="rect">
            <a:avLst/>
          </a:prstGeom>
        </p:spPr>
        <p:txBody>
          <a:bodyPr wrap="none">
            <a:spAutoFit/>
          </a:bodyPr>
          <a:lstStyle/>
          <a:p>
            <a:pPr>
              <a:buNone/>
            </a:pPr>
            <a:r>
              <a:rPr lang="en-US" sz="2800" dirty="0">
                <a:solidFill>
                  <a:schemeClr val="bg1"/>
                </a:solidFill>
                <a:latin typeface="Akkurat Pro"/>
                <a:ea typeface="微软雅黑" pitchFamily="34" charset="-122"/>
                <a:cs typeface="Raavi" panose="020B0502040204020203" pitchFamily="34" charset="0"/>
              </a:rPr>
              <a:t>45%</a:t>
            </a:r>
            <a:endParaRPr lang="en-US" sz="2800" dirty="0">
              <a:latin typeface="Akkurat Pro"/>
              <a:cs typeface="Raavi" panose="020B0502040204020203" pitchFamily="34" charset="0"/>
            </a:endParaRPr>
          </a:p>
        </p:txBody>
      </p:sp>
      <p:cxnSp>
        <p:nvCxnSpPr>
          <p:cNvPr id="46" name="直接连接符 16"/>
          <p:cNvCxnSpPr/>
          <p:nvPr/>
        </p:nvCxnSpPr>
        <p:spPr bwMode="auto">
          <a:xfrm flipH="1" flipV="1">
            <a:off x="7174329" y="4136562"/>
            <a:ext cx="2932311" cy="820165"/>
          </a:xfrm>
          <a:prstGeom prst="line">
            <a:avLst/>
          </a:prstGeom>
          <a:noFill/>
          <a:ln w="19050" cap="rnd" cmpd="sng" algn="ctr">
            <a:solidFill>
              <a:srgbClr val="00B050"/>
            </a:solidFill>
            <a:prstDash val="solid"/>
            <a:round/>
            <a:headEnd type="none" w="med" len="med"/>
            <a:tailEnd type="none" w="med" len="med"/>
          </a:ln>
          <a:effectLst/>
        </p:spPr>
      </p:cxnSp>
      <p:sp>
        <p:nvSpPr>
          <p:cNvPr id="36" name="椭圆 11"/>
          <p:cNvSpPr/>
          <p:nvPr/>
        </p:nvSpPr>
        <p:spPr bwMode="auto">
          <a:xfrm>
            <a:off x="10113765" y="4501115"/>
            <a:ext cx="1511956" cy="1511956"/>
          </a:xfrm>
          <a:prstGeom prst="ellipse">
            <a:avLst/>
          </a:prstGeom>
          <a:solidFill>
            <a:srgbClr val="00B050"/>
          </a:solidFill>
          <a:ln w="9525" cap="flat" cmpd="sng" algn="ctr">
            <a:no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a:buFont typeface="Wingdings" pitchFamily="2" charset="2"/>
              <a:buNone/>
            </a:pPr>
            <a:r>
              <a:rPr lang="en-US" altLang="zh-CN" sz="4200" dirty="0">
                <a:solidFill>
                  <a:srgbClr val="FFFFFF"/>
                </a:solidFill>
                <a:latin typeface="Akkurat Pro"/>
                <a:ea typeface="SimSun" pitchFamily="2" charset="-122"/>
                <a:cs typeface="Raavi" panose="020B0502040204020203" pitchFamily="34" charset="0"/>
              </a:rPr>
              <a:t>15%</a:t>
            </a:r>
          </a:p>
          <a:p>
            <a:pPr lvl="0" algn="ctr">
              <a:buNone/>
            </a:pPr>
            <a:r>
              <a:rPr lang="en-US" altLang="zh-CN" sz="1400" dirty="0">
                <a:solidFill>
                  <a:srgbClr val="FFFFFF"/>
                </a:solidFill>
                <a:latin typeface="Akkurat Pro"/>
                <a:ea typeface="微软雅黑" pitchFamily="34" charset="-122"/>
                <a:cs typeface="Raavi" panose="020B0502040204020203" pitchFamily="34" charset="0"/>
              </a:rPr>
              <a:t>Invested in R&amp;D</a:t>
            </a:r>
            <a:endParaRPr lang="en-US" altLang="zh-CN" sz="4200" dirty="0">
              <a:solidFill>
                <a:srgbClr val="FFFFFF"/>
              </a:solidFill>
              <a:latin typeface="Akkurat Pro"/>
              <a:ea typeface="SimSun" pitchFamily="2" charset="-122"/>
              <a:cs typeface="Raavi" panose="020B0502040204020203" pitchFamily="34" charset="0"/>
            </a:endParaRPr>
          </a:p>
          <a:p>
            <a:pPr algn="ctr">
              <a:buFont typeface="Wingdings" pitchFamily="2" charset="2"/>
              <a:buNone/>
            </a:pPr>
            <a:endParaRPr lang="en-US" altLang="zh-CN" sz="1400" dirty="0">
              <a:solidFill>
                <a:srgbClr val="FFFFFF"/>
              </a:solidFill>
              <a:latin typeface="Akkurat Pro"/>
              <a:ea typeface="微软雅黑" pitchFamily="34" charset="-122"/>
              <a:cs typeface="Raavi" panose="020B0502040204020203" pitchFamily="34" charset="0"/>
            </a:endParaRPr>
          </a:p>
        </p:txBody>
      </p:sp>
      <p:sp>
        <p:nvSpPr>
          <p:cNvPr id="37" name="椭圆 43"/>
          <p:cNvSpPr>
            <a:spLocks noChangeAspect="1"/>
          </p:cNvSpPr>
          <p:nvPr/>
        </p:nvSpPr>
        <p:spPr bwMode="auto">
          <a:xfrm>
            <a:off x="10050665" y="4442773"/>
            <a:ext cx="1619953" cy="1619953"/>
          </a:xfrm>
          <a:prstGeom prst="ellipse">
            <a:avLst/>
          </a:prstGeom>
          <a:noFill/>
          <a:ln w="19050" cap="flat" cmpd="sng" algn="ctr">
            <a:solidFill>
              <a:srgbClr val="00B05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grpSp>
        <p:nvGrpSpPr>
          <p:cNvPr id="55" name="组合 40"/>
          <p:cNvGrpSpPr/>
          <p:nvPr/>
        </p:nvGrpSpPr>
        <p:grpSpPr>
          <a:xfrm>
            <a:off x="9813433" y="672416"/>
            <a:ext cx="1619953" cy="1619953"/>
            <a:chOff x="698500" y="2425727"/>
            <a:chExt cx="1620000" cy="1620000"/>
          </a:xfrm>
        </p:grpSpPr>
        <p:sp>
          <p:nvSpPr>
            <p:cNvPr id="56" name="椭圆 39"/>
            <p:cNvSpPr>
              <a:spLocks noChangeAspect="1"/>
            </p:cNvSpPr>
            <p:nvPr/>
          </p:nvSpPr>
          <p:spPr bwMode="auto">
            <a:xfrm>
              <a:off x="698500" y="2425727"/>
              <a:ext cx="1620000" cy="1620000"/>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endParaRPr lang="zh-CN" altLang="en-US">
                <a:solidFill>
                  <a:srgbClr val="000000"/>
                </a:solidFill>
                <a:latin typeface="Akkurat Pro"/>
                <a:ea typeface="SimSun" pitchFamily="2" charset="-122"/>
                <a:cs typeface="Raavi" panose="020B0502040204020203" pitchFamily="34" charset="0"/>
              </a:endParaRPr>
            </a:p>
          </p:txBody>
        </p:sp>
        <p:sp>
          <p:nvSpPr>
            <p:cNvPr id="57" name="椭圆 7"/>
            <p:cNvSpPr/>
            <p:nvPr/>
          </p:nvSpPr>
          <p:spPr bwMode="auto">
            <a:xfrm>
              <a:off x="751819" y="2479046"/>
              <a:ext cx="1513362" cy="1513362"/>
            </a:xfrm>
            <a:prstGeom prst="ellipse">
              <a:avLst/>
            </a:prstGeom>
            <a:solidFill>
              <a:srgbClr val="7030A0"/>
            </a:solidFill>
            <a:ln w="9525" cap="flat" cmpd="sng" algn="ctr">
              <a:solidFill>
                <a:srgbClr val="7030A0"/>
              </a:solidFill>
              <a:prstDash val="solid"/>
              <a:round/>
              <a:headEnd type="stealth" w="med" len="med"/>
              <a:tailEnd type="oval" w="med" len="med"/>
            </a:ln>
            <a:effectLst/>
          </p:spPr>
          <p:txBody>
            <a:bodyPr vert="horz" wrap="none" lIns="0" tIns="45719" rIns="0" bIns="45719" numCol="1" rtlCol="0" anchor="ctr" anchorCtr="0" compatLnSpc="1">
              <a:prstTxWarp prst="textNoShape">
                <a:avLst/>
              </a:prstTxWarp>
            </a:bodyPr>
            <a:lstStyle/>
            <a:p>
              <a:pPr algn="ctr">
                <a:buFont typeface="Wingdings" pitchFamily="2" charset="2"/>
                <a:buNone/>
              </a:pPr>
              <a:r>
                <a:rPr lang="en-US" altLang="zh-CN" sz="3200" dirty="0">
                  <a:solidFill>
                    <a:srgbClr val="FFFFFF"/>
                  </a:solidFill>
                  <a:latin typeface="Akkurat Pro"/>
                  <a:ea typeface="微软雅黑" pitchFamily="34" charset="-122"/>
                  <a:cs typeface="Raavi" panose="020B0502040204020203" pitchFamily="34" charset="0"/>
                </a:rPr>
                <a:t>65%</a:t>
              </a:r>
            </a:p>
            <a:p>
              <a:pPr algn="ctr">
                <a:buFont typeface="Wingdings" pitchFamily="2" charset="2"/>
                <a:buNone/>
              </a:pPr>
              <a:r>
                <a:rPr lang="en-US" altLang="zh-CN" sz="1400" dirty="0">
                  <a:solidFill>
                    <a:srgbClr val="FFFFFF"/>
                  </a:solidFill>
                  <a:latin typeface="Akkurat Pro"/>
                  <a:ea typeface="微软雅黑" pitchFamily="34" charset="-122"/>
                  <a:cs typeface="Raavi" panose="020B0502040204020203" pitchFamily="34" charset="0"/>
                </a:rPr>
                <a:t>Business</a:t>
              </a:r>
              <a:br>
                <a:rPr lang="en-US" altLang="zh-CN" sz="1400" dirty="0">
                  <a:solidFill>
                    <a:srgbClr val="FFFFFF"/>
                  </a:solidFill>
                  <a:latin typeface="Akkurat Pro"/>
                  <a:ea typeface="微软雅黑" pitchFamily="34" charset="-122"/>
                  <a:cs typeface="Raavi" panose="020B0502040204020203" pitchFamily="34" charset="0"/>
                </a:rPr>
              </a:br>
              <a:r>
                <a:rPr lang="en-US" altLang="zh-CN" sz="1400" dirty="0">
                  <a:solidFill>
                    <a:srgbClr val="FFFFFF"/>
                  </a:solidFill>
                  <a:latin typeface="Akkurat Pro"/>
                  <a:ea typeface="微软雅黑" pitchFamily="34" charset="-122"/>
                  <a:cs typeface="Raavi" panose="020B0502040204020203" pitchFamily="34" charset="0"/>
                </a:rPr>
                <a:t>Out of China</a:t>
              </a:r>
              <a:endParaRPr lang="en-US" altLang="zh-CN" sz="3200" dirty="0">
                <a:solidFill>
                  <a:srgbClr val="FFFFFF"/>
                </a:solidFill>
                <a:latin typeface="Akkurat Pro"/>
                <a:ea typeface="微软雅黑" pitchFamily="34" charset="-122"/>
                <a:cs typeface="Raavi" panose="020B0502040204020203" pitchFamily="34" charset="0"/>
              </a:endParaRPr>
            </a:p>
          </p:txBody>
        </p:sp>
      </p:grpSp>
      <p:cxnSp>
        <p:nvCxnSpPr>
          <p:cNvPr id="58" name="直接连接符 16"/>
          <p:cNvCxnSpPr/>
          <p:nvPr/>
        </p:nvCxnSpPr>
        <p:spPr bwMode="auto">
          <a:xfrm flipH="1">
            <a:off x="7116784" y="1811247"/>
            <a:ext cx="2808799" cy="1281499"/>
          </a:xfrm>
          <a:prstGeom prst="line">
            <a:avLst/>
          </a:prstGeom>
          <a:noFill/>
          <a:ln w="19050" cap="rnd" cmpd="sng" algn="ctr">
            <a:solidFill>
              <a:srgbClr val="7030A0"/>
            </a:solidFill>
            <a:prstDash val="solid"/>
            <a:round/>
            <a:headEnd type="none" w="med" len="med"/>
            <a:tailEnd type="none" w="med" len="med"/>
          </a:ln>
          <a:effectLst/>
        </p:spPr>
      </p:cxnSp>
    </p:spTree>
    <p:extLst>
      <p:ext uri="{BB962C8B-B14F-4D97-AF65-F5344CB8AC3E}">
        <p14:creationId xmlns:p14="http://schemas.microsoft.com/office/powerpoint/2010/main" val="128045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52"/>
          <p:cNvSpPr/>
          <p:nvPr/>
        </p:nvSpPr>
        <p:spPr>
          <a:xfrm>
            <a:off x="9225463" y="4201732"/>
            <a:ext cx="1493026" cy="1397214"/>
          </a:xfrm>
          <a:prstGeom prst="ellipse">
            <a:avLst/>
          </a:prstGeom>
          <a:solidFill>
            <a:schemeClr val="bg1">
              <a:lumMod val="85000"/>
            </a:schemeClr>
          </a:solidFill>
          <a:ln w="3175">
            <a:solidFill>
              <a:schemeClr val="bg1"/>
            </a:solidFill>
            <a:round/>
            <a:headEnd/>
            <a:tailEnd/>
          </a:ln>
        </p:spPr>
        <p:txBody>
          <a:bodyPr vert="horz" wrap="square" lIns="91428" tIns="45714" rIns="91428" bIns="45714" numCol="1" anchor="ctr" anchorCtr="0" compatLnSpc="1">
            <a:prstTxWarp prst="textNoShape">
              <a:avLst/>
            </a:prstTxWarp>
            <a:noAutofit/>
          </a:bodyPr>
          <a:lstStyle/>
          <a:p>
            <a:pPr marL="2438664" lvl="4" defTabSz="1219332"/>
            <a:endParaRPr lang="zh-CN" altLang="en-US" sz="900" dirty="0">
              <a:solidFill>
                <a:prstClr val="white"/>
              </a:solidFill>
              <a:latin typeface="Akkurat Pro"/>
              <a:ea typeface="宋体" panose="02010600030101010101" pitchFamily="2" charset="-122"/>
              <a:sym typeface="Arial" pitchFamily="34" charset="0"/>
            </a:endParaRPr>
          </a:p>
        </p:txBody>
      </p:sp>
      <p:sp>
        <p:nvSpPr>
          <p:cNvPr id="17" name="椭圆 53"/>
          <p:cNvSpPr/>
          <p:nvPr/>
        </p:nvSpPr>
        <p:spPr>
          <a:xfrm>
            <a:off x="10452009" y="4160940"/>
            <a:ext cx="1493026" cy="1397214"/>
          </a:xfrm>
          <a:prstGeom prst="ellipse">
            <a:avLst/>
          </a:prstGeom>
          <a:solidFill>
            <a:schemeClr val="bg1">
              <a:lumMod val="85000"/>
            </a:schemeClr>
          </a:solidFill>
          <a:ln w="3175">
            <a:solidFill>
              <a:schemeClr val="bg1"/>
            </a:solidFill>
            <a:round/>
            <a:headEnd/>
            <a:tailEnd/>
          </a:ln>
        </p:spPr>
        <p:txBody>
          <a:bodyPr vert="horz" wrap="square" lIns="91428" tIns="45714" rIns="91428" bIns="45714" numCol="1" anchor="ctr" anchorCtr="0" compatLnSpc="1">
            <a:prstTxWarp prst="textNoShape">
              <a:avLst/>
            </a:prstTxWarp>
            <a:noAutofit/>
          </a:bodyPr>
          <a:lstStyle/>
          <a:p>
            <a:pPr marL="2438664" lvl="4" defTabSz="1219332"/>
            <a:endParaRPr lang="zh-CN" altLang="en-US" sz="900" dirty="0">
              <a:solidFill>
                <a:prstClr val="white"/>
              </a:solidFill>
              <a:latin typeface="Akkurat Pro"/>
              <a:ea typeface="宋体" panose="02010600030101010101" pitchFamily="2" charset="-122"/>
              <a:sym typeface="Arial" pitchFamily="34" charset="0"/>
            </a:endParaRPr>
          </a:p>
        </p:txBody>
      </p:sp>
      <p:sp>
        <p:nvSpPr>
          <p:cNvPr id="18" name="椭圆 53"/>
          <p:cNvSpPr/>
          <p:nvPr/>
        </p:nvSpPr>
        <p:spPr>
          <a:xfrm>
            <a:off x="6691498" y="4008038"/>
            <a:ext cx="2037258" cy="2006140"/>
          </a:xfrm>
          <a:prstGeom prst="ellipse">
            <a:avLst/>
          </a:prstGeom>
          <a:solidFill>
            <a:schemeClr val="bg1">
              <a:lumMod val="85000"/>
            </a:schemeClr>
          </a:solidFill>
          <a:ln w="3175">
            <a:solidFill>
              <a:schemeClr val="bg1"/>
            </a:solidFill>
            <a:round/>
            <a:headEnd/>
            <a:tailEnd/>
          </a:ln>
        </p:spPr>
        <p:txBody>
          <a:bodyPr vert="horz" wrap="square" lIns="91428" tIns="45714" rIns="91428" bIns="45714" numCol="1" anchor="ctr" anchorCtr="0" compatLnSpc="1">
            <a:prstTxWarp prst="textNoShape">
              <a:avLst/>
            </a:prstTxWarp>
            <a:noAutofit/>
          </a:bodyPr>
          <a:lstStyle/>
          <a:p>
            <a:pPr marL="2438664" lvl="4" defTabSz="1219332"/>
            <a:endParaRPr lang="zh-CN" altLang="en-US" sz="900" dirty="0">
              <a:solidFill>
                <a:prstClr val="white"/>
              </a:solidFill>
              <a:latin typeface="Akkurat Pro"/>
              <a:ea typeface="宋体" panose="02010600030101010101" pitchFamily="2" charset="-122"/>
              <a:sym typeface="Arial" pitchFamily="34" charset="0"/>
            </a:endParaRPr>
          </a:p>
        </p:txBody>
      </p:sp>
      <p:graphicFrame>
        <p:nvGraphicFramePr>
          <p:cNvPr id="19" name="图表 58"/>
          <p:cNvGraphicFramePr/>
          <p:nvPr>
            <p:extLst>
              <p:ext uri="{D42A27DB-BD31-4B8C-83A1-F6EECF244321}">
                <p14:modId xmlns:p14="http://schemas.microsoft.com/office/powerpoint/2010/main" val="2252460341"/>
              </p:ext>
            </p:extLst>
          </p:nvPr>
        </p:nvGraphicFramePr>
        <p:xfrm>
          <a:off x="-268409" y="4344605"/>
          <a:ext cx="2686785" cy="2019142"/>
        </p:xfrm>
        <a:graphic>
          <a:graphicData uri="http://schemas.openxmlformats.org/drawingml/2006/chart">
            <c:chart xmlns:c="http://schemas.openxmlformats.org/drawingml/2006/chart" xmlns:r="http://schemas.openxmlformats.org/officeDocument/2006/relationships" r:id="rId3"/>
          </a:graphicData>
        </a:graphic>
      </p:graphicFrame>
      <p:sp>
        <p:nvSpPr>
          <p:cNvPr id="20" name="Subtitle 6"/>
          <p:cNvSpPr txBox="1">
            <a:spLocks/>
          </p:cNvSpPr>
          <p:nvPr/>
        </p:nvSpPr>
        <p:spPr>
          <a:xfrm>
            <a:off x="-67564" y="5716101"/>
            <a:ext cx="2037781" cy="306582"/>
          </a:xfrm>
          <a:prstGeom prst="rect">
            <a:avLst/>
          </a:prstGeom>
        </p:spPr>
        <p:txBody>
          <a:bodyPr lIns="0" tIns="0" rIns="0" bIns="0">
            <a:no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defRPr/>
            </a:pPr>
            <a:r>
              <a:rPr lang="en-US" altLang="zh-CN" sz="1000" dirty="0">
                <a:solidFill>
                  <a:prstClr val="white"/>
                </a:solidFill>
                <a:latin typeface="Akkurat Pro"/>
                <a:cs typeface="+mn-ea"/>
                <a:sym typeface="+mn-lt"/>
              </a:rPr>
              <a:t>Global</a:t>
            </a:r>
          </a:p>
          <a:p>
            <a:pPr algn="ctr" fontAlgn="auto">
              <a:defRPr/>
            </a:pPr>
            <a:r>
              <a:rPr lang="en-US" altLang="zh-CN" sz="1000" dirty="0">
                <a:solidFill>
                  <a:prstClr val="white"/>
                </a:solidFill>
                <a:latin typeface="Akkurat Pro"/>
                <a:cs typeface="+mn-ea"/>
                <a:sym typeface="+mn-lt"/>
              </a:rPr>
              <a:t>Q2</a:t>
            </a:r>
            <a:r>
              <a:rPr lang="en-US" sz="1000" dirty="0">
                <a:solidFill>
                  <a:prstClr val="white"/>
                </a:solidFill>
                <a:latin typeface="Akkurat Pro"/>
                <a:sym typeface="+mn-lt"/>
              </a:rPr>
              <a:t>, 201</a:t>
            </a:r>
            <a:r>
              <a:rPr lang="en-US" altLang="zh-CN" sz="1000" dirty="0">
                <a:solidFill>
                  <a:prstClr val="white"/>
                </a:solidFill>
                <a:latin typeface="Akkurat Pro"/>
                <a:cs typeface="+mn-ea"/>
                <a:sym typeface="+mn-lt"/>
              </a:rPr>
              <a:t>8</a:t>
            </a:r>
            <a:endParaRPr lang="en-US" sz="1000" dirty="0">
              <a:solidFill>
                <a:prstClr val="white"/>
              </a:solidFill>
              <a:latin typeface="Akkurat Pro"/>
              <a:sym typeface="+mn-lt"/>
            </a:endParaRPr>
          </a:p>
        </p:txBody>
      </p:sp>
      <p:sp>
        <p:nvSpPr>
          <p:cNvPr id="21" name="椭圆 61"/>
          <p:cNvSpPr/>
          <p:nvPr/>
        </p:nvSpPr>
        <p:spPr>
          <a:xfrm>
            <a:off x="3754626" y="3955423"/>
            <a:ext cx="2067142" cy="20037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32"/>
            <a:endParaRPr lang="zh-CN" altLang="en-US" sz="1800">
              <a:solidFill>
                <a:prstClr val="white"/>
              </a:solidFill>
              <a:latin typeface="Akkurat Pro"/>
            </a:endParaRPr>
          </a:p>
        </p:txBody>
      </p:sp>
      <p:sp>
        <p:nvSpPr>
          <p:cNvPr id="22" name="TextBox 68"/>
          <p:cNvSpPr txBox="1"/>
          <p:nvPr/>
        </p:nvSpPr>
        <p:spPr>
          <a:xfrm>
            <a:off x="3661282" y="3254248"/>
            <a:ext cx="2314144" cy="523220"/>
          </a:xfrm>
          <a:prstGeom prst="rect">
            <a:avLst/>
          </a:prstGeom>
        </p:spPr>
        <p:txBody>
          <a:bodyPr wrap="square">
            <a:spAutoFit/>
          </a:bodyPr>
          <a:lstStyle>
            <a:defPPr>
              <a:defRPr lang="zh-CN"/>
            </a:defPPr>
            <a:lvl1pPr>
              <a:defRPr sz="1400" spc="500">
                <a:solidFill>
                  <a:prstClr val="black"/>
                </a:solidFill>
                <a:latin typeface="微软雅黑"/>
                <a:ea typeface="微软雅黑"/>
                <a:cs typeface="+mn-ea"/>
              </a:defRPr>
            </a:lvl1pPr>
          </a:lstStyle>
          <a:p>
            <a:pPr algn="ctr" defTabSz="1219332"/>
            <a:r>
              <a:rPr lang="en-US" altLang="zh-CN" spc="0" dirty="0">
                <a:solidFill>
                  <a:prstClr val="white"/>
                </a:solidFill>
                <a:latin typeface="Akkurat Pro"/>
              </a:rPr>
              <a:t>70%+ of revenues </a:t>
            </a:r>
          </a:p>
          <a:p>
            <a:pPr algn="ctr" defTabSz="1219332"/>
            <a:r>
              <a:rPr lang="en-US" altLang="zh-CN" spc="0" dirty="0">
                <a:solidFill>
                  <a:prstClr val="white"/>
                </a:solidFill>
                <a:latin typeface="Akkurat Pro"/>
              </a:rPr>
              <a:t>from global top 50 carriers</a:t>
            </a:r>
          </a:p>
        </p:txBody>
      </p:sp>
      <p:graphicFrame>
        <p:nvGraphicFramePr>
          <p:cNvPr id="23" name="图表 63"/>
          <p:cNvGraphicFramePr/>
          <p:nvPr>
            <p:extLst>
              <p:ext uri="{D42A27DB-BD31-4B8C-83A1-F6EECF244321}">
                <p14:modId xmlns:p14="http://schemas.microsoft.com/office/powerpoint/2010/main" val="1129308986"/>
              </p:ext>
            </p:extLst>
          </p:nvPr>
        </p:nvGraphicFramePr>
        <p:xfrm>
          <a:off x="1534285" y="4333545"/>
          <a:ext cx="1601074" cy="1253650"/>
        </p:xfrm>
        <a:graphic>
          <a:graphicData uri="http://schemas.openxmlformats.org/drawingml/2006/chart">
            <c:chart xmlns:c="http://schemas.openxmlformats.org/drawingml/2006/chart" xmlns:r="http://schemas.openxmlformats.org/officeDocument/2006/relationships" r:id="rId4"/>
          </a:graphicData>
        </a:graphic>
      </p:graphicFrame>
      <p:sp>
        <p:nvSpPr>
          <p:cNvPr id="24" name="Subtitle 6"/>
          <p:cNvSpPr txBox="1">
            <a:spLocks/>
          </p:cNvSpPr>
          <p:nvPr/>
        </p:nvSpPr>
        <p:spPr>
          <a:xfrm>
            <a:off x="1333880" y="5724605"/>
            <a:ext cx="1970141" cy="289574"/>
          </a:xfrm>
          <a:prstGeom prst="rect">
            <a:avLst/>
          </a:prstGeom>
        </p:spPr>
        <p:txBody>
          <a:bodyPr lIns="0" tIns="0" rIns="0" bIns="0">
            <a:no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defRPr/>
            </a:pPr>
            <a:r>
              <a:rPr lang="en-US" altLang="zh-CN" sz="1000" dirty="0">
                <a:solidFill>
                  <a:prstClr val="white"/>
                </a:solidFill>
                <a:latin typeface="Akkurat Pro"/>
                <a:cs typeface="+mn-ea"/>
                <a:sym typeface="+mn-lt"/>
              </a:rPr>
              <a:t>China</a:t>
            </a:r>
          </a:p>
          <a:p>
            <a:pPr algn="ctr" fontAlgn="auto">
              <a:defRPr/>
            </a:pPr>
            <a:r>
              <a:rPr lang="en-US" altLang="zh-CN" sz="1000" dirty="0">
                <a:solidFill>
                  <a:prstClr val="white"/>
                </a:solidFill>
                <a:latin typeface="Akkurat Pro"/>
                <a:cs typeface="+mn-ea"/>
                <a:sym typeface="+mn-lt"/>
              </a:rPr>
              <a:t>Q2</a:t>
            </a:r>
            <a:r>
              <a:rPr lang="en-US" sz="1000" dirty="0">
                <a:solidFill>
                  <a:prstClr val="white"/>
                </a:solidFill>
                <a:latin typeface="Akkurat Pro"/>
                <a:sym typeface="+mn-lt"/>
              </a:rPr>
              <a:t>, 201</a:t>
            </a:r>
            <a:r>
              <a:rPr lang="en-US" altLang="zh-CN" sz="1000" dirty="0">
                <a:solidFill>
                  <a:prstClr val="white"/>
                </a:solidFill>
                <a:latin typeface="Akkurat Pro"/>
                <a:cs typeface="+mn-ea"/>
                <a:sym typeface="+mn-lt"/>
              </a:rPr>
              <a:t>8</a:t>
            </a:r>
            <a:endParaRPr lang="en-US" sz="1000" dirty="0">
              <a:solidFill>
                <a:prstClr val="white"/>
              </a:solidFill>
              <a:latin typeface="Akkurat Pro"/>
              <a:sym typeface="+mn-lt"/>
            </a:endParaRPr>
          </a:p>
        </p:txBody>
      </p:sp>
      <p:sp>
        <p:nvSpPr>
          <p:cNvPr id="25" name="文本框 65"/>
          <p:cNvSpPr txBox="1"/>
          <p:nvPr/>
        </p:nvSpPr>
        <p:spPr>
          <a:xfrm>
            <a:off x="2046136" y="4856982"/>
            <a:ext cx="748618" cy="338632"/>
          </a:xfrm>
          <a:prstGeom prst="rect">
            <a:avLst/>
          </a:prstGeom>
          <a:noFill/>
        </p:spPr>
        <p:txBody>
          <a:bodyPr wrap="square" rtlCol="0">
            <a:spAutoFit/>
          </a:bodyPr>
          <a:lstStyle/>
          <a:p>
            <a:pPr defTabSz="1219332"/>
            <a:r>
              <a:rPr lang="en-US" altLang="zh-CN" sz="1600" b="1" dirty="0">
                <a:solidFill>
                  <a:prstClr val="white"/>
                </a:solidFill>
                <a:latin typeface="Akkurat Pro"/>
                <a:ea typeface="宋体" panose="02010600030101010101" pitchFamily="2" charset="-122"/>
              </a:rPr>
              <a:t>27%</a:t>
            </a:r>
            <a:endParaRPr lang="zh-CN" altLang="en-US" sz="1600" b="1" dirty="0">
              <a:solidFill>
                <a:prstClr val="white"/>
              </a:solidFill>
              <a:latin typeface="Akkurat Pro"/>
              <a:ea typeface="宋体" panose="02010600030101010101" pitchFamily="2" charset="-122"/>
            </a:endParaRPr>
          </a:p>
        </p:txBody>
      </p:sp>
      <p:graphicFrame>
        <p:nvGraphicFramePr>
          <p:cNvPr id="26" name="图表 66"/>
          <p:cNvGraphicFramePr/>
          <p:nvPr>
            <p:extLst>
              <p:ext uri="{D42A27DB-BD31-4B8C-83A1-F6EECF244321}">
                <p14:modId xmlns:p14="http://schemas.microsoft.com/office/powerpoint/2010/main" val="191187956"/>
              </p:ext>
            </p:extLst>
          </p:nvPr>
        </p:nvGraphicFramePr>
        <p:xfrm>
          <a:off x="-284787" y="4118739"/>
          <a:ext cx="2454420" cy="1605865"/>
        </p:xfrm>
        <a:graphic>
          <a:graphicData uri="http://schemas.openxmlformats.org/drawingml/2006/chart">
            <c:chart xmlns:c="http://schemas.openxmlformats.org/drawingml/2006/chart" xmlns:r="http://schemas.openxmlformats.org/officeDocument/2006/relationships" r:id="rId5"/>
          </a:graphicData>
        </a:graphic>
      </p:graphicFrame>
      <p:sp>
        <p:nvSpPr>
          <p:cNvPr id="27" name="文本框 67"/>
          <p:cNvSpPr txBox="1"/>
          <p:nvPr/>
        </p:nvSpPr>
        <p:spPr>
          <a:xfrm>
            <a:off x="553495" y="4740551"/>
            <a:ext cx="902936" cy="338632"/>
          </a:xfrm>
          <a:prstGeom prst="rect">
            <a:avLst/>
          </a:prstGeom>
          <a:noFill/>
        </p:spPr>
        <p:txBody>
          <a:bodyPr wrap="square" rtlCol="0">
            <a:spAutoFit/>
          </a:bodyPr>
          <a:lstStyle/>
          <a:p>
            <a:pPr defTabSz="1219332"/>
            <a:r>
              <a:rPr lang="en-US" altLang="zh-CN" sz="1600" b="1" dirty="0">
                <a:solidFill>
                  <a:prstClr val="white"/>
                </a:solidFill>
                <a:latin typeface="Akkurat Pro"/>
                <a:ea typeface="宋体" panose="02010600030101010101" pitchFamily="2" charset="-122"/>
              </a:rPr>
              <a:t>15.8%</a:t>
            </a:r>
            <a:endParaRPr lang="zh-CN" altLang="en-US" sz="1600" b="1" dirty="0">
              <a:solidFill>
                <a:prstClr val="white"/>
              </a:solidFill>
              <a:latin typeface="Akkurat Pro"/>
              <a:ea typeface="宋体" panose="02010600030101010101" pitchFamily="2" charset="-122"/>
            </a:endParaRPr>
          </a:p>
        </p:txBody>
      </p:sp>
      <p:grpSp>
        <p:nvGrpSpPr>
          <p:cNvPr id="28" name="Group 74"/>
          <p:cNvGrpSpPr/>
          <p:nvPr/>
        </p:nvGrpSpPr>
        <p:grpSpPr>
          <a:xfrm>
            <a:off x="376462" y="1557153"/>
            <a:ext cx="2743120" cy="1568229"/>
            <a:chOff x="229336" y="1743310"/>
            <a:chExt cx="2743200" cy="1723749"/>
          </a:xfrm>
        </p:grpSpPr>
        <p:sp>
          <p:nvSpPr>
            <p:cNvPr id="29" name="矩形 25"/>
            <p:cNvSpPr>
              <a:spLocks noChangeArrowheads="1"/>
            </p:cNvSpPr>
            <p:nvPr/>
          </p:nvSpPr>
          <p:spPr bwMode="auto">
            <a:xfrm>
              <a:off x="229336" y="1823888"/>
              <a:ext cx="2743200" cy="543373"/>
            </a:xfrm>
            <a:prstGeom prst="roundRect">
              <a:avLst/>
            </a:prstGeom>
            <a:solidFill>
              <a:srgbClr val="0070C0"/>
            </a:solidFill>
            <a:ln w="9525">
              <a:noFill/>
              <a:miter lim="800000"/>
              <a:headEnd/>
              <a:tailEnd/>
            </a:ln>
          </p:spPr>
          <p:txBody>
            <a:bodyPr wrap="square" lIns="359990" tIns="0" rIns="0" bIns="0" anchor="ctr" anchorCtr="0">
              <a:noAutofit/>
            </a:bodyPr>
            <a:lstStyle/>
            <a:p>
              <a:pPr algn="ctr" defTabSz="1219332">
                <a:lnSpc>
                  <a:spcPct val="90000"/>
                </a:lnSpc>
                <a:buSzPct val="80000"/>
              </a:pPr>
              <a:r>
                <a:rPr lang="zh-CN" altLang="en-US" sz="1400" dirty="0">
                  <a:solidFill>
                    <a:prstClr val="white"/>
                  </a:solidFill>
                  <a:latin typeface="Akkurat Pro"/>
                  <a:ea typeface="宋体" panose="02010600030101010101" pitchFamily="2" charset="-122"/>
                  <a:cs typeface="Arial" pitchFamily="34" charset="0"/>
                </a:rPr>
                <a:t>    </a:t>
              </a:r>
              <a:r>
                <a:rPr lang="en-US" altLang="zh-CN" sz="1400" dirty="0">
                  <a:solidFill>
                    <a:prstClr val="white"/>
                  </a:solidFill>
                  <a:latin typeface="Akkurat Pro"/>
                  <a:ea typeface="宋体" panose="02010600030101010101" pitchFamily="2" charset="-122"/>
                  <a:cs typeface="Arial" pitchFamily="34" charset="0"/>
                </a:rPr>
                <a:t>Hundreds of millions of consumers</a:t>
              </a:r>
              <a:endParaRPr lang="zh-CN" altLang="en-US" sz="1400" dirty="0">
                <a:solidFill>
                  <a:prstClr val="white"/>
                </a:solidFill>
                <a:latin typeface="Akkurat Pro"/>
                <a:ea typeface="宋体" panose="02010600030101010101" pitchFamily="2" charset="-122"/>
                <a:cs typeface="Arial" pitchFamily="34" charset="0"/>
              </a:endParaRPr>
            </a:p>
          </p:txBody>
        </p:sp>
        <p:grpSp>
          <p:nvGrpSpPr>
            <p:cNvPr id="30" name="组合 87"/>
            <p:cNvGrpSpPr/>
            <p:nvPr/>
          </p:nvGrpSpPr>
          <p:grpSpPr>
            <a:xfrm>
              <a:off x="294461" y="1743310"/>
              <a:ext cx="626849" cy="679216"/>
              <a:chOff x="835391" y="1076750"/>
              <a:chExt cx="626849" cy="679216"/>
            </a:xfrm>
          </p:grpSpPr>
          <p:sp>
            <p:nvSpPr>
              <p:cNvPr id="33" name="椭圆 38"/>
              <p:cNvSpPr>
                <a:spLocks noChangeAspect="1"/>
              </p:cNvSpPr>
              <p:nvPr/>
            </p:nvSpPr>
            <p:spPr bwMode="auto">
              <a:xfrm>
                <a:off x="835391" y="1076750"/>
                <a:ext cx="626849" cy="679216"/>
              </a:xfrm>
              <a:prstGeom prst="ellipse">
                <a:avLst/>
              </a:prstGeom>
              <a:solidFill>
                <a:schemeClr val="bg1"/>
              </a:solidFill>
              <a:ln w="19050" cap="flat" cmpd="sng" algn="ctr">
                <a:solidFill>
                  <a:srgbClr val="4BACC6"/>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a:solidFill>
                    <a:prstClr val="white"/>
                  </a:solidFill>
                  <a:latin typeface="Akkurat Pro"/>
                  <a:ea typeface="宋体" panose="02010600030101010101" pitchFamily="2" charset="-122"/>
                  <a:cs typeface="Arial" pitchFamily="34" charset="0"/>
                </a:endParaRPr>
              </a:p>
            </p:txBody>
          </p:sp>
          <p:sp>
            <p:nvSpPr>
              <p:cNvPr id="34" name="Freeform 9"/>
              <p:cNvSpPr>
                <a:spLocks noChangeAspect="1" noEditPoints="1"/>
              </p:cNvSpPr>
              <p:nvPr/>
            </p:nvSpPr>
            <p:spPr bwMode="auto">
              <a:xfrm>
                <a:off x="964385" y="1238802"/>
                <a:ext cx="338882" cy="305647"/>
              </a:xfrm>
              <a:custGeom>
                <a:avLst/>
                <a:gdLst>
                  <a:gd name="T0" fmla="*/ 1520 w 1766"/>
                  <a:gd name="T1" fmla="*/ 806 h 1470"/>
                  <a:gd name="T2" fmla="*/ 1472 w 1766"/>
                  <a:gd name="T3" fmla="*/ 728 h 1470"/>
                  <a:gd name="T4" fmla="*/ 1656 w 1766"/>
                  <a:gd name="T5" fmla="*/ 676 h 1470"/>
                  <a:gd name="T6" fmla="*/ 1566 w 1766"/>
                  <a:gd name="T7" fmla="*/ 568 h 1470"/>
                  <a:gd name="T8" fmla="*/ 1538 w 1766"/>
                  <a:gd name="T9" fmla="*/ 346 h 1470"/>
                  <a:gd name="T10" fmla="*/ 1454 w 1766"/>
                  <a:gd name="T11" fmla="*/ 240 h 1470"/>
                  <a:gd name="T12" fmla="*/ 1316 w 1766"/>
                  <a:gd name="T13" fmla="*/ 224 h 1470"/>
                  <a:gd name="T14" fmla="*/ 1262 w 1766"/>
                  <a:gd name="T15" fmla="*/ 378 h 1470"/>
                  <a:gd name="T16" fmla="*/ 1288 w 1766"/>
                  <a:gd name="T17" fmla="*/ 564 h 1470"/>
                  <a:gd name="T18" fmla="*/ 1212 w 1766"/>
                  <a:gd name="T19" fmla="*/ 702 h 1470"/>
                  <a:gd name="T20" fmla="*/ 1250 w 1766"/>
                  <a:gd name="T21" fmla="*/ 754 h 1470"/>
                  <a:gd name="T22" fmla="*/ 1202 w 1766"/>
                  <a:gd name="T23" fmla="*/ 806 h 1470"/>
                  <a:gd name="T24" fmla="*/ 1412 w 1766"/>
                  <a:gd name="T25" fmla="*/ 996 h 1470"/>
                  <a:gd name="T26" fmla="*/ 1550 w 1766"/>
                  <a:gd name="T27" fmla="*/ 1096 h 1470"/>
                  <a:gd name="T28" fmla="*/ 1764 w 1766"/>
                  <a:gd name="T29" fmla="*/ 1056 h 1470"/>
                  <a:gd name="T30" fmla="*/ 1724 w 1766"/>
                  <a:gd name="T31" fmla="*/ 910 h 1470"/>
                  <a:gd name="T32" fmla="*/ 564 w 1766"/>
                  <a:gd name="T33" fmla="*/ 806 h 1470"/>
                  <a:gd name="T34" fmla="*/ 516 w 1766"/>
                  <a:gd name="T35" fmla="*/ 754 h 1470"/>
                  <a:gd name="T36" fmla="*/ 498 w 1766"/>
                  <a:gd name="T37" fmla="*/ 620 h 1470"/>
                  <a:gd name="T38" fmla="*/ 478 w 1766"/>
                  <a:gd name="T39" fmla="*/ 438 h 1470"/>
                  <a:gd name="T40" fmla="*/ 478 w 1766"/>
                  <a:gd name="T41" fmla="*/ 228 h 1470"/>
                  <a:gd name="T42" fmla="*/ 304 w 1766"/>
                  <a:gd name="T43" fmla="*/ 238 h 1470"/>
                  <a:gd name="T44" fmla="*/ 228 w 1766"/>
                  <a:gd name="T45" fmla="*/ 318 h 1470"/>
                  <a:gd name="T46" fmla="*/ 226 w 1766"/>
                  <a:gd name="T47" fmla="*/ 472 h 1470"/>
                  <a:gd name="T48" fmla="*/ 212 w 1766"/>
                  <a:gd name="T49" fmla="*/ 546 h 1470"/>
                  <a:gd name="T50" fmla="*/ 264 w 1766"/>
                  <a:gd name="T51" fmla="*/ 608 h 1470"/>
                  <a:gd name="T52" fmla="*/ 294 w 1766"/>
                  <a:gd name="T53" fmla="*/ 754 h 1470"/>
                  <a:gd name="T54" fmla="*/ 246 w 1766"/>
                  <a:gd name="T55" fmla="*/ 806 h 1470"/>
                  <a:gd name="T56" fmla="*/ 42 w 1766"/>
                  <a:gd name="T57" fmla="*/ 910 h 1470"/>
                  <a:gd name="T58" fmla="*/ 2 w 1766"/>
                  <a:gd name="T59" fmla="*/ 1056 h 1470"/>
                  <a:gd name="T60" fmla="*/ 216 w 1766"/>
                  <a:gd name="T61" fmla="*/ 1096 h 1470"/>
                  <a:gd name="T62" fmla="*/ 376 w 1766"/>
                  <a:gd name="T63" fmla="*/ 984 h 1470"/>
                  <a:gd name="T64" fmla="*/ 1098 w 1766"/>
                  <a:gd name="T65" fmla="*/ 952 h 1470"/>
                  <a:gd name="T66" fmla="*/ 1064 w 1766"/>
                  <a:gd name="T67" fmla="*/ 796 h 1470"/>
                  <a:gd name="T68" fmla="*/ 1114 w 1766"/>
                  <a:gd name="T69" fmla="*/ 646 h 1470"/>
                  <a:gd name="T70" fmla="*/ 1182 w 1766"/>
                  <a:gd name="T71" fmla="*/ 588 h 1470"/>
                  <a:gd name="T72" fmla="*/ 1192 w 1766"/>
                  <a:gd name="T73" fmla="*/ 442 h 1470"/>
                  <a:gd name="T74" fmla="*/ 1184 w 1766"/>
                  <a:gd name="T75" fmla="*/ 214 h 1470"/>
                  <a:gd name="T76" fmla="*/ 1140 w 1766"/>
                  <a:gd name="T77" fmla="*/ 84 h 1470"/>
                  <a:gd name="T78" fmla="*/ 1054 w 1766"/>
                  <a:gd name="T79" fmla="*/ 48 h 1470"/>
                  <a:gd name="T80" fmla="*/ 902 w 1766"/>
                  <a:gd name="T81" fmla="*/ 0 h 1470"/>
                  <a:gd name="T82" fmla="*/ 678 w 1766"/>
                  <a:gd name="T83" fmla="*/ 58 h 1470"/>
                  <a:gd name="T84" fmla="*/ 610 w 1766"/>
                  <a:gd name="T85" fmla="*/ 80 h 1470"/>
                  <a:gd name="T86" fmla="*/ 586 w 1766"/>
                  <a:gd name="T87" fmla="*/ 278 h 1470"/>
                  <a:gd name="T88" fmla="*/ 568 w 1766"/>
                  <a:gd name="T89" fmla="*/ 458 h 1470"/>
                  <a:gd name="T90" fmla="*/ 594 w 1766"/>
                  <a:gd name="T91" fmla="*/ 606 h 1470"/>
                  <a:gd name="T92" fmla="*/ 656 w 1766"/>
                  <a:gd name="T93" fmla="*/ 666 h 1470"/>
                  <a:gd name="T94" fmla="*/ 702 w 1766"/>
                  <a:gd name="T95" fmla="*/ 888 h 1470"/>
                  <a:gd name="T96" fmla="*/ 648 w 1766"/>
                  <a:gd name="T97" fmla="*/ 964 h 1470"/>
                  <a:gd name="T98" fmla="*/ 310 w 1766"/>
                  <a:gd name="T99" fmla="*/ 1128 h 1470"/>
                  <a:gd name="T100" fmla="*/ 238 w 1766"/>
                  <a:gd name="T101" fmla="*/ 1274 h 1470"/>
                  <a:gd name="T102" fmla="*/ 246 w 1766"/>
                  <a:gd name="T103" fmla="*/ 1412 h 1470"/>
                  <a:gd name="T104" fmla="*/ 756 w 1766"/>
                  <a:gd name="T105" fmla="*/ 1468 h 1470"/>
                  <a:gd name="T106" fmla="*/ 1444 w 1766"/>
                  <a:gd name="T107" fmla="*/ 1428 h 1470"/>
                  <a:gd name="T108" fmla="*/ 1544 w 1766"/>
                  <a:gd name="T109" fmla="*/ 1382 h 1470"/>
                  <a:gd name="T110" fmla="*/ 1476 w 1766"/>
                  <a:gd name="T111" fmla="*/ 1148 h 1470"/>
                  <a:gd name="T112" fmla="*/ 1222 w 1766"/>
                  <a:gd name="T113" fmla="*/ 1008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6" h="1470">
                    <a:moveTo>
                      <a:pt x="1716" y="902"/>
                    </a:moveTo>
                    <a:lnTo>
                      <a:pt x="1716" y="902"/>
                    </a:lnTo>
                    <a:lnTo>
                      <a:pt x="1704" y="892"/>
                    </a:lnTo>
                    <a:lnTo>
                      <a:pt x="1682" y="880"/>
                    </a:lnTo>
                    <a:lnTo>
                      <a:pt x="1628" y="852"/>
                    </a:lnTo>
                    <a:lnTo>
                      <a:pt x="1568" y="826"/>
                    </a:lnTo>
                    <a:lnTo>
                      <a:pt x="1520" y="806"/>
                    </a:lnTo>
                    <a:lnTo>
                      <a:pt x="1520" y="806"/>
                    </a:lnTo>
                    <a:lnTo>
                      <a:pt x="1506" y="798"/>
                    </a:lnTo>
                    <a:lnTo>
                      <a:pt x="1492" y="792"/>
                    </a:lnTo>
                    <a:lnTo>
                      <a:pt x="1484" y="784"/>
                    </a:lnTo>
                    <a:lnTo>
                      <a:pt x="1478" y="778"/>
                    </a:lnTo>
                    <a:lnTo>
                      <a:pt x="1474" y="772"/>
                    </a:lnTo>
                    <a:lnTo>
                      <a:pt x="1472" y="766"/>
                    </a:lnTo>
                    <a:lnTo>
                      <a:pt x="1472" y="754"/>
                    </a:lnTo>
                    <a:lnTo>
                      <a:pt x="1472" y="728"/>
                    </a:lnTo>
                    <a:lnTo>
                      <a:pt x="1472" y="728"/>
                    </a:lnTo>
                    <a:lnTo>
                      <a:pt x="1524" y="722"/>
                    </a:lnTo>
                    <a:lnTo>
                      <a:pt x="1572" y="710"/>
                    </a:lnTo>
                    <a:lnTo>
                      <a:pt x="1594" y="704"/>
                    </a:lnTo>
                    <a:lnTo>
                      <a:pt x="1616" y="696"/>
                    </a:lnTo>
                    <a:lnTo>
                      <a:pt x="1636" y="686"/>
                    </a:lnTo>
                    <a:lnTo>
                      <a:pt x="1656" y="676"/>
                    </a:lnTo>
                    <a:lnTo>
                      <a:pt x="1656" y="676"/>
                    </a:lnTo>
                    <a:lnTo>
                      <a:pt x="1638" y="670"/>
                    </a:lnTo>
                    <a:lnTo>
                      <a:pt x="1624" y="660"/>
                    </a:lnTo>
                    <a:lnTo>
                      <a:pt x="1610" y="648"/>
                    </a:lnTo>
                    <a:lnTo>
                      <a:pt x="1600" y="636"/>
                    </a:lnTo>
                    <a:lnTo>
                      <a:pt x="1588" y="620"/>
                    </a:lnTo>
                    <a:lnTo>
                      <a:pt x="1580" y="604"/>
                    </a:lnTo>
                    <a:lnTo>
                      <a:pt x="1572" y="588"/>
                    </a:lnTo>
                    <a:lnTo>
                      <a:pt x="1566" y="568"/>
                    </a:lnTo>
                    <a:lnTo>
                      <a:pt x="1556" y="530"/>
                    </a:lnTo>
                    <a:lnTo>
                      <a:pt x="1550" y="488"/>
                    </a:lnTo>
                    <a:lnTo>
                      <a:pt x="1546" y="446"/>
                    </a:lnTo>
                    <a:lnTo>
                      <a:pt x="1544" y="404"/>
                    </a:lnTo>
                    <a:lnTo>
                      <a:pt x="1544" y="404"/>
                    </a:lnTo>
                    <a:lnTo>
                      <a:pt x="1544" y="384"/>
                    </a:lnTo>
                    <a:lnTo>
                      <a:pt x="1542" y="364"/>
                    </a:lnTo>
                    <a:lnTo>
                      <a:pt x="1538" y="346"/>
                    </a:lnTo>
                    <a:lnTo>
                      <a:pt x="1532" y="328"/>
                    </a:lnTo>
                    <a:lnTo>
                      <a:pt x="1524" y="312"/>
                    </a:lnTo>
                    <a:lnTo>
                      <a:pt x="1516" y="298"/>
                    </a:lnTo>
                    <a:lnTo>
                      <a:pt x="1506" y="284"/>
                    </a:lnTo>
                    <a:lnTo>
                      <a:pt x="1494" y="270"/>
                    </a:lnTo>
                    <a:lnTo>
                      <a:pt x="1482" y="260"/>
                    </a:lnTo>
                    <a:lnTo>
                      <a:pt x="1468" y="250"/>
                    </a:lnTo>
                    <a:lnTo>
                      <a:pt x="1454" y="240"/>
                    </a:lnTo>
                    <a:lnTo>
                      <a:pt x="1436" y="234"/>
                    </a:lnTo>
                    <a:lnTo>
                      <a:pt x="1420" y="228"/>
                    </a:lnTo>
                    <a:lnTo>
                      <a:pt x="1400" y="224"/>
                    </a:lnTo>
                    <a:lnTo>
                      <a:pt x="1382" y="220"/>
                    </a:lnTo>
                    <a:lnTo>
                      <a:pt x="1362" y="220"/>
                    </a:lnTo>
                    <a:lnTo>
                      <a:pt x="1362" y="220"/>
                    </a:lnTo>
                    <a:lnTo>
                      <a:pt x="1338" y="222"/>
                    </a:lnTo>
                    <a:lnTo>
                      <a:pt x="1316" y="224"/>
                    </a:lnTo>
                    <a:lnTo>
                      <a:pt x="1294" y="230"/>
                    </a:lnTo>
                    <a:lnTo>
                      <a:pt x="1274" y="238"/>
                    </a:lnTo>
                    <a:lnTo>
                      <a:pt x="1274" y="238"/>
                    </a:lnTo>
                    <a:lnTo>
                      <a:pt x="1270" y="302"/>
                    </a:lnTo>
                    <a:lnTo>
                      <a:pt x="1264" y="368"/>
                    </a:lnTo>
                    <a:lnTo>
                      <a:pt x="1264" y="368"/>
                    </a:lnTo>
                    <a:lnTo>
                      <a:pt x="1262" y="378"/>
                    </a:lnTo>
                    <a:lnTo>
                      <a:pt x="1262" y="378"/>
                    </a:lnTo>
                    <a:lnTo>
                      <a:pt x="1274" y="396"/>
                    </a:lnTo>
                    <a:lnTo>
                      <a:pt x="1282" y="416"/>
                    </a:lnTo>
                    <a:lnTo>
                      <a:pt x="1288" y="438"/>
                    </a:lnTo>
                    <a:lnTo>
                      <a:pt x="1292" y="460"/>
                    </a:lnTo>
                    <a:lnTo>
                      <a:pt x="1296" y="486"/>
                    </a:lnTo>
                    <a:lnTo>
                      <a:pt x="1294" y="510"/>
                    </a:lnTo>
                    <a:lnTo>
                      <a:pt x="1292" y="538"/>
                    </a:lnTo>
                    <a:lnTo>
                      <a:pt x="1288" y="564"/>
                    </a:lnTo>
                    <a:lnTo>
                      <a:pt x="1288" y="564"/>
                    </a:lnTo>
                    <a:lnTo>
                      <a:pt x="1282" y="586"/>
                    </a:lnTo>
                    <a:lnTo>
                      <a:pt x="1274" y="608"/>
                    </a:lnTo>
                    <a:lnTo>
                      <a:pt x="1264" y="628"/>
                    </a:lnTo>
                    <a:lnTo>
                      <a:pt x="1254" y="648"/>
                    </a:lnTo>
                    <a:lnTo>
                      <a:pt x="1240" y="668"/>
                    </a:lnTo>
                    <a:lnTo>
                      <a:pt x="1226" y="686"/>
                    </a:lnTo>
                    <a:lnTo>
                      <a:pt x="1212" y="702"/>
                    </a:lnTo>
                    <a:lnTo>
                      <a:pt x="1194" y="714"/>
                    </a:lnTo>
                    <a:lnTo>
                      <a:pt x="1194" y="714"/>
                    </a:lnTo>
                    <a:lnTo>
                      <a:pt x="1192" y="720"/>
                    </a:lnTo>
                    <a:lnTo>
                      <a:pt x="1192" y="720"/>
                    </a:lnTo>
                    <a:lnTo>
                      <a:pt x="1220" y="726"/>
                    </a:lnTo>
                    <a:lnTo>
                      <a:pt x="1250" y="728"/>
                    </a:lnTo>
                    <a:lnTo>
                      <a:pt x="1250" y="754"/>
                    </a:lnTo>
                    <a:lnTo>
                      <a:pt x="1250" y="754"/>
                    </a:lnTo>
                    <a:lnTo>
                      <a:pt x="1250" y="766"/>
                    </a:lnTo>
                    <a:lnTo>
                      <a:pt x="1248" y="772"/>
                    </a:lnTo>
                    <a:lnTo>
                      <a:pt x="1244" y="780"/>
                    </a:lnTo>
                    <a:lnTo>
                      <a:pt x="1238" y="786"/>
                    </a:lnTo>
                    <a:lnTo>
                      <a:pt x="1230" y="792"/>
                    </a:lnTo>
                    <a:lnTo>
                      <a:pt x="1218" y="798"/>
                    </a:lnTo>
                    <a:lnTo>
                      <a:pt x="1202" y="806"/>
                    </a:lnTo>
                    <a:lnTo>
                      <a:pt x="1202" y="806"/>
                    </a:lnTo>
                    <a:lnTo>
                      <a:pt x="1156" y="824"/>
                    </a:lnTo>
                    <a:lnTo>
                      <a:pt x="1156" y="878"/>
                    </a:lnTo>
                    <a:lnTo>
                      <a:pt x="1156" y="878"/>
                    </a:lnTo>
                    <a:lnTo>
                      <a:pt x="1180" y="890"/>
                    </a:lnTo>
                    <a:lnTo>
                      <a:pt x="1180" y="890"/>
                    </a:lnTo>
                    <a:lnTo>
                      <a:pt x="1310" y="948"/>
                    </a:lnTo>
                    <a:lnTo>
                      <a:pt x="1366" y="974"/>
                    </a:lnTo>
                    <a:lnTo>
                      <a:pt x="1412" y="996"/>
                    </a:lnTo>
                    <a:lnTo>
                      <a:pt x="1454" y="1018"/>
                    </a:lnTo>
                    <a:lnTo>
                      <a:pt x="1486" y="1038"/>
                    </a:lnTo>
                    <a:lnTo>
                      <a:pt x="1512" y="1056"/>
                    </a:lnTo>
                    <a:lnTo>
                      <a:pt x="1530" y="1072"/>
                    </a:lnTo>
                    <a:lnTo>
                      <a:pt x="1530" y="1072"/>
                    </a:lnTo>
                    <a:lnTo>
                      <a:pt x="1540" y="1082"/>
                    </a:lnTo>
                    <a:lnTo>
                      <a:pt x="1550" y="1096"/>
                    </a:lnTo>
                    <a:lnTo>
                      <a:pt x="1550" y="1096"/>
                    </a:lnTo>
                    <a:lnTo>
                      <a:pt x="1622" y="1088"/>
                    </a:lnTo>
                    <a:lnTo>
                      <a:pt x="1680" y="1082"/>
                    </a:lnTo>
                    <a:lnTo>
                      <a:pt x="1722" y="1074"/>
                    </a:lnTo>
                    <a:lnTo>
                      <a:pt x="1750" y="1068"/>
                    </a:lnTo>
                    <a:lnTo>
                      <a:pt x="1750" y="1068"/>
                    </a:lnTo>
                    <a:lnTo>
                      <a:pt x="1758" y="1064"/>
                    </a:lnTo>
                    <a:lnTo>
                      <a:pt x="1762" y="1060"/>
                    </a:lnTo>
                    <a:lnTo>
                      <a:pt x="1764" y="1056"/>
                    </a:lnTo>
                    <a:lnTo>
                      <a:pt x="1766" y="1050"/>
                    </a:lnTo>
                    <a:lnTo>
                      <a:pt x="1766" y="1050"/>
                    </a:lnTo>
                    <a:lnTo>
                      <a:pt x="1762" y="1026"/>
                    </a:lnTo>
                    <a:lnTo>
                      <a:pt x="1754" y="984"/>
                    </a:lnTo>
                    <a:lnTo>
                      <a:pt x="1748" y="962"/>
                    </a:lnTo>
                    <a:lnTo>
                      <a:pt x="1740" y="938"/>
                    </a:lnTo>
                    <a:lnTo>
                      <a:pt x="1730" y="918"/>
                    </a:lnTo>
                    <a:lnTo>
                      <a:pt x="1724" y="910"/>
                    </a:lnTo>
                    <a:lnTo>
                      <a:pt x="1716" y="902"/>
                    </a:lnTo>
                    <a:lnTo>
                      <a:pt x="1716" y="902"/>
                    </a:lnTo>
                    <a:close/>
                    <a:moveTo>
                      <a:pt x="588" y="890"/>
                    </a:moveTo>
                    <a:lnTo>
                      <a:pt x="588" y="890"/>
                    </a:lnTo>
                    <a:lnTo>
                      <a:pt x="610" y="880"/>
                    </a:lnTo>
                    <a:lnTo>
                      <a:pt x="610" y="824"/>
                    </a:lnTo>
                    <a:lnTo>
                      <a:pt x="610" y="824"/>
                    </a:lnTo>
                    <a:lnTo>
                      <a:pt x="564" y="806"/>
                    </a:lnTo>
                    <a:lnTo>
                      <a:pt x="564" y="806"/>
                    </a:lnTo>
                    <a:lnTo>
                      <a:pt x="550" y="798"/>
                    </a:lnTo>
                    <a:lnTo>
                      <a:pt x="538" y="792"/>
                    </a:lnTo>
                    <a:lnTo>
                      <a:pt x="528" y="784"/>
                    </a:lnTo>
                    <a:lnTo>
                      <a:pt x="522" y="778"/>
                    </a:lnTo>
                    <a:lnTo>
                      <a:pt x="518" y="772"/>
                    </a:lnTo>
                    <a:lnTo>
                      <a:pt x="516" y="766"/>
                    </a:lnTo>
                    <a:lnTo>
                      <a:pt x="516" y="754"/>
                    </a:lnTo>
                    <a:lnTo>
                      <a:pt x="516" y="754"/>
                    </a:lnTo>
                    <a:lnTo>
                      <a:pt x="516" y="698"/>
                    </a:lnTo>
                    <a:lnTo>
                      <a:pt x="516" y="698"/>
                    </a:lnTo>
                    <a:lnTo>
                      <a:pt x="522" y="688"/>
                    </a:lnTo>
                    <a:lnTo>
                      <a:pt x="530" y="672"/>
                    </a:lnTo>
                    <a:lnTo>
                      <a:pt x="530" y="672"/>
                    </a:lnTo>
                    <a:lnTo>
                      <a:pt x="512" y="646"/>
                    </a:lnTo>
                    <a:lnTo>
                      <a:pt x="498" y="620"/>
                    </a:lnTo>
                    <a:lnTo>
                      <a:pt x="488" y="592"/>
                    </a:lnTo>
                    <a:lnTo>
                      <a:pt x="478" y="564"/>
                    </a:lnTo>
                    <a:lnTo>
                      <a:pt x="478" y="564"/>
                    </a:lnTo>
                    <a:lnTo>
                      <a:pt x="474" y="538"/>
                    </a:lnTo>
                    <a:lnTo>
                      <a:pt x="472" y="510"/>
                    </a:lnTo>
                    <a:lnTo>
                      <a:pt x="472" y="486"/>
                    </a:lnTo>
                    <a:lnTo>
                      <a:pt x="474" y="462"/>
                    </a:lnTo>
                    <a:lnTo>
                      <a:pt x="478" y="438"/>
                    </a:lnTo>
                    <a:lnTo>
                      <a:pt x="484" y="416"/>
                    </a:lnTo>
                    <a:lnTo>
                      <a:pt x="492" y="396"/>
                    </a:lnTo>
                    <a:lnTo>
                      <a:pt x="502" y="378"/>
                    </a:lnTo>
                    <a:lnTo>
                      <a:pt x="502" y="378"/>
                    </a:lnTo>
                    <a:lnTo>
                      <a:pt x="496" y="312"/>
                    </a:lnTo>
                    <a:lnTo>
                      <a:pt x="492" y="234"/>
                    </a:lnTo>
                    <a:lnTo>
                      <a:pt x="492" y="234"/>
                    </a:lnTo>
                    <a:lnTo>
                      <a:pt x="478" y="228"/>
                    </a:lnTo>
                    <a:lnTo>
                      <a:pt x="460" y="224"/>
                    </a:lnTo>
                    <a:lnTo>
                      <a:pt x="432" y="222"/>
                    </a:lnTo>
                    <a:lnTo>
                      <a:pt x="398" y="220"/>
                    </a:lnTo>
                    <a:lnTo>
                      <a:pt x="398" y="220"/>
                    </a:lnTo>
                    <a:lnTo>
                      <a:pt x="372" y="222"/>
                    </a:lnTo>
                    <a:lnTo>
                      <a:pt x="348" y="226"/>
                    </a:lnTo>
                    <a:lnTo>
                      <a:pt x="324" y="232"/>
                    </a:lnTo>
                    <a:lnTo>
                      <a:pt x="304" y="238"/>
                    </a:lnTo>
                    <a:lnTo>
                      <a:pt x="270" y="252"/>
                    </a:lnTo>
                    <a:lnTo>
                      <a:pt x="258" y="256"/>
                    </a:lnTo>
                    <a:lnTo>
                      <a:pt x="258" y="256"/>
                    </a:lnTo>
                    <a:lnTo>
                      <a:pt x="252" y="264"/>
                    </a:lnTo>
                    <a:lnTo>
                      <a:pt x="246" y="272"/>
                    </a:lnTo>
                    <a:lnTo>
                      <a:pt x="240" y="284"/>
                    </a:lnTo>
                    <a:lnTo>
                      <a:pt x="234" y="300"/>
                    </a:lnTo>
                    <a:lnTo>
                      <a:pt x="228" y="318"/>
                    </a:lnTo>
                    <a:lnTo>
                      <a:pt x="222" y="342"/>
                    </a:lnTo>
                    <a:lnTo>
                      <a:pt x="222" y="368"/>
                    </a:lnTo>
                    <a:lnTo>
                      <a:pt x="222" y="368"/>
                    </a:lnTo>
                    <a:lnTo>
                      <a:pt x="222" y="404"/>
                    </a:lnTo>
                    <a:lnTo>
                      <a:pt x="226" y="436"/>
                    </a:lnTo>
                    <a:lnTo>
                      <a:pt x="232" y="470"/>
                    </a:lnTo>
                    <a:lnTo>
                      <a:pt x="232" y="470"/>
                    </a:lnTo>
                    <a:lnTo>
                      <a:pt x="226" y="472"/>
                    </a:lnTo>
                    <a:lnTo>
                      <a:pt x="220" y="478"/>
                    </a:lnTo>
                    <a:lnTo>
                      <a:pt x="216" y="486"/>
                    </a:lnTo>
                    <a:lnTo>
                      <a:pt x="212" y="494"/>
                    </a:lnTo>
                    <a:lnTo>
                      <a:pt x="210" y="506"/>
                    </a:lnTo>
                    <a:lnTo>
                      <a:pt x="210" y="518"/>
                    </a:lnTo>
                    <a:lnTo>
                      <a:pt x="210" y="532"/>
                    </a:lnTo>
                    <a:lnTo>
                      <a:pt x="212" y="546"/>
                    </a:lnTo>
                    <a:lnTo>
                      <a:pt x="212" y="546"/>
                    </a:lnTo>
                    <a:lnTo>
                      <a:pt x="216" y="560"/>
                    </a:lnTo>
                    <a:lnTo>
                      <a:pt x="222" y="572"/>
                    </a:lnTo>
                    <a:lnTo>
                      <a:pt x="228" y="584"/>
                    </a:lnTo>
                    <a:lnTo>
                      <a:pt x="236" y="594"/>
                    </a:lnTo>
                    <a:lnTo>
                      <a:pt x="242" y="600"/>
                    </a:lnTo>
                    <a:lnTo>
                      <a:pt x="250" y="606"/>
                    </a:lnTo>
                    <a:lnTo>
                      <a:pt x="258" y="608"/>
                    </a:lnTo>
                    <a:lnTo>
                      <a:pt x="264" y="608"/>
                    </a:lnTo>
                    <a:lnTo>
                      <a:pt x="264" y="608"/>
                    </a:lnTo>
                    <a:lnTo>
                      <a:pt x="266" y="620"/>
                    </a:lnTo>
                    <a:lnTo>
                      <a:pt x="272" y="646"/>
                    </a:lnTo>
                    <a:lnTo>
                      <a:pt x="282" y="676"/>
                    </a:lnTo>
                    <a:lnTo>
                      <a:pt x="288" y="688"/>
                    </a:lnTo>
                    <a:lnTo>
                      <a:pt x="294" y="698"/>
                    </a:lnTo>
                    <a:lnTo>
                      <a:pt x="294" y="698"/>
                    </a:lnTo>
                    <a:lnTo>
                      <a:pt x="294" y="754"/>
                    </a:lnTo>
                    <a:lnTo>
                      <a:pt x="294" y="754"/>
                    </a:lnTo>
                    <a:lnTo>
                      <a:pt x="294" y="766"/>
                    </a:lnTo>
                    <a:lnTo>
                      <a:pt x="292" y="772"/>
                    </a:lnTo>
                    <a:lnTo>
                      <a:pt x="288" y="780"/>
                    </a:lnTo>
                    <a:lnTo>
                      <a:pt x="282" y="786"/>
                    </a:lnTo>
                    <a:lnTo>
                      <a:pt x="274" y="792"/>
                    </a:lnTo>
                    <a:lnTo>
                      <a:pt x="262" y="798"/>
                    </a:lnTo>
                    <a:lnTo>
                      <a:pt x="246" y="806"/>
                    </a:lnTo>
                    <a:lnTo>
                      <a:pt x="246" y="806"/>
                    </a:lnTo>
                    <a:lnTo>
                      <a:pt x="198" y="824"/>
                    </a:lnTo>
                    <a:lnTo>
                      <a:pt x="138" y="852"/>
                    </a:lnTo>
                    <a:lnTo>
                      <a:pt x="84" y="880"/>
                    </a:lnTo>
                    <a:lnTo>
                      <a:pt x="64" y="892"/>
                    </a:lnTo>
                    <a:lnTo>
                      <a:pt x="50" y="902"/>
                    </a:lnTo>
                    <a:lnTo>
                      <a:pt x="50" y="902"/>
                    </a:lnTo>
                    <a:lnTo>
                      <a:pt x="42" y="910"/>
                    </a:lnTo>
                    <a:lnTo>
                      <a:pt x="36" y="918"/>
                    </a:lnTo>
                    <a:lnTo>
                      <a:pt x="26" y="938"/>
                    </a:lnTo>
                    <a:lnTo>
                      <a:pt x="18" y="962"/>
                    </a:lnTo>
                    <a:lnTo>
                      <a:pt x="12" y="984"/>
                    </a:lnTo>
                    <a:lnTo>
                      <a:pt x="4" y="1026"/>
                    </a:lnTo>
                    <a:lnTo>
                      <a:pt x="0" y="1050"/>
                    </a:lnTo>
                    <a:lnTo>
                      <a:pt x="0" y="1050"/>
                    </a:lnTo>
                    <a:lnTo>
                      <a:pt x="2" y="1056"/>
                    </a:lnTo>
                    <a:lnTo>
                      <a:pt x="4" y="1060"/>
                    </a:lnTo>
                    <a:lnTo>
                      <a:pt x="10" y="1064"/>
                    </a:lnTo>
                    <a:lnTo>
                      <a:pt x="16" y="1068"/>
                    </a:lnTo>
                    <a:lnTo>
                      <a:pt x="16" y="1068"/>
                    </a:lnTo>
                    <a:lnTo>
                      <a:pt x="44" y="1074"/>
                    </a:lnTo>
                    <a:lnTo>
                      <a:pt x="86" y="1082"/>
                    </a:lnTo>
                    <a:lnTo>
                      <a:pt x="144" y="1088"/>
                    </a:lnTo>
                    <a:lnTo>
                      <a:pt x="216" y="1096"/>
                    </a:lnTo>
                    <a:lnTo>
                      <a:pt x="216" y="1096"/>
                    </a:lnTo>
                    <a:lnTo>
                      <a:pt x="226" y="1082"/>
                    </a:lnTo>
                    <a:lnTo>
                      <a:pt x="236" y="1072"/>
                    </a:lnTo>
                    <a:lnTo>
                      <a:pt x="236" y="1072"/>
                    </a:lnTo>
                    <a:lnTo>
                      <a:pt x="252" y="1058"/>
                    </a:lnTo>
                    <a:lnTo>
                      <a:pt x="270" y="1044"/>
                    </a:lnTo>
                    <a:lnTo>
                      <a:pt x="320" y="1014"/>
                    </a:lnTo>
                    <a:lnTo>
                      <a:pt x="376" y="984"/>
                    </a:lnTo>
                    <a:lnTo>
                      <a:pt x="436" y="956"/>
                    </a:lnTo>
                    <a:lnTo>
                      <a:pt x="540" y="910"/>
                    </a:lnTo>
                    <a:lnTo>
                      <a:pt x="588" y="890"/>
                    </a:lnTo>
                    <a:lnTo>
                      <a:pt x="588" y="890"/>
                    </a:lnTo>
                    <a:close/>
                    <a:moveTo>
                      <a:pt x="1144" y="974"/>
                    </a:moveTo>
                    <a:lnTo>
                      <a:pt x="1144" y="974"/>
                    </a:lnTo>
                    <a:lnTo>
                      <a:pt x="1118" y="962"/>
                    </a:lnTo>
                    <a:lnTo>
                      <a:pt x="1098" y="952"/>
                    </a:lnTo>
                    <a:lnTo>
                      <a:pt x="1084" y="940"/>
                    </a:lnTo>
                    <a:lnTo>
                      <a:pt x="1074" y="930"/>
                    </a:lnTo>
                    <a:lnTo>
                      <a:pt x="1068" y="920"/>
                    </a:lnTo>
                    <a:lnTo>
                      <a:pt x="1066" y="910"/>
                    </a:lnTo>
                    <a:lnTo>
                      <a:pt x="1064" y="900"/>
                    </a:lnTo>
                    <a:lnTo>
                      <a:pt x="1064" y="888"/>
                    </a:lnTo>
                    <a:lnTo>
                      <a:pt x="1064" y="888"/>
                    </a:lnTo>
                    <a:lnTo>
                      <a:pt x="1064" y="796"/>
                    </a:lnTo>
                    <a:lnTo>
                      <a:pt x="1064" y="796"/>
                    </a:lnTo>
                    <a:lnTo>
                      <a:pt x="1070" y="790"/>
                    </a:lnTo>
                    <a:lnTo>
                      <a:pt x="1074" y="780"/>
                    </a:lnTo>
                    <a:lnTo>
                      <a:pt x="1084" y="760"/>
                    </a:lnTo>
                    <a:lnTo>
                      <a:pt x="1092" y="736"/>
                    </a:lnTo>
                    <a:lnTo>
                      <a:pt x="1100" y="710"/>
                    </a:lnTo>
                    <a:lnTo>
                      <a:pt x="1110" y="666"/>
                    </a:lnTo>
                    <a:lnTo>
                      <a:pt x="1114" y="646"/>
                    </a:lnTo>
                    <a:lnTo>
                      <a:pt x="1114" y="646"/>
                    </a:lnTo>
                    <a:lnTo>
                      <a:pt x="1120" y="646"/>
                    </a:lnTo>
                    <a:lnTo>
                      <a:pt x="1124" y="646"/>
                    </a:lnTo>
                    <a:lnTo>
                      <a:pt x="1136" y="642"/>
                    </a:lnTo>
                    <a:lnTo>
                      <a:pt x="1148" y="634"/>
                    </a:lnTo>
                    <a:lnTo>
                      <a:pt x="1160" y="622"/>
                    </a:lnTo>
                    <a:lnTo>
                      <a:pt x="1172" y="606"/>
                    </a:lnTo>
                    <a:lnTo>
                      <a:pt x="1182" y="588"/>
                    </a:lnTo>
                    <a:lnTo>
                      <a:pt x="1190" y="566"/>
                    </a:lnTo>
                    <a:lnTo>
                      <a:pt x="1198" y="544"/>
                    </a:lnTo>
                    <a:lnTo>
                      <a:pt x="1198" y="544"/>
                    </a:lnTo>
                    <a:lnTo>
                      <a:pt x="1202" y="520"/>
                    </a:lnTo>
                    <a:lnTo>
                      <a:pt x="1204" y="498"/>
                    </a:lnTo>
                    <a:lnTo>
                      <a:pt x="1202" y="476"/>
                    </a:lnTo>
                    <a:lnTo>
                      <a:pt x="1198" y="458"/>
                    </a:lnTo>
                    <a:lnTo>
                      <a:pt x="1192" y="442"/>
                    </a:lnTo>
                    <a:lnTo>
                      <a:pt x="1186" y="428"/>
                    </a:lnTo>
                    <a:lnTo>
                      <a:pt x="1178" y="420"/>
                    </a:lnTo>
                    <a:lnTo>
                      <a:pt x="1168" y="414"/>
                    </a:lnTo>
                    <a:lnTo>
                      <a:pt x="1168" y="414"/>
                    </a:lnTo>
                    <a:lnTo>
                      <a:pt x="1170" y="392"/>
                    </a:lnTo>
                    <a:lnTo>
                      <a:pt x="1174" y="336"/>
                    </a:lnTo>
                    <a:lnTo>
                      <a:pt x="1180" y="270"/>
                    </a:lnTo>
                    <a:lnTo>
                      <a:pt x="1184" y="214"/>
                    </a:lnTo>
                    <a:lnTo>
                      <a:pt x="1184" y="214"/>
                    </a:lnTo>
                    <a:lnTo>
                      <a:pt x="1182" y="180"/>
                    </a:lnTo>
                    <a:lnTo>
                      <a:pt x="1178" y="152"/>
                    </a:lnTo>
                    <a:lnTo>
                      <a:pt x="1168" y="126"/>
                    </a:lnTo>
                    <a:lnTo>
                      <a:pt x="1162" y="114"/>
                    </a:lnTo>
                    <a:lnTo>
                      <a:pt x="1156" y="102"/>
                    </a:lnTo>
                    <a:lnTo>
                      <a:pt x="1148" y="94"/>
                    </a:lnTo>
                    <a:lnTo>
                      <a:pt x="1140" y="84"/>
                    </a:lnTo>
                    <a:lnTo>
                      <a:pt x="1130" y="78"/>
                    </a:lnTo>
                    <a:lnTo>
                      <a:pt x="1118" y="72"/>
                    </a:lnTo>
                    <a:lnTo>
                      <a:pt x="1106" y="66"/>
                    </a:lnTo>
                    <a:lnTo>
                      <a:pt x="1094" y="64"/>
                    </a:lnTo>
                    <a:lnTo>
                      <a:pt x="1080" y="62"/>
                    </a:lnTo>
                    <a:lnTo>
                      <a:pt x="1064" y="60"/>
                    </a:lnTo>
                    <a:lnTo>
                      <a:pt x="1064" y="60"/>
                    </a:lnTo>
                    <a:lnTo>
                      <a:pt x="1054" y="48"/>
                    </a:lnTo>
                    <a:lnTo>
                      <a:pt x="1044" y="36"/>
                    </a:lnTo>
                    <a:lnTo>
                      <a:pt x="1030" y="24"/>
                    </a:lnTo>
                    <a:lnTo>
                      <a:pt x="1012" y="16"/>
                    </a:lnTo>
                    <a:lnTo>
                      <a:pt x="992" y="8"/>
                    </a:lnTo>
                    <a:lnTo>
                      <a:pt x="966" y="4"/>
                    </a:lnTo>
                    <a:lnTo>
                      <a:pt x="936" y="0"/>
                    </a:lnTo>
                    <a:lnTo>
                      <a:pt x="902" y="0"/>
                    </a:lnTo>
                    <a:lnTo>
                      <a:pt x="902" y="0"/>
                    </a:lnTo>
                    <a:lnTo>
                      <a:pt x="882" y="0"/>
                    </a:lnTo>
                    <a:lnTo>
                      <a:pt x="864" y="2"/>
                    </a:lnTo>
                    <a:lnTo>
                      <a:pt x="830" y="8"/>
                    </a:lnTo>
                    <a:lnTo>
                      <a:pt x="798" y="18"/>
                    </a:lnTo>
                    <a:lnTo>
                      <a:pt x="770" y="30"/>
                    </a:lnTo>
                    <a:lnTo>
                      <a:pt x="740" y="42"/>
                    </a:lnTo>
                    <a:lnTo>
                      <a:pt x="712" y="52"/>
                    </a:lnTo>
                    <a:lnTo>
                      <a:pt x="678" y="58"/>
                    </a:lnTo>
                    <a:lnTo>
                      <a:pt x="662" y="60"/>
                    </a:lnTo>
                    <a:lnTo>
                      <a:pt x="644" y="60"/>
                    </a:lnTo>
                    <a:lnTo>
                      <a:pt x="644" y="60"/>
                    </a:lnTo>
                    <a:lnTo>
                      <a:pt x="636" y="62"/>
                    </a:lnTo>
                    <a:lnTo>
                      <a:pt x="628" y="64"/>
                    </a:lnTo>
                    <a:lnTo>
                      <a:pt x="622" y="68"/>
                    </a:lnTo>
                    <a:lnTo>
                      <a:pt x="614" y="74"/>
                    </a:lnTo>
                    <a:lnTo>
                      <a:pt x="610" y="80"/>
                    </a:lnTo>
                    <a:lnTo>
                      <a:pt x="604" y="88"/>
                    </a:lnTo>
                    <a:lnTo>
                      <a:pt x="596" y="108"/>
                    </a:lnTo>
                    <a:lnTo>
                      <a:pt x="590" y="130"/>
                    </a:lnTo>
                    <a:lnTo>
                      <a:pt x="586" y="156"/>
                    </a:lnTo>
                    <a:lnTo>
                      <a:pt x="584" y="184"/>
                    </a:lnTo>
                    <a:lnTo>
                      <a:pt x="584" y="212"/>
                    </a:lnTo>
                    <a:lnTo>
                      <a:pt x="584" y="212"/>
                    </a:lnTo>
                    <a:lnTo>
                      <a:pt x="586" y="278"/>
                    </a:lnTo>
                    <a:lnTo>
                      <a:pt x="592" y="344"/>
                    </a:lnTo>
                    <a:lnTo>
                      <a:pt x="596" y="394"/>
                    </a:lnTo>
                    <a:lnTo>
                      <a:pt x="598" y="414"/>
                    </a:lnTo>
                    <a:lnTo>
                      <a:pt x="598" y="414"/>
                    </a:lnTo>
                    <a:lnTo>
                      <a:pt x="588" y="420"/>
                    </a:lnTo>
                    <a:lnTo>
                      <a:pt x="580" y="428"/>
                    </a:lnTo>
                    <a:lnTo>
                      <a:pt x="574" y="442"/>
                    </a:lnTo>
                    <a:lnTo>
                      <a:pt x="568" y="458"/>
                    </a:lnTo>
                    <a:lnTo>
                      <a:pt x="564" y="476"/>
                    </a:lnTo>
                    <a:lnTo>
                      <a:pt x="564" y="498"/>
                    </a:lnTo>
                    <a:lnTo>
                      <a:pt x="564" y="520"/>
                    </a:lnTo>
                    <a:lnTo>
                      <a:pt x="568" y="544"/>
                    </a:lnTo>
                    <a:lnTo>
                      <a:pt x="568" y="544"/>
                    </a:lnTo>
                    <a:lnTo>
                      <a:pt x="576" y="566"/>
                    </a:lnTo>
                    <a:lnTo>
                      <a:pt x="584" y="588"/>
                    </a:lnTo>
                    <a:lnTo>
                      <a:pt x="594" y="606"/>
                    </a:lnTo>
                    <a:lnTo>
                      <a:pt x="606" y="622"/>
                    </a:lnTo>
                    <a:lnTo>
                      <a:pt x="618" y="634"/>
                    </a:lnTo>
                    <a:lnTo>
                      <a:pt x="630" y="642"/>
                    </a:lnTo>
                    <a:lnTo>
                      <a:pt x="642" y="646"/>
                    </a:lnTo>
                    <a:lnTo>
                      <a:pt x="646" y="646"/>
                    </a:lnTo>
                    <a:lnTo>
                      <a:pt x="652" y="646"/>
                    </a:lnTo>
                    <a:lnTo>
                      <a:pt x="652" y="646"/>
                    </a:lnTo>
                    <a:lnTo>
                      <a:pt x="656" y="666"/>
                    </a:lnTo>
                    <a:lnTo>
                      <a:pt x="666" y="710"/>
                    </a:lnTo>
                    <a:lnTo>
                      <a:pt x="674" y="736"/>
                    </a:lnTo>
                    <a:lnTo>
                      <a:pt x="682" y="760"/>
                    </a:lnTo>
                    <a:lnTo>
                      <a:pt x="692" y="780"/>
                    </a:lnTo>
                    <a:lnTo>
                      <a:pt x="696" y="790"/>
                    </a:lnTo>
                    <a:lnTo>
                      <a:pt x="702" y="796"/>
                    </a:lnTo>
                    <a:lnTo>
                      <a:pt x="702" y="796"/>
                    </a:lnTo>
                    <a:lnTo>
                      <a:pt x="702" y="888"/>
                    </a:lnTo>
                    <a:lnTo>
                      <a:pt x="702" y="888"/>
                    </a:lnTo>
                    <a:lnTo>
                      <a:pt x="702" y="900"/>
                    </a:lnTo>
                    <a:lnTo>
                      <a:pt x="700" y="910"/>
                    </a:lnTo>
                    <a:lnTo>
                      <a:pt x="698" y="920"/>
                    </a:lnTo>
                    <a:lnTo>
                      <a:pt x="692" y="932"/>
                    </a:lnTo>
                    <a:lnTo>
                      <a:pt x="682" y="942"/>
                    </a:lnTo>
                    <a:lnTo>
                      <a:pt x="668" y="952"/>
                    </a:lnTo>
                    <a:lnTo>
                      <a:pt x="648" y="964"/>
                    </a:lnTo>
                    <a:lnTo>
                      <a:pt x="622" y="974"/>
                    </a:lnTo>
                    <a:lnTo>
                      <a:pt x="622" y="974"/>
                    </a:lnTo>
                    <a:lnTo>
                      <a:pt x="544" y="1008"/>
                    </a:lnTo>
                    <a:lnTo>
                      <a:pt x="448" y="1052"/>
                    </a:lnTo>
                    <a:lnTo>
                      <a:pt x="400" y="1076"/>
                    </a:lnTo>
                    <a:lnTo>
                      <a:pt x="358" y="1098"/>
                    </a:lnTo>
                    <a:lnTo>
                      <a:pt x="324" y="1120"/>
                    </a:lnTo>
                    <a:lnTo>
                      <a:pt x="310" y="1128"/>
                    </a:lnTo>
                    <a:lnTo>
                      <a:pt x="302" y="1136"/>
                    </a:lnTo>
                    <a:lnTo>
                      <a:pt x="302" y="1136"/>
                    </a:lnTo>
                    <a:lnTo>
                      <a:pt x="290" y="1148"/>
                    </a:lnTo>
                    <a:lnTo>
                      <a:pt x="280" y="1164"/>
                    </a:lnTo>
                    <a:lnTo>
                      <a:pt x="272" y="1180"/>
                    </a:lnTo>
                    <a:lnTo>
                      <a:pt x="264" y="1198"/>
                    </a:lnTo>
                    <a:lnTo>
                      <a:pt x="250" y="1236"/>
                    </a:lnTo>
                    <a:lnTo>
                      <a:pt x="238" y="1274"/>
                    </a:lnTo>
                    <a:lnTo>
                      <a:pt x="230" y="1312"/>
                    </a:lnTo>
                    <a:lnTo>
                      <a:pt x="226" y="1344"/>
                    </a:lnTo>
                    <a:lnTo>
                      <a:pt x="222" y="1382"/>
                    </a:lnTo>
                    <a:lnTo>
                      <a:pt x="222" y="1382"/>
                    </a:lnTo>
                    <a:lnTo>
                      <a:pt x="222" y="1392"/>
                    </a:lnTo>
                    <a:lnTo>
                      <a:pt x="226" y="1400"/>
                    </a:lnTo>
                    <a:lnTo>
                      <a:pt x="234" y="1406"/>
                    </a:lnTo>
                    <a:lnTo>
                      <a:pt x="246" y="1412"/>
                    </a:lnTo>
                    <a:lnTo>
                      <a:pt x="246" y="1412"/>
                    </a:lnTo>
                    <a:lnTo>
                      <a:pt x="278" y="1420"/>
                    </a:lnTo>
                    <a:lnTo>
                      <a:pt x="324" y="1428"/>
                    </a:lnTo>
                    <a:lnTo>
                      <a:pt x="382" y="1438"/>
                    </a:lnTo>
                    <a:lnTo>
                      <a:pt x="454" y="1448"/>
                    </a:lnTo>
                    <a:lnTo>
                      <a:pt x="542" y="1456"/>
                    </a:lnTo>
                    <a:lnTo>
                      <a:pt x="642" y="1464"/>
                    </a:lnTo>
                    <a:lnTo>
                      <a:pt x="756" y="1468"/>
                    </a:lnTo>
                    <a:lnTo>
                      <a:pt x="884" y="1470"/>
                    </a:lnTo>
                    <a:lnTo>
                      <a:pt x="884" y="1470"/>
                    </a:lnTo>
                    <a:lnTo>
                      <a:pt x="1010" y="1468"/>
                    </a:lnTo>
                    <a:lnTo>
                      <a:pt x="1124" y="1464"/>
                    </a:lnTo>
                    <a:lnTo>
                      <a:pt x="1224" y="1456"/>
                    </a:lnTo>
                    <a:lnTo>
                      <a:pt x="1312" y="1448"/>
                    </a:lnTo>
                    <a:lnTo>
                      <a:pt x="1384" y="1438"/>
                    </a:lnTo>
                    <a:lnTo>
                      <a:pt x="1444" y="1428"/>
                    </a:lnTo>
                    <a:lnTo>
                      <a:pt x="1488" y="1420"/>
                    </a:lnTo>
                    <a:lnTo>
                      <a:pt x="1520" y="1412"/>
                    </a:lnTo>
                    <a:lnTo>
                      <a:pt x="1520" y="1412"/>
                    </a:lnTo>
                    <a:lnTo>
                      <a:pt x="1532" y="1406"/>
                    </a:lnTo>
                    <a:lnTo>
                      <a:pt x="1540" y="1400"/>
                    </a:lnTo>
                    <a:lnTo>
                      <a:pt x="1544" y="1392"/>
                    </a:lnTo>
                    <a:lnTo>
                      <a:pt x="1544" y="1382"/>
                    </a:lnTo>
                    <a:lnTo>
                      <a:pt x="1544" y="1382"/>
                    </a:lnTo>
                    <a:lnTo>
                      <a:pt x="1540" y="1344"/>
                    </a:lnTo>
                    <a:lnTo>
                      <a:pt x="1536" y="1312"/>
                    </a:lnTo>
                    <a:lnTo>
                      <a:pt x="1528" y="1274"/>
                    </a:lnTo>
                    <a:lnTo>
                      <a:pt x="1516" y="1236"/>
                    </a:lnTo>
                    <a:lnTo>
                      <a:pt x="1502" y="1198"/>
                    </a:lnTo>
                    <a:lnTo>
                      <a:pt x="1494" y="1180"/>
                    </a:lnTo>
                    <a:lnTo>
                      <a:pt x="1486" y="1164"/>
                    </a:lnTo>
                    <a:lnTo>
                      <a:pt x="1476" y="1148"/>
                    </a:lnTo>
                    <a:lnTo>
                      <a:pt x="1464" y="1136"/>
                    </a:lnTo>
                    <a:lnTo>
                      <a:pt x="1464" y="1136"/>
                    </a:lnTo>
                    <a:lnTo>
                      <a:pt x="1456" y="1128"/>
                    </a:lnTo>
                    <a:lnTo>
                      <a:pt x="1442" y="1120"/>
                    </a:lnTo>
                    <a:lnTo>
                      <a:pt x="1408" y="1100"/>
                    </a:lnTo>
                    <a:lnTo>
                      <a:pt x="1366" y="1076"/>
                    </a:lnTo>
                    <a:lnTo>
                      <a:pt x="1320" y="1054"/>
                    </a:lnTo>
                    <a:lnTo>
                      <a:pt x="1222" y="1008"/>
                    </a:lnTo>
                    <a:lnTo>
                      <a:pt x="1144" y="974"/>
                    </a:lnTo>
                    <a:lnTo>
                      <a:pt x="1144" y="974"/>
                    </a:lnTo>
                    <a:close/>
                  </a:path>
                </a:pathLst>
              </a:custGeom>
              <a:solidFill>
                <a:srgbClr val="4BACC6"/>
              </a:solidFill>
              <a:ln>
                <a:solidFill>
                  <a:srgbClr val="4BACC6"/>
                </a:solidFill>
              </a:ln>
            </p:spPr>
            <p:txBody>
              <a:bodyPr vert="horz" wrap="square" lIns="91437" tIns="45719" rIns="91437" bIns="45719" numCol="1" anchor="t" anchorCtr="0" compatLnSpc="1">
                <a:prstTxWarp prst="textNoShape">
                  <a:avLst/>
                </a:prstTxWarp>
              </a:bodyPr>
              <a:lstStyle/>
              <a:p>
                <a:pPr defTabSz="1219332"/>
                <a:endParaRPr lang="zh-CN" altLang="en-US" sz="1800">
                  <a:solidFill>
                    <a:prstClr val="white"/>
                  </a:solidFill>
                  <a:latin typeface="Akkurat Pro"/>
                  <a:ea typeface="宋体" panose="02010600030101010101" pitchFamily="2" charset="-122"/>
                  <a:cs typeface="Arial" pitchFamily="34" charset="0"/>
                </a:endParaRPr>
              </a:p>
            </p:txBody>
          </p:sp>
        </p:grpSp>
        <p:sp>
          <p:nvSpPr>
            <p:cNvPr id="31" name="上箭头 46"/>
            <p:cNvSpPr/>
            <p:nvPr/>
          </p:nvSpPr>
          <p:spPr bwMode="auto">
            <a:xfrm>
              <a:off x="1365868" y="2396669"/>
              <a:ext cx="470137" cy="40753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a:solidFill>
                  <a:prstClr val="white"/>
                </a:solidFill>
                <a:latin typeface="Akkurat Pro"/>
                <a:ea typeface="宋体" panose="02010600030101010101" pitchFamily="2" charset="-122"/>
              </a:endParaRPr>
            </a:p>
          </p:txBody>
        </p:sp>
        <p:sp>
          <p:nvSpPr>
            <p:cNvPr id="32" name="圆角矩形 10"/>
            <p:cNvSpPr/>
            <p:nvPr/>
          </p:nvSpPr>
          <p:spPr bwMode="auto">
            <a:xfrm>
              <a:off x="229336" y="2856617"/>
              <a:ext cx="2743200" cy="610442"/>
            </a:xfrm>
            <a:prstGeom prst="roundRect">
              <a:avLst>
                <a:gd name="adj" fmla="val 1014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defTabSz="1219027">
                <a:buSzPct val="80000"/>
                <a:defRPr/>
              </a:pPr>
              <a:r>
                <a:rPr lang="en-US" altLang="zh-CN" sz="1400" dirty="0">
                  <a:solidFill>
                    <a:prstClr val="white"/>
                  </a:solidFill>
                  <a:latin typeface="Akkurat Pro"/>
                  <a:cs typeface="Arial" pitchFamily="34" charset="0"/>
                </a:rPr>
                <a:t>A brand loved by global consumers</a:t>
              </a:r>
            </a:p>
          </p:txBody>
        </p:sp>
      </p:grpSp>
      <p:sp>
        <p:nvSpPr>
          <p:cNvPr id="36" name="矩形 27"/>
          <p:cNvSpPr>
            <a:spLocks noChangeArrowheads="1"/>
          </p:cNvSpPr>
          <p:nvPr/>
        </p:nvSpPr>
        <p:spPr bwMode="auto">
          <a:xfrm>
            <a:off x="3273436" y="1619336"/>
            <a:ext cx="2743120" cy="497454"/>
          </a:xfrm>
          <a:prstGeom prst="roundRect">
            <a:avLst/>
          </a:prstGeom>
          <a:solidFill>
            <a:srgbClr val="0070C0"/>
          </a:solidFill>
          <a:ln w="9525">
            <a:noFill/>
            <a:miter lim="800000"/>
            <a:headEnd/>
            <a:tailEnd/>
          </a:ln>
        </p:spPr>
        <p:txBody>
          <a:bodyPr wrap="square" lIns="359990" tIns="0" rIns="0" bIns="0" anchor="ctr" anchorCtr="0">
            <a:noAutofit/>
          </a:bodyPr>
          <a:lstStyle/>
          <a:p>
            <a:pPr algn="ctr" defTabSz="1219332"/>
            <a:r>
              <a:rPr lang="zh-CN" altLang="en-US" sz="1600" dirty="0">
                <a:solidFill>
                  <a:prstClr val="white"/>
                </a:solidFill>
                <a:latin typeface="Akkurat Pro"/>
                <a:ea typeface="宋体" panose="02010600030101010101" pitchFamily="2" charset="-122"/>
                <a:cs typeface="Arial" pitchFamily="34" charset="0"/>
              </a:rPr>
              <a:t>       </a:t>
            </a:r>
            <a:r>
              <a:rPr lang="en-US" altLang="zh-CN" sz="1400" dirty="0">
                <a:solidFill>
                  <a:prstClr val="white"/>
                </a:solidFill>
                <a:latin typeface="Akkurat Pro"/>
                <a:ea typeface="宋体" panose="02010600030101010101" pitchFamily="2" charset="-122"/>
                <a:cs typeface="Arial" pitchFamily="34" charset="0"/>
              </a:rPr>
              <a:t>Global carriers</a:t>
            </a:r>
            <a:endParaRPr lang="zh-CN" altLang="en-US" sz="1400" dirty="0">
              <a:solidFill>
                <a:prstClr val="white"/>
              </a:solidFill>
              <a:latin typeface="Akkurat Pro"/>
              <a:ea typeface="宋体" panose="02010600030101010101" pitchFamily="2" charset="-122"/>
              <a:cs typeface="Arial" pitchFamily="34" charset="0"/>
            </a:endParaRPr>
          </a:p>
        </p:txBody>
      </p:sp>
      <p:grpSp>
        <p:nvGrpSpPr>
          <p:cNvPr id="37" name="组合 15"/>
          <p:cNvGrpSpPr/>
          <p:nvPr/>
        </p:nvGrpSpPr>
        <p:grpSpPr>
          <a:xfrm>
            <a:off x="3527389" y="1557153"/>
            <a:ext cx="626831" cy="621817"/>
            <a:chOff x="3949075" y="1429562"/>
            <a:chExt cx="720000" cy="720000"/>
          </a:xfrm>
        </p:grpSpPr>
        <p:sp>
          <p:nvSpPr>
            <p:cNvPr id="40" name="椭圆 33"/>
            <p:cNvSpPr>
              <a:spLocks noChangeAspect="1"/>
            </p:cNvSpPr>
            <p:nvPr/>
          </p:nvSpPr>
          <p:spPr bwMode="auto">
            <a:xfrm>
              <a:off x="3949075" y="1429562"/>
              <a:ext cx="720000" cy="720000"/>
            </a:xfrm>
            <a:prstGeom prst="ellipse">
              <a:avLst/>
            </a:prstGeom>
            <a:solidFill>
              <a:schemeClr val="bg1"/>
            </a:solidFill>
            <a:ln w="19050" cap="flat" cmpd="sng" algn="ctr">
              <a:solidFill>
                <a:srgbClr val="00B0F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a:solidFill>
                  <a:prstClr val="white"/>
                </a:solidFill>
                <a:latin typeface="Akkurat Pro"/>
                <a:ea typeface="宋体" panose="02010600030101010101" pitchFamily="2" charset="-122"/>
                <a:cs typeface="Arial" pitchFamily="34" charset="0"/>
              </a:endParaRPr>
            </a:p>
          </p:txBody>
        </p:sp>
        <p:sp>
          <p:nvSpPr>
            <p:cNvPr id="41" name="Freeform 5"/>
            <p:cNvSpPr>
              <a:spLocks noChangeAspect="1" noEditPoints="1"/>
            </p:cNvSpPr>
            <p:nvPr/>
          </p:nvSpPr>
          <p:spPr bwMode="auto">
            <a:xfrm>
              <a:off x="4150112" y="1609562"/>
              <a:ext cx="317926" cy="360000"/>
            </a:xfrm>
            <a:custGeom>
              <a:avLst/>
              <a:gdLst>
                <a:gd name="T0" fmla="*/ 244 w 2282"/>
                <a:gd name="T1" fmla="*/ 522 h 2584"/>
                <a:gd name="T2" fmla="*/ 374 w 2282"/>
                <a:gd name="T3" fmla="*/ 238 h 2584"/>
                <a:gd name="T4" fmla="*/ 440 w 2282"/>
                <a:gd name="T5" fmla="*/ 74 h 2584"/>
                <a:gd name="T6" fmla="*/ 328 w 2282"/>
                <a:gd name="T7" fmla="*/ 0 h 2584"/>
                <a:gd name="T8" fmla="*/ 170 w 2282"/>
                <a:gd name="T9" fmla="*/ 158 h 2584"/>
                <a:gd name="T10" fmla="*/ 26 w 2282"/>
                <a:gd name="T11" fmla="*/ 516 h 2584"/>
                <a:gd name="T12" fmla="*/ 4 w 2282"/>
                <a:gd name="T13" fmla="*/ 856 h 2584"/>
                <a:gd name="T14" fmla="*/ 102 w 2282"/>
                <a:gd name="T15" fmla="*/ 1230 h 2584"/>
                <a:gd name="T16" fmla="*/ 264 w 2282"/>
                <a:gd name="T17" fmla="*/ 1486 h 2584"/>
                <a:gd name="T18" fmla="*/ 338 w 2282"/>
                <a:gd name="T19" fmla="*/ 1518 h 2584"/>
                <a:gd name="T20" fmla="*/ 440 w 2282"/>
                <a:gd name="T21" fmla="*/ 1442 h 2584"/>
                <a:gd name="T22" fmla="*/ 374 w 2282"/>
                <a:gd name="T23" fmla="*/ 1278 h 2584"/>
                <a:gd name="T24" fmla="*/ 244 w 2282"/>
                <a:gd name="T25" fmla="*/ 994 h 2584"/>
                <a:gd name="T26" fmla="*/ 664 w 2282"/>
                <a:gd name="T27" fmla="*/ 1192 h 2584"/>
                <a:gd name="T28" fmla="*/ 754 w 2282"/>
                <a:gd name="T29" fmla="*/ 1142 h 2584"/>
                <a:gd name="T30" fmla="*/ 734 w 2282"/>
                <a:gd name="T31" fmla="*/ 994 h 2584"/>
                <a:gd name="T32" fmla="*/ 670 w 2282"/>
                <a:gd name="T33" fmla="*/ 758 h 2584"/>
                <a:gd name="T34" fmla="*/ 752 w 2282"/>
                <a:gd name="T35" fmla="*/ 492 h 2584"/>
                <a:gd name="T36" fmla="*/ 742 w 2282"/>
                <a:gd name="T37" fmla="*/ 358 h 2584"/>
                <a:gd name="T38" fmla="*/ 606 w 2282"/>
                <a:gd name="T39" fmla="*/ 342 h 2584"/>
                <a:gd name="T40" fmla="*/ 474 w 2282"/>
                <a:gd name="T41" fmla="*/ 604 h 2584"/>
                <a:gd name="T42" fmla="*/ 488 w 2282"/>
                <a:gd name="T43" fmla="*/ 960 h 2584"/>
                <a:gd name="T44" fmla="*/ 604 w 2282"/>
                <a:gd name="T45" fmla="*/ 1172 h 2584"/>
                <a:gd name="T46" fmla="*/ 1142 w 2282"/>
                <a:gd name="T47" fmla="*/ 986 h 2584"/>
                <a:gd name="T48" fmla="*/ 1302 w 2282"/>
                <a:gd name="T49" fmla="*/ 920 h 2584"/>
                <a:gd name="T50" fmla="*/ 1370 w 2282"/>
                <a:gd name="T51" fmla="*/ 758 h 2584"/>
                <a:gd name="T52" fmla="*/ 1318 w 2282"/>
                <a:gd name="T53" fmla="*/ 612 h 2584"/>
                <a:gd name="T54" fmla="*/ 1164 w 2282"/>
                <a:gd name="T55" fmla="*/ 530 h 2584"/>
                <a:gd name="T56" fmla="*/ 1014 w 2282"/>
                <a:gd name="T57" fmla="*/ 568 h 2584"/>
                <a:gd name="T58" fmla="*/ 918 w 2282"/>
                <a:gd name="T59" fmla="*/ 712 h 2584"/>
                <a:gd name="T60" fmla="*/ 940 w 2282"/>
                <a:gd name="T61" fmla="*/ 866 h 2584"/>
                <a:gd name="T62" fmla="*/ 1074 w 2282"/>
                <a:gd name="T63" fmla="*/ 976 h 2584"/>
                <a:gd name="T64" fmla="*/ 1994 w 2282"/>
                <a:gd name="T65" fmla="*/ 12 h 2584"/>
                <a:gd name="T66" fmla="*/ 1862 w 2282"/>
                <a:gd name="T67" fmla="*/ 38 h 2584"/>
                <a:gd name="T68" fmla="*/ 1862 w 2282"/>
                <a:gd name="T69" fmla="*/ 174 h 2584"/>
                <a:gd name="T70" fmla="*/ 2016 w 2282"/>
                <a:gd name="T71" fmla="*/ 448 h 2584"/>
                <a:gd name="T72" fmla="*/ 2068 w 2282"/>
                <a:gd name="T73" fmla="*/ 758 h 2584"/>
                <a:gd name="T74" fmla="*/ 2028 w 2282"/>
                <a:gd name="T75" fmla="*/ 1032 h 2584"/>
                <a:gd name="T76" fmla="*/ 1886 w 2282"/>
                <a:gd name="T77" fmla="*/ 1312 h 2584"/>
                <a:gd name="T78" fmla="*/ 1850 w 2282"/>
                <a:gd name="T79" fmla="*/ 1460 h 2584"/>
                <a:gd name="T80" fmla="*/ 1944 w 2282"/>
                <a:gd name="T81" fmla="*/ 1518 h 2584"/>
                <a:gd name="T82" fmla="*/ 2028 w 2282"/>
                <a:gd name="T83" fmla="*/ 1478 h 2584"/>
                <a:gd name="T84" fmla="*/ 2200 w 2282"/>
                <a:gd name="T85" fmla="*/ 1186 h 2584"/>
                <a:gd name="T86" fmla="*/ 2282 w 2282"/>
                <a:gd name="T87" fmla="*/ 806 h 2584"/>
                <a:gd name="T88" fmla="*/ 2246 w 2282"/>
                <a:gd name="T89" fmla="*/ 468 h 2584"/>
                <a:gd name="T90" fmla="*/ 2086 w 2282"/>
                <a:gd name="T91" fmla="*/ 116 h 2584"/>
                <a:gd name="T92" fmla="*/ 1518 w 2282"/>
                <a:gd name="T93" fmla="*/ 392 h 2584"/>
                <a:gd name="T94" fmla="*/ 1566 w 2282"/>
                <a:gd name="T95" fmla="*/ 554 h 2584"/>
                <a:gd name="T96" fmla="*/ 1610 w 2282"/>
                <a:gd name="T97" fmla="*/ 794 h 2584"/>
                <a:gd name="T98" fmla="*/ 1530 w 2282"/>
                <a:gd name="T99" fmla="*/ 1024 h 2584"/>
                <a:gd name="T100" fmla="*/ 1558 w 2282"/>
                <a:gd name="T101" fmla="*/ 1172 h 2584"/>
                <a:gd name="T102" fmla="*/ 1644 w 2282"/>
                <a:gd name="T103" fmla="*/ 1188 h 2584"/>
                <a:gd name="T104" fmla="*/ 1734 w 2282"/>
                <a:gd name="T105" fmla="*/ 1102 h 2584"/>
                <a:gd name="T106" fmla="*/ 1826 w 2282"/>
                <a:gd name="T107" fmla="*/ 758 h 2584"/>
                <a:gd name="T108" fmla="*/ 1706 w 2282"/>
                <a:gd name="T109" fmla="*/ 372 h 2584"/>
                <a:gd name="T110" fmla="*/ 1578 w 2282"/>
                <a:gd name="T111" fmla="*/ 334 h 2584"/>
                <a:gd name="T112" fmla="*/ 1516 w 2282"/>
                <a:gd name="T113" fmla="*/ 2584 h 2584"/>
                <a:gd name="T114" fmla="*/ 1378 w 2282"/>
                <a:gd name="T115" fmla="*/ 2128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2" h="2584">
                  <a:moveTo>
                    <a:pt x="214" y="758"/>
                  </a:moveTo>
                  <a:lnTo>
                    <a:pt x="214" y="758"/>
                  </a:lnTo>
                  <a:lnTo>
                    <a:pt x="216" y="718"/>
                  </a:lnTo>
                  <a:lnTo>
                    <a:pt x="218" y="678"/>
                  </a:lnTo>
                  <a:lnTo>
                    <a:pt x="222" y="638"/>
                  </a:lnTo>
                  <a:lnTo>
                    <a:pt x="228" y="600"/>
                  </a:lnTo>
                  <a:lnTo>
                    <a:pt x="234" y="560"/>
                  </a:lnTo>
                  <a:lnTo>
                    <a:pt x="244" y="522"/>
                  </a:lnTo>
                  <a:lnTo>
                    <a:pt x="254" y="484"/>
                  </a:lnTo>
                  <a:lnTo>
                    <a:pt x="266" y="448"/>
                  </a:lnTo>
                  <a:lnTo>
                    <a:pt x="280" y="410"/>
                  </a:lnTo>
                  <a:lnTo>
                    <a:pt x="296" y="374"/>
                  </a:lnTo>
                  <a:lnTo>
                    <a:pt x="314" y="340"/>
                  </a:lnTo>
                  <a:lnTo>
                    <a:pt x="332" y="304"/>
                  </a:lnTo>
                  <a:lnTo>
                    <a:pt x="352" y="270"/>
                  </a:lnTo>
                  <a:lnTo>
                    <a:pt x="374" y="238"/>
                  </a:lnTo>
                  <a:lnTo>
                    <a:pt x="396" y="206"/>
                  </a:lnTo>
                  <a:lnTo>
                    <a:pt x="422" y="174"/>
                  </a:lnTo>
                  <a:lnTo>
                    <a:pt x="422" y="174"/>
                  </a:lnTo>
                  <a:lnTo>
                    <a:pt x="434" y="156"/>
                  </a:lnTo>
                  <a:lnTo>
                    <a:pt x="440" y="136"/>
                  </a:lnTo>
                  <a:lnTo>
                    <a:pt x="444" y="116"/>
                  </a:lnTo>
                  <a:lnTo>
                    <a:pt x="444" y="96"/>
                  </a:lnTo>
                  <a:lnTo>
                    <a:pt x="440" y="74"/>
                  </a:lnTo>
                  <a:lnTo>
                    <a:pt x="432" y="56"/>
                  </a:lnTo>
                  <a:lnTo>
                    <a:pt x="422" y="38"/>
                  </a:lnTo>
                  <a:lnTo>
                    <a:pt x="406" y="24"/>
                  </a:lnTo>
                  <a:lnTo>
                    <a:pt x="406" y="24"/>
                  </a:lnTo>
                  <a:lnTo>
                    <a:pt x="388" y="12"/>
                  </a:lnTo>
                  <a:lnTo>
                    <a:pt x="368" y="4"/>
                  </a:lnTo>
                  <a:lnTo>
                    <a:pt x="348" y="0"/>
                  </a:lnTo>
                  <a:lnTo>
                    <a:pt x="328" y="0"/>
                  </a:lnTo>
                  <a:lnTo>
                    <a:pt x="308" y="4"/>
                  </a:lnTo>
                  <a:lnTo>
                    <a:pt x="288" y="12"/>
                  </a:lnTo>
                  <a:lnTo>
                    <a:pt x="270" y="24"/>
                  </a:lnTo>
                  <a:lnTo>
                    <a:pt x="256" y="38"/>
                  </a:lnTo>
                  <a:lnTo>
                    <a:pt x="256" y="38"/>
                  </a:lnTo>
                  <a:lnTo>
                    <a:pt x="226" y="78"/>
                  </a:lnTo>
                  <a:lnTo>
                    <a:pt x="198" y="116"/>
                  </a:lnTo>
                  <a:lnTo>
                    <a:pt x="170" y="158"/>
                  </a:lnTo>
                  <a:lnTo>
                    <a:pt x="146" y="200"/>
                  </a:lnTo>
                  <a:lnTo>
                    <a:pt x="124" y="242"/>
                  </a:lnTo>
                  <a:lnTo>
                    <a:pt x="102" y="286"/>
                  </a:lnTo>
                  <a:lnTo>
                    <a:pt x="84" y="330"/>
                  </a:lnTo>
                  <a:lnTo>
                    <a:pt x="66" y="376"/>
                  </a:lnTo>
                  <a:lnTo>
                    <a:pt x="50" y="422"/>
                  </a:lnTo>
                  <a:lnTo>
                    <a:pt x="38" y="468"/>
                  </a:lnTo>
                  <a:lnTo>
                    <a:pt x="26" y="516"/>
                  </a:lnTo>
                  <a:lnTo>
                    <a:pt x="16" y="564"/>
                  </a:lnTo>
                  <a:lnTo>
                    <a:pt x="10" y="612"/>
                  </a:lnTo>
                  <a:lnTo>
                    <a:pt x="4" y="660"/>
                  </a:lnTo>
                  <a:lnTo>
                    <a:pt x="2" y="708"/>
                  </a:lnTo>
                  <a:lnTo>
                    <a:pt x="0" y="758"/>
                  </a:lnTo>
                  <a:lnTo>
                    <a:pt x="0" y="758"/>
                  </a:lnTo>
                  <a:lnTo>
                    <a:pt x="2" y="806"/>
                  </a:lnTo>
                  <a:lnTo>
                    <a:pt x="4" y="856"/>
                  </a:lnTo>
                  <a:lnTo>
                    <a:pt x="10" y="904"/>
                  </a:lnTo>
                  <a:lnTo>
                    <a:pt x="16" y="952"/>
                  </a:lnTo>
                  <a:lnTo>
                    <a:pt x="26" y="1000"/>
                  </a:lnTo>
                  <a:lnTo>
                    <a:pt x="38" y="1048"/>
                  </a:lnTo>
                  <a:lnTo>
                    <a:pt x="50" y="1094"/>
                  </a:lnTo>
                  <a:lnTo>
                    <a:pt x="66" y="1140"/>
                  </a:lnTo>
                  <a:lnTo>
                    <a:pt x="84" y="1186"/>
                  </a:lnTo>
                  <a:lnTo>
                    <a:pt x="102" y="1230"/>
                  </a:lnTo>
                  <a:lnTo>
                    <a:pt x="124" y="1274"/>
                  </a:lnTo>
                  <a:lnTo>
                    <a:pt x="146" y="1316"/>
                  </a:lnTo>
                  <a:lnTo>
                    <a:pt x="170" y="1358"/>
                  </a:lnTo>
                  <a:lnTo>
                    <a:pt x="198" y="1400"/>
                  </a:lnTo>
                  <a:lnTo>
                    <a:pt x="226" y="1440"/>
                  </a:lnTo>
                  <a:lnTo>
                    <a:pt x="256" y="1478"/>
                  </a:lnTo>
                  <a:lnTo>
                    <a:pt x="256" y="1478"/>
                  </a:lnTo>
                  <a:lnTo>
                    <a:pt x="264" y="1486"/>
                  </a:lnTo>
                  <a:lnTo>
                    <a:pt x="274" y="1494"/>
                  </a:lnTo>
                  <a:lnTo>
                    <a:pt x="282" y="1502"/>
                  </a:lnTo>
                  <a:lnTo>
                    <a:pt x="294" y="1508"/>
                  </a:lnTo>
                  <a:lnTo>
                    <a:pt x="304" y="1512"/>
                  </a:lnTo>
                  <a:lnTo>
                    <a:pt x="316" y="1514"/>
                  </a:lnTo>
                  <a:lnTo>
                    <a:pt x="326" y="1516"/>
                  </a:lnTo>
                  <a:lnTo>
                    <a:pt x="338" y="1518"/>
                  </a:lnTo>
                  <a:lnTo>
                    <a:pt x="338" y="1518"/>
                  </a:lnTo>
                  <a:lnTo>
                    <a:pt x="356" y="1516"/>
                  </a:lnTo>
                  <a:lnTo>
                    <a:pt x="374" y="1512"/>
                  </a:lnTo>
                  <a:lnTo>
                    <a:pt x="390" y="1504"/>
                  </a:lnTo>
                  <a:lnTo>
                    <a:pt x="406" y="1492"/>
                  </a:lnTo>
                  <a:lnTo>
                    <a:pt x="406" y="1492"/>
                  </a:lnTo>
                  <a:lnTo>
                    <a:pt x="422" y="1478"/>
                  </a:lnTo>
                  <a:lnTo>
                    <a:pt x="434" y="1460"/>
                  </a:lnTo>
                  <a:lnTo>
                    <a:pt x="440" y="1442"/>
                  </a:lnTo>
                  <a:lnTo>
                    <a:pt x="444" y="1420"/>
                  </a:lnTo>
                  <a:lnTo>
                    <a:pt x="446" y="1400"/>
                  </a:lnTo>
                  <a:lnTo>
                    <a:pt x="442" y="1380"/>
                  </a:lnTo>
                  <a:lnTo>
                    <a:pt x="434" y="1360"/>
                  </a:lnTo>
                  <a:lnTo>
                    <a:pt x="422" y="1342"/>
                  </a:lnTo>
                  <a:lnTo>
                    <a:pt x="422" y="1342"/>
                  </a:lnTo>
                  <a:lnTo>
                    <a:pt x="398" y="1312"/>
                  </a:lnTo>
                  <a:lnTo>
                    <a:pt x="374" y="1278"/>
                  </a:lnTo>
                  <a:lnTo>
                    <a:pt x="352" y="1246"/>
                  </a:lnTo>
                  <a:lnTo>
                    <a:pt x="332" y="1212"/>
                  </a:lnTo>
                  <a:lnTo>
                    <a:pt x="314" y="1178"/>
                  </a:lnTo>
                  <a:lnTo>
                    <a:pt x="298" y="1142"/>
                  </a:lnTo>
                  <a:lnTo>
                    <a:pt x="282" y="1106"/>
                  </a:lnTo>
                  <a:lnTo>
                    <a:pt x="268" y="1068"/>
                  </a:lnTo>
                  <a:lnTo>
                    <a:pt x="256" y="1032"/>
                  </a:lnTo>
                  <a:lnTo>
                    <a:pt x="244" y="994"/>
                  </a:lnTo>
                  <a:lnTo>
                    <a:pt x="236" y="954"/>
                  </a:lnTo>
                  <a:lnTo>
                    <a:pt x="228" y="916"/>
                  </a:lnTo>
                  <a:lnTo>
                    <a:pt x="222" y="876"/>
                  </a:lnTo>
                  <a:lnTo>
                    <a:pt x="218" y="838"/>
                  </a:lnTo>
                  <a:lnTo>
                    <a:pt x="216" y="798"/>
                  </a:lnTo>
                  <a:lnTo>
                    <a:pt x="214" y="758"/>
                  </a:lnTo>
                  <a:lnTo>
                    <a:pt x="214" y="758"/>
                  </a:lnTo>
                  <a:close/>
                  <a:moveTo>
                    <a:pt x="664" y="1192"/>
                  </a:moveTo>
                  <a:lnTo>
                    <a:pt x="664" y="1192"/>
                  </a:lnTo>
                  <a:lnTo>
                    <a:pt x="680" y="1190"/>
                  </a:lnTo>
                  <a:lnTo>
                    <a:pt x="696" y="1186"/>
                  </a:lnTo>
                  <a:lnTo>
                    <a:pt x="710" y="1180"/>
                  </a:lnTo>
                  <a:lnTo>
                    <a:pt x="726" y="1172"/>
                  </a:lnTo>
                  <a:lnTo>
                    <a:pt x="726" y="1172"/>
                  </a:lnTo>
                  <a:lnTo>
                    <a:pt x="742" y="1158"/>
                  </a:lnTo>
                  <a:lnTo>
                    <a:pt x="754" y="1142"/>
                  </a:lnTo>
                  <a:lnTo>
                    <a:pt x="764" y="1124"/>
                  </a:lnTo>
                  <a:lnTo>
                    <a:pt x="770" y="1104"/>
                  </a:lnTo>
                  <a:lnTo>
                    <a:pt x="772" y="1084"/>
                  </a:lnTo>
                  <a:lnTo>
                    <a:pt x="770" y="1064"/>
                  </a:lnTo>
                  <a:lnTo>
                    <a:pt x="764" y="1042"/>
                  </a:lnTo>
                  <a:lnTo>
                    <a:pt x="752" y="1024"/>
                  </a:lnTo>
                  <a:lnTo>
                    <a:pt x="752" y="1024"/>
                  </a:lnTo>
                  <a:lnTo>
                    <a:pt x="734" y="994"/>
                  </a:lnTo>
                  <a:lnTo>
                    <a:pt x="718" y="962"/>
                  </a:lnTo>
                  <a:lnTo>
                    <a:pt x="704" y="930"/>
                  </a:lnTo>
                  <a:lnTo>
                    <a:pt x="692" y="898"/>
                  </a:lnTo>
                  <a:lnTo>
                    <a:pt x="682" y="864"/>
                  </a:lnTo>
                  <a:lnTo>
                    <a:pt x="676" y="828"/>
                  </a:lnTo>
                  <a:lnTo>
                    <a:pt x="672" y="794"/>
                  </a:lnTo>
                  <a:lnTo>
                    <a:pt x="670" y="758"/>
                  </a:lnTo>
                  <a:lnTo>
                    <a:pt x="670" y="758"/>
                  </a:lnTo>
                  <a:lnTo>
                    <a:pt x="672" y="722"/>
                  </a:lnTo>
                  <a:lnTo>
                    <a:pt x="676" y="688"/>
                  </a:lnTo>
                  <a:lnTo>
                    <a:pt x="682" y="652"/>
                  </a:lnTo>
                  <a:lnTo>
                    <a:pt x="692" y="618"/>
                  </a:lnTo>
                  <a:lnTo>
                    <a:pt x="704" y="586"/>
                  </a:lnTo>
                  <a:lnTo>
                    <a:pt x="718" y="554"/>
                  </a:lnTo>
                  <a:lnTo>
                    <a:pt x="734" y="522"/>
                  </a:lnTo>
                  <a:lnTo>
                    <a:pt x="752" y="492"/>
                  </a:lnTo>
                  <a:lnTo>
                    <a:pt x="752" y="492"/>
                  </a:lnTo>
                  <a:lnTo>
                    <a:pt x="764" y="474"/>
                  </a:lnTo>
                  <a:lnTo>
                    <a:pt x="770" y="454"/>
                  </a:lnTo>
                  <a:lnTo>
                    <a:pt x="772" y="432"/>
                  </a:lnTo>
                  <a:lnTo>
                    <a:pt x="770" y="412"/>
                  </a:lnTo>
                  <a:lnTo>
                    <a:pt x="764" y="392"/>
                  </a:lnTo>
                  <a:lnTo>
                    <a:pt x="754" y="374"/>
                  </a:lnTo>
                  <a:lnTo>
                    <a:pt x="742" y="358"/>
                  </a:lnTo>
                  <a:lnTo>
                    <a:pt x="724" y="344"/>
                  </a:lnTo>
                  <a:lnTo>
                    <a:pt x="724" y="344"/>
                  </a:lnTo>
                  <a:lnTo>
                    <a:pt x="706" y="334"/>
                  </a:lnTo>
                  <a:lnTo>
                    <a:pt x="686" y="326"/>
                  </a:lnTo>
                  <a:lnTo>
                    <a:pt x="666" y="324"/>
                  </a:lnTo>
                  <a:lnTo>
                    <a:pt x="644" y="326"/>
                  </a:lnTo>
                  <a:lnTo>
                    <a:pt x="626" y="332"/>
                  </a:lnTo>
                  <a:lnTo>
                    <a:pt x="606" y="342"/>
                  </a:lnTo>
                  <a:lnTo>
                    <a:pt x="590" y="354"/>
                  </a:lnTo>
                  <a:lnTo>
                    <a:pt x="576" y="372"/>
                  </a:lnTo>
                  <a:lnTo>
                    <a:pt x="576" y="372"/>
                  </a:lnTo>
                  <a:lnTo>
                    <a:pt x="548" y="414"/>
                  </a:lnTo>
                  <a:lnTo>
                    <a:pt x="524" y="460"/>
                  </a:lnTo>
                  <a:lnTo>
                    <a:pt x="504" y="508"/>
                  </a:lnTo>
                  <a:lnTo>
                    <a:pt x="488" y="556"/>
                  </a:lnTo>
                  <a:lnTo>
                    <a:pt x="474" y="604"/>
                  </a:lnTo>
                  <a:lnTo>
                    <a:pt x="464" y="654"/>
                  </a:lnTo>
                  <a:lnTo>
                    <a:pt x="458" y="706"/>
                  </a:lnTo>
                  <a:lnTo>
                    <a:pt x="456" y="758"/>
                  </a:lnTo>
                  <a:lnTo>
                    <a:pt x="456" y="758"/>
                  </a:lnTo>
                  <a:lnTo>
                    <a:pt x="458" y="810"/>
                  </a:lnTo>
                  <a:lnTo>
                    <a:pt x="464" y="860"/>
                  </a:lnTo>
                  <a:lnTo>
                    <a:pt x="474" y="912"/>
                  </a:lnTo>
                  <a:lnTo>
                    <a:pt x="488" y="960"/>
                  </a:lnTo>
                  <a:lnTo>
                    <a:pt x="504" y="1008"/>
                  </a:lnTo>
                  <a:lnTo>
                    <a:pt x="524" y="1056"/>
                  </a:lnTo>
                  <a:lnTo>
                    <a:pt x="548" y="1102"/>
                  </a:lnTo>
                  <a:lnTo>
                    <a:pt x="576" y="1144"/>
                  </a:lnTo>
                  <a:lnTo>
                    <a:pt x="576" y="1144"/>
                  </a:lnTo>
                  <a:lnTo>
                    <a:pt x="584" y="1156"/>
                  </a:lnTo>
                  <a:lnTo>
                    <a:pt x="594" y="1164"/>
                  </a:lnTo>
                  <a:lnTo>
                    <a:pt x="604" y="1172"/>
                  </a:lnTo>
                  <a:lnTo>
                    <a:pt x="616" y="1180"/>
                  </a:lnTo>
                  <a:lnTo>
                    <a:pt x="628" y="1184"/>
                  </a:lnTo>
                  <a:lnTo>
                    <a:pt x="640" y="1188"/>
                  </a:lnTo>
                  <a:lnTo>
                    <a:pt x="652" y="1190"/>
                  </a:lnTo>
                  <a:lnTo>
                    <a:pt x="664" y="1192"/>
                  </a:lnTo>
                  <a:lnTo>
                    <a:pt x="664" y="1192"/>
                  </a:lnTo>
                  <a:close/>
                  <a:moveTo>
                    <a:pt x="1142" y="986"/>
                  </a:moveTo>
                  <a:lnTo>
                    <a:pt x="1142" y="986"/>
                  </a:lnTo>
                  <a:lnTo>
                    <a:pt x="1164" y="986"/>
                  </a:lnTo>
                  <a:lnTo>
                    <a:pt x="1188" y="982"/>
                  </a:lnTo>
                  <a:lnTo>
                    <a:pt x="1210" y="976"/>
                  </a:lnTo>
                  <a:lnTo>
                    <a:pt x="1230" y="968"/>
                  </a:lnTo>
                  <a:lnTo>
                    <a:pt x="1250" y="958"/>
                  </a:lnTo>
                  <a:lnTo>
                    <a:pt x="1270" y="948"/>
                  </a:lnTo>
                  <a:lnTo>
                    <a:pt x="1286" y="934"/>
                  </a:lnTo>
                  <a:lnTo>
                    <a:pt x="1302" y="920"/>
                  </a:lnTo>
                  <a:lnTo>
                    <a:pt x="1318" y="904"/>
                  </a:lnTo>
                  <a:lnTo>
                    <a:pt x="1330" y="886"/>
                  </a:lnTo>
                  <a:lnTo>
                    <a:pt x="1342" y="866"/>
                  </a:lnTo>
                  <a:lnTo>
                    <a:pt x="1352" y="846"/>
                  </a:lnTo>
                  <a:lnTo>
                    <a:pt x="1360" y="826"/>
                  </a:lnTo>
                  <a:lnTo>
                    <a:pt x="1366" y="804"/>
                  </a:lnTo>
                  <a:lnTo>
                    <a:pt x="1368" y="782"/>
                  </a:lnTo>
                  <a:lnTo>
                    <a:pt x="1370" y="758"/>
                  </a:lnTo>
                  <a:lnTo>
                    <a:pt x="1370" y="758"/>
                  </a:lnTo>
                  <a:lnTo>
                    <a:pt x="1368" y="734"/>
                  </a:lnTo>
                  <a:lnTo>
                    <a:pt x="1366" y="712"/>
                  </a:lnTo>
                  <a:lnTo>
                    <a:pt x="1360" y="690"/>
                  </a:lnTo>
                  <a:lnTo>
                    <a:pt x="1352" y="670"/>
                  </a:lnTo>
                  <a:lnTo>
                    <a:pt x="1342" y="650"/>
                  </a:lnTo>
                  <a:lnTo>
                    <a:pt x="1330" y="630"/>
                  </a:lnTo>
                  <a:lnTo>
                    <a:pt x="1318" y="612"/>
                  </a:lnTo>
                  <a:lnTo>
                    <a:pt x="1302" y="596"/>
                  </a:lnTo>
                  <a:lnTo>
                    <a:pt x="1286" y="582"/>
                  </a:lnTo>
                  <a:lnTo>
                    <a:pt x="1270" y="568"/>
                  </a:lnTo>
                  <a:lnTo>
                    <a:pt x="1250" y="558"/>
                  </a:lnTo>
                  <a:lnTo>
                    <a:pt x="1230" y="548"/>
                  </a:lnTo>
                  <a:lnTo>
                    <a:pt x="1210" y="540"/>
                  </a:lnTo>
                  <a:lnTo>
                    <a:pt x="1188" y="534"/>
                  </a:lnTo>
                  <a:lnTo>
                    <a:pt x="1164" y="530"/>
                  </a:lnTo>
                  <a:lnTo>
                    <a:pt x="1142" y="530"/>
                  </a:lnTo>
                  <a:lnTo>
                    <a:pt x="1142" y="530"/>
                  </a:lnTo>
                  <a:lnTo>
                    <a:pt x="1118" y="530"/>
                  </a:lnTo>
                  <a:lnTo>
                    <a:pt x="1096" y="534"/>
                  </a:lnTo>
                  <a:lnTo>
                    <a:pt x="1074" y="540"/>
                  </a:lnTo>
                  <a:lnTo>
                    <a:pt x="1052" y="548"/>
                  </a:lnTo>
                  <a:lnTo>
                    <a:pt x="1032" y="558"/>
                  </a:lnTo>
                  <a:lnTo>
                    <a:pt x="1014" y="568"/>
                  </a:lnTo>
                  <a:lnTo>
                    <a:pt x="996" y="582"/>
                  </a:lnTo>
                  <a:lnTo>
                    <a:pt x="980" y="596"/>
                  </a:lnTo>
                  <a:lnTo>
                    <a:pt x="966" y="612"/>
                  </a:lnTo>
                  <a:lnTo>
                    <a:pt x="952" y="630"/>
                  </a:lnTo>
                  <a:lnTo>
                    <a:pt x="940" y="650"/>
                  </a:lnTo>
                  <a:lnTo>
                    <a:pt x="932" y="670"/>
                  </a:lnTo>
                  <a:lnTo>
                    <a:pt x="924" y="690"/>
                  </a:lnTo>
                  <a:lnTo>
                    <a:pt x="918" y="712"/>
                  </a:lnTo>
                  <a:lnTo>
                    <a:pt x="914" y="734"/>
                  </a:lnTo>
                  <a:lnTo>
                    <a:pt x="914" y="758"/>
                  </a:lnTo>
                  <a:lnTo>
                    <a:pt x="914" y="758"/>
                  </a:lnTo>
                  <a:lnTo>
                    <a:pt x="914" y="782"/>
                  </a:lnTo>
                  <a:lnTo>
                    <a:pt x="918" y="804"/>
                  </a:lnTo>
                  <a:lnTo>
                    <a:pt x="924" y="826"/>
                  </a:lnTo>
                  <a:lnTo>
                    <a:pt x="932" y="846"/>
                  </a:lnTo>
                  <a:lnTo>
                    <a:pt x="940" y="866"/>
                  </a:lnTo>
                  <a:lnTo>
                    <a:pt x="952" y="886"/>
                  </a:lnTo>
                  <a:lnTo>
                    <a:pt x="966" y="904"/>
                  </a:lnTo>
                  <a:lnTo>
                    <a:pt x="980" y="920"/>
                  </a:lnTo>
                  <a:lnTo>
                    <a:pt x="996" y="934"/>
                  </a:lnTo>
                  <a:lnTo>
                    <a:pt x="1014" y="948"/>
                  </a:lnTo>
                  <a:lnTo>
                    <a:pt x="1032" y="958"/>
                  </a:lnTo>
                  <a:lnTo>
                    <a:pt x="1052" y="968"/>
                  </a:lnTo>
                  <a:lnTo>
                    <a:pt x="1074" y="976"/>
                  </a:lnTo>
                  <a:lnTo>
                    <a:pt x="1096" y="982"/>
                  </a:lnTo>
                  <a:lnTo>
                    <a:pt x="1118" y="986"/>
                  </a:lnTo>
                  <a:lnTo>
                    <a:pt x="1142" y="986"/>
                  </a:lnTo>
                  <a:lnTo>
                    <a:pt x="1142" y="986"/>
                  </a:lnTo>
                  <a:close/>
                  <a:moveTo>
                    <a:pt x="2028" y="38"/>
                  </a:moveTo>
                  <a:lnTo>
                    <a:pt x="2028" y="38"/>
                  </a:lnTo>
                  <a:lnTo>
                    <a:pt x="2012" y="24"/>
                  </a:lnTo>
                  <a:lnTo>
                    <a:pt x="1994" y="12"/>
                  </a:lnTo>
                  <a:lnTo>
                    <a:pt x="1976" y="4"/>
                  </a:lnTo>
                  <a:lnTo>
                    <a:pt x="1956" y="0"/>
                  </a:lnTo>
                  <a:lnTo>
                    <a:pt x="1936" y="0"/>
                  </a:lnTo>
                  <a:lnTo>
                    <a:pt x="1914" y="4"/>
                  </a:lnTo>
                  <a:lnTo>
                    <a:pt x="1896" y="12"/>
                  </a:lnTo>
                  <a:lnTo>
                    <a:pt x="1878" y="24"/>
                  </a:lnTo>
                  <a:lnTo>
                    <a:pt x="1878" y="24"/>
                  </a:lnTo>
                  <a:lnTo>
                    <a:pt x="1862" y="38"/>
                  </a:lnTo>
                  <a:lnTo>
                    <a:pt x="1850" y="56"/>
                  </a:lnTo>
                  <a:lnTo>
                    <a:pt x="1842" y="74"/>
                  </a:lnTo>
                  <a:lnTo>
                    <a:pt x="1838" y="96"/>
                  </a:lnTo>
                  <a:lnTo>
                    <a:pt x="1838" y="116"/>
                  </a:lnTo>
                  <a:lnTo>
                    <a:pt x="1842" y="136"/>
                  </a:lnTo>
                  <a:lnTo>
                    <a:pt x="1850" y="156"/>
                  </a:lnTo>
                  <a:lnTo>
                    <a:pt x="1862" y="174"/>
                  </a:lnTo>
                  <a:lnTo>
                    <a:pt x="1862" y="174"/>
                  </a:lnTo>
                  <a:lnTo>
                    <a:pt x="1886" y="206"/>
                  </a:lnTo>
                  <a:lnTo>
                    <a:pt x="1910" y="238"/>
                  </a:lnTo>
                  <a:lnTo>
                    <a:pt x="1932" y="270"/>
                  </a:lnTo>
                  <a:lnTo>
                    <a:pt x="1952" y="304"/>
                  </a:lnTo>
                  <a:lnTo>
                    <a:pt x="1970" y="340"/>
                  </a:lnTo>
                  <a:lnTo>
                    <a:pt x="1986" y="374"/>
                  </a:lnTo>
                  <a:lnTo>
                    <a:pt x="2002" y="410"/>
                  </a:lnTo>
                  <a:lnTo>
                    <a:pt x="2016" y="448"/>
                  </a:lnTo>
                  <a:lnTo>
                    <a:pt x="2028" y="484"/>
                  </a:lnTo>
                  <a:lnTo>
                    <a:pt x="2038" y="522"/>
                  </a:lnTo>
                  <a:lnTo>
                    <a:pt x="2048" y="560"/>
                  </a:lnTo>
                  <a:lnTo>
                    <a:pt x="2056" y="600"/>
                  </a:lnTo>
                  <a:lnTo>
                    <a:pt x="2062" y="638"/>
                  </a:lnTo>
                  <a:lnTo>
                    <a:pt x="2066" y="678"/>
                  </a:lnTo>
                  <a:lnTo>
                    <a:pt x="2068" y="718"/>
                  </a:lnTo>
                  <a:lnTo>
                    <a:pt x="2068" y="758"/>
                  </a:lnTo>
                  <a:lnTo>
                    <a:pt x="2068" y="758"/>
                  </a:lnTo>
                  <a:lnTo>
                    <a:pt x="2068" y="798"/>
                  </a:lnTo>
                  <a:lnTo>
                    <a:pt x="2066" y="838"/>
                  </a:lnTo>
                  <a:lnTo>
                    <a:pt x="2062" y="876"/>
                  </a:lnTo>
                  <a:lnTo>
                    <a:pt x="2056" y="916"/>
                  </a:lnTo>
                  <a:lnTo>
                    <a:pt x="2048" y="954"/>
                  </a:lnTo>
                  <a:lnTo>
                    <a:pt x="2038" y="994"/>
                  </a:lnTo>
                  <a:lnTo>
                    <a:pt x="2028" y="1032"/>
                  </a:lnTo>
                  <a:lnTo>
                    <a:pt x="2016" y="1068"/>
                  </a:lnTo>
                  <a:lnTo>
                    <a:pt x="2002" y="1106"/>
                  </a:lnTo>
                  <a:lnTo>
                    <a:pt x="1986" y="1142"/>
                  </a:lnTo>
                  <a:lnTo>
                    <a:pt x="1968" y="1178"/>
                  </a:lnTo>
                  <a:lnTo>
                    <a:pt x="1950" y="1212"/>
                  </a:lnTo>
                  <a:lnTo>
                    <a:pt x="1930" y="1246"/>
                  </a:lnTo>
                  <a:lnTo>
                    <a:pt x="1908" y="1278"/>
                  </a:lnTo>
                  <a:lnTo>
                    <a:pt x="1886" y="1312"/>
                  </a:lnTo>
                  <a:lnTo>
                    <a:pt x="1862" y="1342"/>
                  </a:lnTo>
                  <a:lnTo>
                    <a:pt x="1862" y="1342"/>
                  </a:lnTo>
                  <a:lnTo>
                    <a:pt x="1850" y="1360"/>
                  </a:lnTo>
                  <a:lnTo>
                    <a:pt x="1842" y="1380"/>
                  </a:lnTo>
                  <a:lnTo>
                    <a:pt x="1838" y="1400"/>
                  </a:lnTo>
                  <a:lnTo>
                    <a:pt x="1838" y="1420"/>
                  </a:lnTo>
                  <a:lnTo>
                    <a:pt x="1842" y="1442"/>
                  </a:lnTo>
                  <a:lnTo>
                    <a:pt x="1850" y="1460"/>
                  </a:lnTo>
                  <a:lnTo>
                    <a:pt x="1862" y="1478"/>
                  </a:lnTo>
                  <a:lnTo>
                    <a:pt x="1876" y="1492"/>
                  </a:lnTo>
                  <a:lnTo>
                    <a:pt x="1876" y="1492"/>
                  </a:lnTo>
                  <a:lnTo>
                    <a:pt x="1892" y="1504"/>
                  </a:lnTo>
                  <a:lnTo>
                    <a:pt x="1910" y="1512"/>
                  </a:lnTo>
                  <a:lnTo>
                    <a:pt x="1926" y="1516"/>
                  </a:lnTo>
                  <a:lnTo>
                    <a:pt x="1944" y="1518"/>
                  </a:lnTo>
                  <a:lnTo>
                    <a:pt x="1944" y="1518"/>
                  </a:lnTo>
                  <a:lnTo>
                    <a:pt x="1956" y="1516"/>
                  </a:lnTo>
                  <a:lnTo>
                    <a:pt x="1968" y="1514"/>
                  </a:lnTo>
                  <a:lnTo>
                    <a:pt x="1978" y="1512"/>
                  </a:lnTo>
                  <a:lnTo>
                    <a:pt x="1990" y="1508"/>
                  </a:lnTo>
                  <a:lnTo>
                    <a:pt x="2000" y="1502"/>
                  </a:lnTo>
                  <a:lnTo>
                    <a:pt x="2010" y="1494"/>
                  </a:lnTo>
                  <a:lnTo>
                    <a:pt x="2020" y="1486"/>
                  </a:lnTo>
                  <a:lnTo>
                    <a:pt x="2028" y="1478"/>
                  </a:lnTo>
                  <a:lnTo>
                    <a:pt x="2028" y="1478"/>
                  </a:lnTo>
                  <a:lnTo>
                    <a:pt x="2058" y="1440"/>
                  </a:lnTo>
                  <a:lnTo>
                    <a:pt x="2086" y="1400"/>
                  </a:lnTo>
                  <a:lnTo>
                    <a:pt x="2112" y="1358"/>
                  </a:lnTo>
                  <a:lnTo>
                    <a:pt x="2136" y="1316"/>
                  </a:lnTo>
                  <a:lnTo>
                    <a:pt x="2160" y="1274"/>
                  </a:lnTo>
                  <a:lnTo>
                    <a:pt x="2180" y="1230"/>
                  </a:lnTo>
                  <a:lnTo>
                    <a:pt x="2200" y="1186"/>
                  </a:lnTo>
                  <a:lnTo>
                    <a:pt x="2216" y="1140"/>
                  </a:lnTo>
                  <a:lnTo>
                    <a:pt x="2232" y="1094"/>
                  </a:lnTo>
                  <a:lnTo>
                    <a:pt x="2246" y="1048"/>
                  </a:lnTo>
                  <a:lnTo>
                    <a:pt x="2256" y="1000"/>
                  </a:lnTo>
                  <a:lnTo>
                    <a:pt x="2266" y="952"/>
                  </a:lnTo>
                  <a:lnTo>
                    <a:pt x="2274" y="904"/>
                  </a:lnTo>
                  <a:lnTo>
                    <a:pt x="2278" y="856"/>
                  </a:lnTo>
                  <a:lnTo>
                    <a:pt x="2282" y="806"/>
                  </a:lnTo>
                  <a:lnTo>
                    <a:pt x="2282" y="758"/>
                  </a:lnTo>
                  <a:lnTo>
                    <a:pt x="2282" y="758"/>
                  </a:lnTo>
                  <a:lnTo>
                    <a:pt x="2282" y="708"/>
                  </a:lnTo>
                  <a:lnTo>
                    <a:pt x="2278" y="660"/>
                  </a:lnTo>
                  <a:lnTo>
                    <a:pt x="2274" y="612"/>
                  </a:lnTo>
                  <a:lnTo>
                    <a:pt x="2266" y="564"/>
                  </a:lnTo>
                  <a:lnTo>
                    <a:pt x="2256" y="516"/>
                  </a:lnTo>
                  <a:lnTo>
                    <a:pt x="2246" y="468"/>
                  </a:lnTo>
                  <a:lnTo>
                    <a:pt x="2232" y="422"/>
                  </a:lnTo>
                  <a:lnTo>
                    <a:pt x="2216" y="376"/>
                  </a:lnTo>
                  <a:lnTo>
                    <a:pt x="2200" y="330"/>
                  </a:lnTo>
                  <a:lnTo>
                    <a:pt x="2180" y="286"/>
                  </a:lnTo>
                  <a:lnTo>
                    <a:pt x="2160" y="242"/>
                  </a:lnTo>
                  <a:lnTo>
                    <a:pt x="2136" y="200"/>
                  </a:lnTo>
                  <a:lnTo>
                    <a:pt x="2112" y="158"/>
                  </a:lnTo>
                  <a:lnTo>
                    <a:pt x="2086" y="116"/>
                  </a:lnTo>
                  <a:lnTo>
                    <a:pt x="2058" y="78"/>
                  </a:lnTo>
                  <a:lnTo>
                    <a:pt x="2028" y="38"/>
                  </a:lnTo>
                  <a:lnTo>
                    <a:pt x="2028" y="38"/>
                  </a:lnTo>
                  <a:close/>
                  <a:moveTo>
                    <a:pt x="1558" y="344"/>
                  </a:moveTo>
                  <a:lnTo>
                    <a:pt x="1558" y="344"/>
                  </a:lnTo>
                  <a:lnTo>
                    <a:pt x="1542" y="358"/>
                  </a:lnTo>
                  <a:lnTo>
                    <a:pt x="1528" y="374"/>
                  </a:lnTo>
                  <a:lnTo>
                    <a:pt x="1518" y="392"/>
                  </a:lnTo>
                  <a:lnTo>
                    <a:pt x="1514" y="412"/>
                  </a:lnTo>
                  <a:lnTo>
                    <a:pt x="1512" y="432"/>
                  </a:lnTo>
                  <a:lnTo>
                    <a:pt x="1514" y="454"/>
                  </a:lnTo>
                  <a:lnTo>
                    <a:pt x="1520" y="474"/>
                  </a:lnTo>
                  <a:lnTo>
                    <a:pt x="1530" y="492"/>
                  </a:lnTo>
                  <a:lnTo>
                    <a:pt x="1530" y="492"/>
                  </a:lnTo>
                  <a:lnTo>
                    <a:pt x="1550" y="522"/>
                  </a:lnTo>
                  <a:lnTo>
                    <a:pt x="1566" y="554"/>
                  </a:lnTo>
                  <a:lnTo>
                    <a:pt x="1580" y="586"/>
                  </a:lnTo>
                  <a:lnTo>
                    <a:pt x="1592" y="618"/>
                  </a:lnTo>
                  <a:lnTo>
                    <a:pt x="1600" y="652"/>
                  </a:lnTo>
                  <a:lnTo>
                    <a:pt x="1606" y="688"/>
                  </a:lnTo>
                  <a:lnTo>
                    <a:pt x="1610" y="722"/>
                  </a:lnTo>
                  <a:lnTo>
                    <a:pt x="1612" y="758"/>
                  </a:lnTo>
                  <a:lnTo>
                    <a:pt x="1612" y="758"/>
                  </a:lnTo>
                  <a:lnTo>
                    <a:pt x="1610" y="794"/>
                  </a:lnTo>
                  <a:lnTo>
                    <a:pt x="1606" y="828"/>
                  </a:lnTo>
                  <a:lnTo>
                    <a:pt x="1600" y="864"/>
                  </a:lnTo>
                  <a:lnTo>
                    <a:pt x="1592" y="898"/>
                  </a:lnTo>
                  <a:lnTo>
                    <a:pt x="1580" y="930"/>
                  </a:lnTo>
                  <a:lnTo>
                    <a:pt x="1566" y="962"/>
                  </a:lnTo>
                  <a:lnTo>
                    <a:pt x="1548" y="994"/>
                  </a:lnTo>
                  <a:lnTo>
                    <a:pt x="1530" y="1024"/>
                  </a:lnTo>
                  <a:lnTo>
                    <a:pt x="1530" y="1024"/>
                  </a:lnTo>
                  <a:lnTo>
                    <a:pt x="1520" y="1042"/>
                  </a:lnTo>
                  <a:lnTo>
                    <a:pt x="1514" y="1064"/>
                  </a:lnTo>
                  <a:lnTo>
                    <a:pt x="1512" y="1084"/>
                  </a:lnTo>
                  <a:lnTo>
                    <a:pt x="1514" y="1104"/>
                  </a:lnTo>
                  <a:lnTo>
                    <a:pt x="1518" y="1124"/>
                  </a:lnTo>
                  <a:lnTo>
                    <a:pt x="1528" y="1142"/>
                  </a:lnTo>
                  <a:lnTo>
                    <a:pt x="1542" y="1158"/>
                  </a:lnTo>
                  <a:lnTo>
                    <a:pt x="1558" y="1172"/>
                  </a:lnTo>
                  <a:lnTo>
                    <a:pt x="1558" y="1172"/>
                  </a:lnTo>
                  <a:lnTo>
                    <a:pt x="1572" y="1180"/>
                  </a:lnTo>
                  <a:lnTo>
                    <a:pt x="1588" y="1186"/>
                  </a:lnTo>
                  <a:lnTo>
                    <a:pt x="1602" y="1190"/>
                  </a:lnTo>
                  <a:lnTo>
                    <a:pt x="1618" y="1192"/>
                  </a:lnTo>
                  <a:lnTo>
                    <a:pt x="1618" y="1192"/>
                  </a:lnTo>
                  <a:lnTo>
                    <a:pt x="1630" y="1190"/>
                  </a:lnTo>
                  <a:lnTo>
                    <a:pt x="1644" y="1188"/>
                  </a:lnTo>
                  <a:lnTo>
                    <a:pt x="1656" y="1184"/>
                  </a:lnTo>
                  <a:lnTo>
                    <a:pt x="1668" y="1180"/>
                  </a:lnTo>
                  <a:lnTo>
                    <a:pt x="1678" y="1172"/>
                  </a:lnTo>
                  <a:lnTo>
                    <a:pt x="1688" y="1164"/>
                  </a:lnTo>
                  <a:lnTo>
                    <a:pt x="1698" y="1156"/>
                  </a:lnTo>
                  <a:lnTo>
                    <a:pt x="1706" y="1144"/>
                  </a:lnTo>
                  <a:lnTo>
                    <a:pt x="1706" y="1144"/>
                  </a:lnTo>
                  <a:lnTo>
                    <a:pt x="1734" y="1102"/>
                  </a:lnTo>
                  <a:lnTo>
                    <a:pt x="1758" y="1056"/>
                  </a:lnTo>
                  <a:lnTo>
                    <a:pt x="1778" y="1008"/>
                  </a:lnTo>
                  <a:lnTo>
                    <a:pt x="1796" y="960"/>
                  </a:lnTo>
                  <a:lnTo>
                    <a:pt x="1808" y="912"/>
                  </a:lnTo>
                  <a:lnTo>
                    <a:pt x="1818" y="860"/>
                  </a:lnTo>
                  <a:lnTo>
                    <a:pt x="1824" y="810"/>
                  </a:lnTo>
                  <a:lnTo>
                    <a:pt x="1826" y="758"/>
                  </a:lnTo>
                  <a:lnTo>
                    <a:pt x="1826" y="758"/>
                  </a:lnTo>
                  <a:lnTo>
                    <a:pt x="1824" y="706"/>
                  </a:lnTo>
                  <a:lnTo>
                    <a:pt x="1818" y="654"/>
                  </a:lnTo>
                  <a:lnTo>
                    <a:pt x="1810" y="604"/>
                  </a:lnTo>
                  <a:lnTo>
                    <a:pt x="1796" y="556"/>
                  </a:lnTo>
                  <a:lnTo>
                    <a:pt x="1778" y="508"/>
                  </a:lnTo>
                  <a:lnTo>
                    <a:pt x="1758" y="460"/>
                  </a:lnTo>
                  <a:lnTo>
                    <a:pt x="1734" y="414"/>
                  </a:lnTo>
                  <a:lnTo>
                    <a:pt x="1706" y="372"/>
                  </a:lnTo>
                  <a:lnTo>
                    <a:pt x="1706" y="372"/>
                  </a:lnTo>
                  <a:lnTo>
                    <a:pt x="1692" y="354"/>
                  </a:lnTo>
                  <a:lnTo>
                    <a:pt x="1676" y="342"/>
                  </a:lnTo>
                  <a:lnTo>
                    <a:pt x="1658" y="332"/>
                  </a:lnTo>
                  <a:lnTo>
                    <a:pt x="1638" y="326"/>
                  </a:lnTo>
                  <a:lnTo>
                    <a:pt x="1618" y="324"/>
                  </a:lnTo>
                  <a:lnTo>
                    <a:pt x="1598" y="326"/>
                  </a:lnTo>
                  <a:lnTo>
                    <a:pt x="1578" y="334"/>
                  </a:lnTo>
                  <a:lnTo>
                    <a:pt x="1558" y="344"/>
                  </a:lnTo>
                  <a:lnTo>
                    <a:pt x="1558" y="344"/>
                  </a:lnTo>
                  <a:close/>
                  <a:moveTo>
                    <a:pt x="1004" y="1100"/>
                  </a:moveTo>
                  <a:lnTo>
                    <a:pt x="560" y="2584"/>
                  </a:lnTo>
                  <a:lnTo>
                    <a:pt x="768" y="2584"/>
                  </a:lnTo>
                  <a:lnTo>
                    <a:pt x="836" y="2356"/>
                  </a:lnTo>
                  <a:lnTo>
                    <a:pt x="1446" y="2356"/>
                  </a:lnTo>
                  <a:lnTo>
                    <a:pt x="1516" y="2584"/>
                  </a:lnTo>
                  <a:lnTo>
                    <a:pt x="1724" y="2584"/>
                  </a:lnTo>
                  <a:lnTo>
                    <a:pt x="1278" y="1100"/>
                  </a:lnTo>
                  <a:lnTo>
                    <a:pt x="1004" y="1100"/>
                  </a:lnTo>
                  <a:close/>
                  <a:moveTo>
                    <a:pt x="1142" y="1338"/>
                  </a:moveTo>
                  <a:lnTo>
                    <a:pt x="1242" y="1670"/>
                  </a:lnTo>
                  <a:lnTo>
                    <a:pt x="1042" y="1670"/>
                  </a:lnTo>
                  <a:lnTo>
                    <a:pt x="1142" y="1338"/>
                  </a:lnTo>
                  <a:close/>
                  <a:moveTo>
                    <a:pt x="1378" y="2128"/>
                  </a:moveTo>
                  <a:lnTo>
                    <a:pt x="904" y="2128"/>
                  </a:lnTo>
                  <a:lnTo>
                    <a:pt x="974" y="1900"/>
                  </a:lnTo>
                  <a:lnTo>
                    <a:pt x="1310" y="1900"/>
                  </a:lnTo>
                  <a:lnTo>
                    <a:pt x="1378" y="2128"/>
                  </a:lnTo>
                  <a:close/>
                </a:path>
              </a:pathLst>
            </a:custGeom>
            <a:solidFill>
              <a:srgbClr val="00B0F0"/>
            </a:solidFill>
            <a:ln>
              <a:noFill/>
            </a:ln>
          </p:spPr>
          <p:txBody>
            <a:bodyPr vert="horz" wrap="square" lIns="91437" tIns="45719" rIns="91437" bIns="45719" numCol="1" anchor="t" anchorCtr="0" compatLnSpc="1">
              <a:prstTxWarp prst="textNoShape">
                <a:avLst/>
              </a:prstTxWarp>
            </a:bodyPr>
            <a:lstStyle/>
            <a:p>
              <a:pPr defTabSz="1219332"/>
              <a:endParaRPr lang="zh-CN" altLang="en-US" sz="1800">
                <a:solidFill>
                  <a:prstClr val="white"/>
                </a:solidFill>
                <a:latin typeface="Akkurat Pro"/>
                <a:ea typeface="宋体" panose="02010600030101010101" pitchFamily="2" charset="-122"/>
                <a:cs typeface="Arial" pitchFamily="34" charset="0"/>
              </a:endParaRPr>
            </a:p>
          </p:txBody>
        </p:sp>
      </p:grpSp>
      <p:sp>
        <p:nvSpPr>
          <p:cNvPr id="38" name="上箭头 47"/>
          <p:cNvSpPr/>
          <p:nvPr/>
        </p:nvSpPr>
        <p:spPr bwMode="auto">
          <a:xfrm>
            <a:off x="4409934" y="2143712"/>
            <a:ext cx="470123" cy="37309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a:solidFill>
                <a:prstClr val="white"/>
              </a:solidFill>
              <a:latin typeface="Akkurat Pro"/>
              <a:ea typeface="宋体" panose="02010600030101010101" pitchFamily="2" charset="-122"/>
            </a:endParaRPr>
          </a:p>
        </p:txBody>
      </p:sp>
      <p:sp>
        <p:nvSpPr>
          <p:cNvPr id="39" name="圆角矩形 8"/>
          <p:cNvSpPr/>
          <p:nvPr/>
        </p:nvSpPr>
        <p:spPr bwMode="auto">
          <a:xfrm>
            <a:off x="3273436" y="2564787"/>
            <a:ext cx="2743120" cy="560594"/>
          </a:xfrm>
          <a:prstGeom prst="roundRect">
            <a:avLst>
              <a:gd name="adj" fmla="val 1002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ctr" anchorCtr="0" compatLnSpc="1">
            <a:prstTxWarp prst="textNoShape">
              <a:avLst/>
            </a:prstTxWarp>
          </a:bodyPr>
          <a:lstStyle/>
          <a:p>
            <a:pPr algn="ctr" defTabSz="1219027">
              <a:defRPr/>
            </a:pPr>
            <a:r>
              <a:rPr lang="en-US" altLang="zh-CN" sz="1400" dirty="0">
                <a:solidFill>
                  <a:prstClr val="white"/>
                </a:solidFill>
                <a:latin typeface="Akkurat Pro"/>
                <a:cs typeface="Arial" pitchFamily="34" charset="0"/>
              </a:rPr>
              <a:t>Best strategic partner for carriers</a:t>
            </a:r>
          </a:p>
        </p:txBody>
      </p:sp>
      <p:grpSp>
        <p:nvGrpSpPr>
          <p:cNvPr id="42" name="Group 88"/>
          <p:cNvGrpSpPr/>
          <p:nvPr/>
        </p:nvGrpSpPr>
        <p:grpSpPr>
          <a:xfrm>
            <a:off x="6212130" y="1565611"/>
            <a:ext cx="2743120" cy="1556645"/>
            <a:chOff x="6269670" y="1743893"/>
            <a:chExt cx="2743200" cy="1704560"/>
          </a:xfrm>
        </p:grpSpPr>
        <p:sp>
          <p:nvSpPr>
            <p:cNvPr id="43" name="矩形 29"/>
            <p:cNvSpPr>
              <a:spLocks noChangeArrowheads="1"/>
            </p:cNvSpPr>
            <p:nvPr/>
          </p:nvSpPr>
          <p:spPr bwMode="auto">
            <a:xfrm>
              <a:off x="6269670" y="1823888"/>
              <a:ext cx="2743200" cy="543373"/>
            </a:xfrm>
            <a:prstGeom prst="roundRect">
              <a:avLst/>
            </a:prstGeom>
            <a:solidFill>
              <a:srgbClr val="0070C0"/>
            </a:solidFill>
            <a:ln w="9525">
              <a:noFill/>
              <a:miter lim="800000"/>
              <a:headEnd/>
              <a:tailEnd/>
            </a:ln>
          </p:spPr>
          <p:txBody>
            <a:bodyPr wrap="square" lIns="791976" tIns="0" rIns="0" bIns="0" anchor="ctr" anchorCtr="0">
              <a:noAutofit/>
            </a:bodyPr>
            <a:lstStyle/>
            <a:p>
              <a:pPr algn="ctr" defTabSz="1219332">
                <a:lnSpc>
                  <a:spcPct val="90000"/>
                </a:lnSpc>
                <a:buSzPct val="80000"/>
              </a:pPr>
              <a:r>
                <a:rPr lang="en-US" altLang="zh-CN" sz="1400" dirty="0">
                  <a:solidFill>
                    <a:prstClr val="white"/>
                  </a:solidFill>
                  <a:latin typeface="Akkurat Pro"/>
                  <a:ea typeface="宋体" panose="02010600030101010101" pitchFamily="2" charset="-122"/>
                  <a:cs typeface="Arial" pitchFamily="34" charset="0"/>
                </a:rPr>
                <a:t>Global enterprises, industries</a:t>
              </a:r>
              <a:endParaRPr lang="zh-CN" altLang="en-US" sz="1400" dirty="0">
                <a:solidFill>
                  <a:prstClr val="white"/>
                </a:solidFill>
                <a:latin typeface="Akkurat Pro"/>
                <a:ea typeface="宋体" panose="02010600030101010101" pitchFamily="2" charset="-122"/>
                <a:cs typeface="Arial" pitchFamily="34" charset="0"/>
              </a:endParaRPr>
            </a:p>
          </p:txBody>
        </p:sp>
        <p:grpSp>
          <p:nvGrpSpPr>
            <p:cNvPr id="44" name="组合 88"/>
            <p:cNvGrpSpPr/>
            <p:nvPr/>
          </p:nvGrpSpPr>
          <p:grpSpPr>
            <a:xfrm>
              <a:off x="6456670" y="1743893"/>
              <a:ext cx="627760" cy="679216"/>
              <a:chOff x="7684762" y="957688"/>
              <a:chExt cx="627760" cy="679216"/>
            </a:xfrm>
          </p:grpSpPr>
          <p:sp>
            <p:nvSpPr>
              <p:cNvPr id="47" name="椭圆 43"/>
              <p:cNvSpPr>
                <a:spLocks noChangeAspect="1"/>
              </p:cNvSpPr>
              <p:nvPr/>
            </p:nvSpPr>
            <p:spPr bwMode="auto">
              <a:xfrm>
                <a:off x="7684762" y="957688"/>
                <a:ext cx="627760" cy="679216"/>
              </a:xfrm>
              <a:prstGeom prst="ellipse">
                <a:avLst/>
              </a:prstGeom>
              <a:solidFill>
                <a:schemeClr val="bg1"/>
              </a:solidFill>
              <a:ln w="19050" cap="flat" cmpd="sng" algn="ctr">
                <a:solidFill>
                  <a:srgbClr val="6699FF"/>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dirty="0">
                  <a:solidFill>
                    <a:prstClr val="white"/>
                  </a:solidFill>
                  <a:latin typeface="Akkurat Pro"/>
                  <a:ea typeface="宋体" panose="02010600030101010101" pitchFamily="2" charset="-122"/>
                  <a:cs typeface="Arial" pitchFamily="34" charset="0"/>
                </a:endParaRPr>
              </a:p>
            </p:txBody>
          </p:sp>
          <p:sp>
            <p:nvSpPr>
              <p:cNvPr id="48" name="Freeform 6"/>
              <p:cNvSpPr>
                <a:spLocks noChangeAspect="1" noEditPoints="1"/>
              </p:cNvSpPr>
              <p:nvPr/>
            </p:nvSpPr>
            <p:spPr bwMode="auto">
              <a:xfrm>
                <a:off x="7872283" y="1067961"/>
                <a:ext cx="280054" cy="407530"/>
              </a:xfrm>
              <a:custGeom>
                <a:avLst/>
                <a:gdLst>
                  <a:gd name="T0" fmla="*/ 49 w 134"/>
                  <a:gd name="T1" fmla="*/ 44 h 180"/>
                  <a:gd name="T2" fmla="*/ 37 w 134"/>
                  <a:gd name="T3" fmla="*/ 33 h 180"/>
                  <a:gd name="T4" fmla="*/ 31 w 134"/>
                  <a:gd name="T5" fmla="*/ 4 h 180"/>
                  <a:gd name="T6" fmla="*/ 17 w 134"/>
                  <a:gd name="T7" fmla="*/ 43 h 180"/>
                  <a:gd name="T8" fmla="*/ 10 w 134"/>
                  <a:gd name="T9" fmla="*/ 53 h 180"/>
                  <a:gd name="T10" fmla="*/ 7 w 134"/>
                  <a:gd name="T11" fmla="*/ 179 h 180"/>
                  <a:gd name="T12" fmla="*/ 25 w 134"/>
                  <a:gd name="T13" fmla="*/ 179 h 180"/>
                  <a:gd name="T14" fmla="*/ 40 w 134"/>
                  <a:gd name="T15" fmla="*/ 156 h 180"/>
                  <a:gd name="T16" fmla="*/ 47 w 134"/>
                  <a:gd name="T17" fmla="*/ 179 h 180"/>
                  <a:gd name="T18" fmla="*/ 66 w 134"/>
                  <a:gd name="T19" fmla="*/ 173 h 180"/>
                  <a:gd name="T20" fmla="*/ 48 w 134"/>
                  <a:gd name="T21" fmla="*/ 142 h 180"/>
                  <a:gd name="T22" fmla="*/ 18 w 134"/>
                  <a:gd name="T23" fmla="*/ 134 h 180"/>
                  <a:gd name="T24" fmla="*/ 48 w 134"/>
                  <a:gd name="T25" fmla="*/ 142 h 180"/>
                  <a:gd name="T26" fmla="*/ 14 w 134"/>
                  <a:gd name="T27" fmla="*/ 120 h 180"/>
                  <a:gd name="T28" fmla="*/ 52 w 134"/>
                  <a:gd name="T29" fmla="*/ 120 h 180"/>
                  <a:gd name="T30" fmla="*/ 18 w 134"/>
                  <a:gd name="T31" fmla="*/ 106 h 180"/>
                  <a:gd name="T32" fmla="*/ 48 w 134"/>
                  <a:gd name="T33" fmla="*/ 99 h 180"/>
                  <a:gd name="T34" fmla="*/ 48 w 134"/>
                  <a:gd name="T35" fmla="*/ 88 h 180"/>
                  <a:gd name="T36" fmla="*/ 18 w 134"/>
                  <a:gd name="T37" fmla="*/ 81 h 180"/>
                  <a:gd name="T38" fmla="*/ 48 w 134"/>
                  <a:gd name="T39" fmla="*/ 88 h 180"/>
                  <a:gd name="T40" fmla="*/ 14 w 134"/>
                  <a:gd name="T41" fmla="*/ 66 h 180"/>
                  <a:gd name="T42" fmla="*/ 52 w 134"/>
                  <a:gd name="T43" fmla="*/ 66 h 180"/>
                  <a:gd name="T44" fmla="*/ 83 w 134"/>
                  <a:gd name="T45" fmla="*/ 88 h 180"/>
                  <a:gd name="T46" fmla="*/ 83 w 134"/>
                  <a:gd name="T47" fmla="*/ 180 h 180"/>
                  <a:gd name="T48" fmla="*/ 114 w 134"/>
                  <a:gd name="T49" fmla="*/ 160 h 180"/>
                  <a:gd name="T50" fmla="*/ 125 w 134"/>
                  <a:gd name="T51" fmla="*/ 180 h 180"/>
                  <a:gd name="T52" fmla="*/ 134 w 134"/>
                  <a:gd name="T53" fmla="*/ 94 h 180"/>
                  <a:gd name="T54" fmla="*/ 98 w 134"/>
                  <a:gd name="T55" fmla="*/ 168 h 180"/>
                  <a:gd name="T56" fmla="*/ 87 w 134"/>
                  <a:gd name="T57" fmla="*/ 162 h 180"/>
                  <a:gd name="T58" fmla="*/ 101 w 134"/>
                  <a:gd name="T59" fmla="*/ 162 h 180"/>
                  <a:gd name="T60" fmla="*/ 98 w 134"/>
                  <a:gd name="T61" fmla="*/ 153 h 180"/>
                  <a:gd name="T62" fmla="*/ 87 w 134"/>
                  <a:gd name="T63" fmla="*/ 147 h 180"/>
                  <a:gd name="T64" fmla="*/ 101 w 134"/>
                  <a:gd name="T65" fmla="*/ 147 h 180"/>
                  <a:gd name="T66" fmla="*/ 98 w 134"/>
                  <a:gd name="T67" fmla="*/ 138 h 180"/>
                  <a:gd name="T68" fmla="*/ 87 w 134"/>
                  <a:gd name="T69" fmla="*/ 132 h 180"/>
                  <a:gd name="T70" fmla="*/ 101 w 134"/>
                  <a:gd name="T71" fmla="*/ 132 h 180"/>
                  <a:gd name="T72" fmla="*/ 98 w 134"/>
                  <a:gd name="T73" fmla="*/ 122 h 180"/>
                  <a:gd name="T74" fmla="*/ 87 w 134"/>
                  <a:gd name="T75" fmla="*/ 116 h 180"/>
                  <a:gd name="T76" fmla="*/ 101 w 134"/>
                  <a:gd name="T77" fmla="*/ 116 h 180"/>
                  <a:gd name="T78" fmla="*/ 98 w 134"/>
                  <a:gd name="T79" fmla="*/ 107 h 180"/>
                  <a:gd name="T80" fmla="*/ 87 w 134"/>
                  <a:gd name="T81" fmla="*/ 101 h 180"/>
                  <a:gd name="T82" fmla="*/ 101 w 134"/>
                  <a:gd name="T83" fmla="*/ 101 h 180"/>
                  <a:gd name="T84" fmla="*/ 121 w 134"/>
                  <a:gd name="T85" fmla="*/ 153 h 180"/>
                  <a:gd name="T86" fmla="*/ 110 w 134"/>
                  <a:gd name="T87" fmla="*/ 147 h 180"/>
                  <a:gd name="T88" fmla="*/ 124 w 134"/>
                  <a:gd name="T89" fmla="*/ 147 h 180"/>
                  <a:gd name="T90" fmla="*/ 121 w 134"/>
                  <a:gd name="T91" fmla="*/ 138 h 180"/>
                  <a:gd name="T92" fmla="*/ 110 w 134"/>
                  <a:gd name="T93" fmla="*/ 132 h 180"/>
                  <a:gd name="T94" fmla="*/ 124 w 134"/>
                  <a:gd name="T95" fmla="*/ 132 h 180"/>
                  <a:gd name="T96" fmla="*/ 121 w 134"/>
                  <a:gd name="T97" fmla="*/ 122 h 180"/>
                  <a:gd name="T98" fmla="*/ 110 w 134"/>
                  <a:gd name="T99" fmla="*/ 116 h 180"/>
                  <a:gd name="T100" fmla="*/ 124 w 134"/>
                  <a:gd name="T101" fmla="*/ 116 h 180"/>
                  <a:gd name="T102" fmla="*/ 121 w 134"/>
                  <a:gd name="T103" fmla="*/ 107 h 180"/>
                  <a:gd name="T104" fmla="*/ 110 w 134"/>
                  <a:gd name="T105" fmla="*/ 101 h 180"/>
                  <a:gd name="T106" fmla="*/ 124 w 134"/>
                  <a:gd name="T107" fmla="*/ 10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80">
                    <a:moveTo>
                      <a:pt x="57" y="53"/>
                    </a:moveTo>
                    <a:cubicBezTo>
                      <a:pt x="57" y="53"/>
                      <a:pt x="57" y="53"/>
                      <a:pt x="57" y="53"/>
                    </a:cubicBezTo>
                    <a:cubicBezTo>
                      <a:pt x="57" y="49"/>
                      <a:pt x="53" y="45"/>
                      <a:pt x="49" y="44"/>
                    </a:cubicBezTo>
                    <a:cubicBezTo>
                      <a:pt x="49" y="43"/>
                      <a:pt x="49" y="43"/>
                      <a:pt x="49" y="43"/>
                    </a:cubicBezTo>
                    <a:cubicBezTo>
                      <a:pt x="49" y="37"/>
                      <a:pt x="45" y="33"/>
                      <a:pt x="40" y="33"/>
                    </a:cubicBezTo>
                    <a:cubicBezTo>
                      <a:pt x="37" y="33"/>
                      <a:pt x="37" y="33"/>
                      <a:pt x="37" y="33"/>
                    </a:cubicBezTo>
                    <a:cubicBezTo>
                      <a:pt x="35" y="4"/>
                      <a:pt x="35" y="4"/>
                      <a:pt x="35" y="4"/>
                    </a:cubicBezTo>
                    <a:cubicBezTo>
                      <a:pt x="35" y="2"/>
                      <a:pt x="34" y="0"/>
                      <a:pt x="33" y="0"/>
                    </a:cubicBezTo>
                    <a:cubicBezTo>
                      <a:pt x="32" y="0"/>
                      <a:pt x="31" y="2"/>
                      <a:pt x="31" y="4"/>
                    </a:cubicBezTo>
                    <a:cubicBezTo>
                      <a:pt x="30" y="33"/>
                      <a:pt x="30" y="33"/>
                      <a:pt x="30" y="33"/>
                    </a:cubicBezTo>
                    <a:cubicBezTo>
                      <a:pt x="27" y="33"/>
                      <a:pt x="27" y="33"/>
                      <a:pt x="27" y="33"/>
                    </a:cubicBezTo>
                    <a:cubicBezTo>
                      <a:pt x="22" y="33"/>
                      <a:pt x="17" y="37"/>
                      <a:pt x="17" y="43"/>
                    </a:cubicBezTo>
                    <a:cubicBezTo>
                      <a:pt x="17" y="44"/>
                      <a:pt x="17" y="44"/>
                      <a:pt x="17" y="44"/>
                    </a:cubicBezTo>
                    <a:cubicBezTo>
                      <a:pt x="13" y="45"/>
                      <a:pt x="10" y="49"/>
                      <a:pt x="10" y="53"/>
                    </a:cubicBezTo>
                    <a:cubicBezTo>
                      <a:pt x="10" y="53"/>
                      <a:pt x="10" y="53"/>
                      <a:pt x="10" y="53"/>
                    </a:cubicBezTo>
                    <a:cubicBezTo>
                      <a:pt x="4" y="53"/>
                      <a:pt x="0" y="57"/>
                      <a:pt x="0" y="62"/>
                    </a:cubicBezTo>
                    <a:cubicBezTo>
                      <a:pt x="0" y="173"/>
                      <a:pt x="0" y="173"/>
                      <a:pt x="0" y="173"/>
                    </a:cubicBezTo>
                    <a:cubicBezTo>
                      <a:pt x="0" y="176"/>
                      <a:pt x="3" y="179"/>
                      <a:pt x="7" y="179"/>
                    </a:cubicBezTo>
                    <a:cubicBezTo>
                      <a:pt x="18" y="179"/>
                      <a:pt x="18" y="179"/>
                      <a:pt x="18" y="179"/>
                    </a:cubicBezTo>
                    <a:cubicBezTo>
                      <a:pt x="19" y="179"/>
                      <a:pt x="19" y="179"/>
                      <a:pt x="19" y="179"/>
                    </a:cubicBezTo>
                    <a:cubicBezTo>
                      <a:pt x="25" y="179"/>
                      <a:pt x="25" y="179"/>
                      <a:pt x="25" y="179"/>
                    </a:cubicBezTo>
                    <a:cubicBezTo>
                      <a:pt x="25" y="157"/>
                      <a:pt x="25" y="157"/>
                      <a:pt x="25" y="157"/>
                    </a:cubicBezTo>
                    <a:cubicBezTo>
                      <a:pt x="25" y="156"/>
                      <a:pt x="25" y="156"/>
                      <a:pt x="26" y="156"/>
                    </a:cubicBezTo>
                    <a:cubicBezTo>
                      <a:pt x="40" y="156"/>
                      <a:pt x="40" y="156"/>
                      <a:pt x="40" y="156"/>
                    </a:cubicBezTo>
                    <a:cubicBezTo>
                      <a:pt x="41" y="156"/>
                      <a:pt x="41" y="156"/>
                      <a:pt x="41" y="157"/>
                    </a:cubicBezTo>
                    <a:cubicBezTo>
                      <a:pt x="41" y="179"/>
                      <a:pt x="41" y="179"/>
                      <a:pt x="41" y="179"/>
                    </a:cubicBezTo>
                    <a:cubicBezTo>
                      <a:pt x="47" y="179"/>
                      <a:pt x="47" y="179"/>
                      <a:pt x="47" y="179"/>
                    </a:cubicBezTo>
                    <a:cubicBezTo>
                      <a:pt x="48" y="179"/>
                      <a:pt x="48" y="179"/>
                      <a:pt x="48" y="179"/>
                    </a:cubicBezTo>
                    <a:cubicBezTo>
                      <a:pt x="60" y="179"/>
                      <a:pt x="60" y="179"/>
                      <a:pt x="60" y="179"/>
                    </a:cubicBezTo>
                    <a:cubicBezTo>
                      <a:pt x="63" y="179"/>
                      <a:pt x="66" y="176"/>
                      <a:pt x="66" y="173"/>
                    </a:cubicBezTo>
                    <a:cubicBezTo>
                      <a:pt x="66" y="62"/>
                      <a:pt x="66" y="62"/>
                      <a:pt x="66" y="62"/>
                    </a:cubicBezTo>
                    <a:cubicBezTo>
                      <a:pt x="66" y="57"/>
                      <a:pt x="62" y="53"/>
                      <a:pt x="57" y="53"/>
                    </a:cubicBezTo>
                    <a:close/>
                    <a:moveTo>
                      <a:pt x="48" y="142"/>
                    </a:moveTo>
                    <a:cubicBezTo>
                      <a:pt x="18" y="142"/>
                      <a:pt x="18" y="142"/>
                      <a:pt x="18" y="142"/>
                    </a:cubicBezTo>
                    <a:cubicBezTo>
                      <a:pt x="16" y="142"/>
                      <a:pt x="14" y="140"/>
                      <a:pt x="14" y="138"/>
                    </a:cubicBezTo>
                    <a:cubicBezTo>
                      <a:pt x="14" y="136"/>
                      <a:pt x="16" y="134"/>
                      <a:pt x="18" y="134"/>
                    </a:cubicBezTo>
                    <a:cubicBezTo>
                      <a:pt x="48" y="134"/>
                      <a:pt x="48" y="134"/>
                      <a:pt x="48" y="134"/>
                    </a:cubicBezTo>
                    <a:cubicBezTo>
                      <a:pt x="50" y="134"/>
                      <a:pt x="52" y="136"/>
                      <a:pt x="52" y="138"/>
                    </a:cubicBezTo>
                    <a:cubicBezTo>
                      <a:pt x="52" y="140"/>
                      <a:pt x="50" y="142"/>
                      <a:pt x="48" y="142"/>
                    </a:cubicBezTo>
                    <a:close/>
                    <a:moveTo>
                      <a:pt x="48" y="124"/>
                    </a:moveTo>
                    <a:cubicBezTo>
                      <a:pt x="18" y="124"/>
                      <a:pt x="18" y="124"/>
                      <a:pt x="18" y="124"/>
                    </a:cubicBezTo>
                    <a:cubicBezTo>
                      <a:pt x="16" y="124"/>
                      <a:pt x="14" y="122"/>
                      <a:pt x="14" y="120"/>
                    </a:cubicBezTo>
                    <a:cubicBezTo>
                      <a:pt x="14" y="118"/>
                      <a:pt x="16" y="116"/>
                      <a:pt x="18" y="116"/>
                    </a:cubicBezTo>
                    <a:cubicBezTo>
                      <a:pt x="48" y="116"/>
                      <a:pt x="48" y="116"/>
                      <a:pt x="48" y="116"/>
                    </a:cubicBezTo>
                    <a:cubicBezTo>
                      <a:pt x="50" y="116"/>
                      <a:pt x="52" y="118"/>
                      <a:pt x="52" y="120"/>
                    </a:cubicBezTo>
                    <a:cubicBezTo>
                      <a:pt x="52" y="122"/>
                      <a:pt x="50" y="124"/>
                      <a:pt x="48" y="124"/>
                    </a:cubicBezTo>
                    <a:close/>
                    <a:moveTo>
                      <a:pt x="48" y="106"/>
                    </a:moveTo>
                    <a:cubicBezTo>
                      <a:pt x="18" y="106"/>
                      <a:pt x="18" y="106"/>
                      <a:pt x="18" y="106"/>
                    </a:cubicBezTo>
                    <a:cubicBezTo>
                      <a:pt x="16" y="106"/>
                      <a:pt x="14" y="104"/>
                      <a:pt x="14" y="102"/>
                    </a:cubicBezTo>
                    <a:cubicBezTo>
                      <a:pt x="14" y="100"/>
                      <a:pt x="16" y="99"/>
                      <a:pt x="18" y="99"/>
                    </a:cubicBezTo>
                    <a:cubicBezTo>
                      <a:pt x="48" y="99"/>
                      <a:pt x="48" y="99"/>
                      <a:pt x="48" y="99"/>
                    </a:cubicBezTo>
                    <a:cubicBezTo>
                      <a:pt x="50" y="99"/>
                      <a:pt x="52" y="100"/>
                      <a:pt x="52" y="102"/>
                    </a:cubicBezTo>
                    <a:cubicBezTo>
                      <a:pt x="52" y="104"/>
                      <a:pt x="50" y="106"/>
                      <a:pt x="48" y="106"/>
                    </a:cubicBezTo>
                    <a:close/>
                    <a:moveTo>
                      <a:pt x="48" y="88"/>
                    </a:moveTo>
                    <a:cubicBezTo>
                      <a:pt x="18" y="88"/>
                      <a:pt x="18" y="88"/>
                      <a:pt x="18" y="88"/>
                    </a:cubicBezTo>
                    <a:cubicBezTo>
                      <a:pt x="16" y="88"/>
                      <a:pt x="14" y="86"/>
                      <a:pt x="14" y="84"/>
                    </a:cubicBezTo>
                    <a:cubicBezTo>
                      <a:pt x="14" y="82"/>
                      <a:pt x="16" y="81"/>
                      <a:pt x="18" y="81"/>
                    </a:cubicBezTo>
                    <a:cubicBezTo>
                      <a:pt x="48" y="81"/>
                      <a:pt x="48" y="81"/>
                      <a:pt x="48" y="81"/>
                    </a:cubicBezTo>
                    <a:cubicBezTo>
                      <a:pt x="50" y="81"/>
                      <a:pt x="52" y="82"/>
                      <a:pt x="52" y="84"/>
                    </a:cubicBezTo>
                    <a:cubicBezTo>
                      <a:pt x="52" y="86"/>
                      <a:pt x="50" y="88"/>
                      <a:pt x="48" y="88"/>
                    </a:cubicBezTo>
                    <a:close/>
                    <a:moveTo>
                      <a:pt x="48" y="70"/>
                    </a:moveTo>
                    <a:cubicBezTo>
                      <a:pt x="18" y="70"/>
                      <a:pt x="18" y="70"/>
                      <a:pt x="18" y="70"/>
                    </a:cubicBezTo>
                    <a:cubicBezTo>
                      <a:pt x="16" y="70"/>
                      <a:pt x="14" y="68"/>
                      <a:pt x="14" y="66"/>
                    </a:cubicBezTo>
                    <a:cubicBezTo>
                      <a:pt x="14" y="64"/>
                      <a:pt x="16" y="63"/>
                      <a:pt x="18" y="63"/>
                    </a:cubicBezTo>
                    <a:cubicBezTo>
                      <a:pt x="48" y="63"/>
                      <a:pt x="48" y="63"/>
                      <a:pt x="48" y="63"/>
                    </a:cubicBezTo>
                    <a:cubicBezTo>
                      <a:pt x="50" y="63"/>
                      <a:pt x="52" y="64"/>
                      <a:pt x="52" y="66"/>
                    </a:cubicBezTo>
                    <a:cubicBezTo>
                      <a:pt x="52" y="68"/>
                      <a:pt x="50" y="70"/>
                      <a:pt x="48" y="70"/>
                    </a:cubicBezTo>
                    <a:close/>
                    <a:moveTo>
                      <a:pt x="128" y="88"/>
                    </a:moveTo>
                    <a:cubicBezTo>
                      <a:pt x="83" y="88"/>
                      <a:pt x="83" y="88"/>
                      <a:pt x="83" y="88"/>
                    </a:cubicBezTo>
                    <a:cubicBezTo>
                      <a:pt x="79" y="88"/>
                      <a:pt x="76" y="91"/>
                      <a:pt x="76" y="94"/>
                    </a:cubicBezTo>
                    <a:cubicBezTo>
                      <a:pt x="76" y="174"/>
                      <a:pt x="76" y="174"/>
                      <a:pt x="76" y="174"/>
                    </a:cubicBezTo>
                    <a:cubicBezTo>
                      <a:pt x="76" y="177"/>
                      <a:pt x="79" y="180"/>
                      <a:pt x="83" y="180"/>
                    </a:cubicBezTo>
                    <a:cubicBezTo>
                      <a:pt x="111" y="180"/>
                      <a:pt x="111" y="180"/>
                      <a:pt x="111" y="180"/>
                    </a:cubicBezTo>
                    <a:cubicBezTo>
                      <a:pt x="111" y="163"/>
                      <a:pt x="111" y="163"/>
                      <a:pt x="111" y="163"/>
                    </a:cubicBezTo>
                    <a:cubicBezTo>
                      <a:pt x="111" y="162"/>
                      <a:pt x="112" y="160"/>
                      <a:pt x="114" y="160"/>
                    </a:cubicBezTo>
                    <a:cubicBezTo>
                      <a:pt x="122" y="160"/>
                      <a:pt x="122" y="160"/>
                      <a:pt x="122" y="160"/>
                    </a:cubicBezTo>
                    <a:cubicBezTo>
                      <a:pt x="124" y="160"/>
                      <a:pt x="125" y="162"/>
                      <a:pt x="125" y="163"/>
                    </a:cubicBezTo>
                    <a:cubicBezTo>
                      <a:pt x="125" y="180"/>
                      <a:pt x="125" y="180"/>
                      <a:pt x="125" y="180"/>
                    </a:cubicBezTo>
                    <a:cubicBezTo>
                      <a:pt x="128" y="180"/>
                      <a:pt x="128" y="180"/>
                      <a:pt x="128" y="180"/>
                    </a:cubicBezTo>
                    <a:cubicBezTo>
                      <a:pt x="131" y="180"/>
                      <a:pt x="134" y="177"/>
                      <a:pt x="134" y="174"/>
                    </a:cubicBezTo>
                    <a:cubicBezTo>
                      <a:pt x="134" y="94"/>
                      <a:pt x="134" y="94"/>
                      <a:pt x="134" y="94"/>
                    </a:cubicBezTo>
                    <a:cubicBezTo>
                      <a:pt x="134" y="91"/>
                      <a:pt x="131" y="88"/>
                      <a:pt x="128" y="88"/>
                    </a:cubicBezTo>
                    <a:close/>
                    <a:moveTo>
                      <a:pt x="101" y="166"/>
                    </a:moveTo>
                    <a:cubicBezTo>
                      <a:pt x="101" y="167"/>
                      <a:pt x="100" y="168"/>
                      <a:pt x="98" y="168"/>
                    </a:cubicBezTo>
                    <a:cubicBezTo>
                      <a:pt x="90" y="168"/>
                      <a:pt x="90" y="168"/>
                      <a:pt x="90" y="168"/>
                    </a:cubicBezTo>
                    <a:cubicBezTo>
                      <a:pt x="88" y="168"/>
                      <a:pt x="87" y="167"/>
                      <a:pt x="87" y="166"/>
                    </a:cubicBezTo>
                    <a:cubicBezTo>
                      <a:pt x="87" y="162"/>
                      <a:pt x="87" y="162"/>
                      <a:pt x="87" y="162"/>
                    </a:cubicBezTo>
                    <a:cubicBezTo>
                      <a:pt x="87" y="161"/>
                      <a:pt x="88" y="160"/>
                      <a:pt x="90" y="160"/>
                    </a:cubicBezTo>
                    <a:cubicBezTo>
                      <a:pt x="98" y="160"/>
                      <a:pt x="98" y="160"/>
                      <a:pt x="98" y="160"/>
                    </a:cubicBezTo>
                    <a:cubicBezTo>
                      <a:pt x="100" y="160"/>
                      <a:pt x="101" y="161"/>
                      <a:pt x="101" y="162"/>
                    </a:cubicBezTo>
                    <a:lnTo>
                      <a:pt x="101" y="166"/>
                    </a:lnTo>
                    <a:close/>
                    <a:moveTo>
                      <a:pt x="101" y="150"/>
                    </a:moveTo>
                    <a:cubicBezTo>
                      <a:pt x="101" y="152"/>
                      <a:pt x="100" y="153"/>
                      <a:pt x="98" y="153"/>
                    </a:cubicBezTo>
                    <a:cubicBezTo>
                      <a:pt x="90" y="153"/>
                      <a:pt x="90" y="153"/>
                      <a:pt x="90" y="153"/>
                    </a:cubicBezTo>
                    <a:cubicBezTo>
                      <a:pt x="88" y="153"/>
                      <a:pt x="87" y="152"/>
                      <a:pt x="87" y="150"/>
                    </a:cubicBezTo>
                    <a:cubicBezTo>
                      <a:pt x="87" y="147"/>
                      <a:pt x="87" y="147"/>
                      <a:pt x="87" y="147"/>
                    </a:cubicBezTo>
                    <a:cubicBezTo>
                      <a:pt x="87" y="146"/>
                      <a:pt x="88" y="144"/>
                      <a:pt x="90" y="144"/>
                    </a:cubicBezTo>
                    <a:cubicBezTo>
                      <a:pt x="98" y="144"/>
                      <a:pt x="98" y="144"/>
                      <a:pt x="98" y="144"/>
                    </a:cubicBezTo>
                    <a:cubicBezTo>
                      <a:pt x="100" y="144"/>
                      <a:pt x="101" y="146"/>
                      <a:pt x="101" y="147"/>
                    </a:cubicBezTo>
                    <a:lnTo>
                      <a:pt x="101" y="150"/>
                    </a:lnTo>
                    <a:close/>
                    <a:moveTo>
                      <a:pt x="101" y="135"/>
                    </a:moveTo>
                    <a:cubicBezTo>
                      <a:pt x="101" y="137"/>
                      <a:pt x="100" y="138"/>
                      <a:pt x="98" y="138"/>
                    </a:cubicBezTo>
                    <a:cubicBezTo>
                      <a:pt x="90" y="138"/>
                      <a:pt x="90" y="138"/>
                      <a:pt x="90" y="138"/>
                    </a:cubicBezTo>
                    <a:cubicBezTo>
                      <a:pt x="88" y="138"/>
                      <a:pt x="87" y="137"/>
                      <a:pt x="87" y="135"/>
                    </a:cubicBezTo>
                    <a:cubicBezTo>
                      <a:pt x="87" y="132"/>
                      <a:pt x="87" y="132"/>
                      <a:pt x="87" y="132"/>
                    </a:cubicBezTo>
                    <a:cubicBezTo>
                      <a:pt x="87" y="130"/>
                      <a:pt x="88" y="129"/>
                      <a:pt x="90" y="129"/>
                    </a:cubicBezTo>
                    <a:cubicBezTo>
                      <a:pt x="98" y="129"/>
                      <a:pt x="98" y="129"/>
                      <a:pt x="98" y="129"/>
                    </a:cubicBezTo>
                    <a:cubicBezTo>
                      <a:pt x="100" y="129"/>
                      <a:pt x="101" y="130"/>
                      <a:pt x="101" y="132"/>
                    </a:cubicBezTo>
                    <a:lnTo>
                      <a:pt x="101" y="135"/>
                    </a:lnTo>
                    <a:close/>
                    <a:moveTo>
                      <a:pt x="101" y="120"/>
                    </a:moveTo>
                    <a:cubicBezTo>
                      <a:pt x="101" y="121"/>
                      <a:pt x="100" y="122"/>
                      <a:pt x="98" y="122"/>
                    </a:cubicBezTo>
                    <a:cubicBezTo>
                      <a:pt x="90" y="122"/>
                      <a:pt x="90" y="122"/>
                      <a:pt x="90" y="122"/>
                    </a:cubicBezTo>
                    <a:cubicBezTo>
                      <a:pt x="88" y="122"/>
                      <a:pt x="87" y="121"/>
                      <a:pt x="87" y="120"/>
                    </a:cubicBezTo>
                    <a:cubicBezTo>
                      <a:pt x="87" y="116"/>
                      <a:pt x="87" y="116"/>
                      <a:pt x="87" y="116"/>
                    </a:cubicBezTo>
                    <a:cubicBezTo>
                      <a:pt x="87" y="115"/>
                      <a:pt x="88" y="114"/>
                      <a:pt x="90" y="114"/>
                    </a:cubicBezTo>
                    <a:cubicBezTo>
                      <a:pt x="98" y="114"/>
                      <a:pt x="98" y="114"/>
                      <a:pt x="98" y="114"/>
                    </a:cubicBezTo>
                    <a:cubicBezTo>
                      <a:pt x="100" y="114"/>
                      <a:pt x="101" y="115"/>
                      <a:pt x="101" y="116"/>
                    </a:cubicBezTo>
                    <a:lnTo>
                      <a:pt x="101" y="120"/>
                    </a:lnTo>
                    <a:close/>
                    <a:moveTo>
                      <a:pt x="101" y="105"/>
                    </a:moveTo>
                    <a:cubicBezTo>
                      <a:pt x="101" y="106"/>
                      <a:pt x="100" y="107"/>
                      <a:pt x="98" y="107"/>
                    </a:cubicBezTo>
                    <a:cubicBezTo>
                      <a:pt x="90" y="107"/>
                      <a:pt x="90" y="107"/>
                      <a:pt x="90" y="107"/>
                    </a:cubicBezTo>
                    <a:cubicBezTo>
                      <a:pt x="88" y="107"/>
                      <a:pt x="87" y="106"/>
                      <a:pt x="87" y="105"/>
                    </a:cubicBezTo>
                    <a:cubicBezTo>
                      <a:pt x="87" y="101"/>
                      <a:pt x="87" y="101"/>
                      <a:pt x="87" y="101"/>
                    </a:cubicBezTo>
                    <a:cubicBezTo>
                      <a:pt x="87" y="100"/>
                      <a:pt x="88" y="99"/>
                      <a:pt x="90" y="99"/>
                    </a:cubicBezTo>
                    <a:cubicBezTo>
                      <a:pt x="98" y="99"/>
                      <a:pt x="98" y="99"/>
                      <a:pt x="98" y="99"/>
                    </a:cubicBezTo>
                    <a:cubicBezTo>
                      <a:pt x="100" y="99"/>
                      <a:pt x="101" y="100"/>
                      <a:pt x="101" y="101"/>
                    </a:cubicBezTo>
                    <a:lnTo>
                      <a:pt x="101" y="105"/>
                    </a:lnTo>
                    <a:close/>
                    <a:moveTo>
                      <a:pt x="124" y="150"/>
                    </a:moveTo>
                    <a:cubicBezTo>
                      <a:pt x="124" y="152"/>
                      <a:pt x="122" y="153"/>
                      <a:pt x="121" y="153"/>
                    </a:cubicBezTo>
                    <a:cubicBezTo>
                      <a:pt x="112" y="153"/>
                      <a:pt x="112" y="153"/>
                      <a:pt x="112" y="153"/>
                    </a:cubicBezTo>
                    <a:cubicBezTo>
                      <a:pt x="111" y="153"/>
                      <a:pt x="110" y="152"/>
                      <a:pt x="110" y="150"/>
                    </a:cubicBezTo>
                    <a:cubicBezTo>
                      <a:pt x="110" y="147"/>
                      <a:pt x="110" y="147"/>
                      <a:pt x="110" y="147"/>
                    </a:cubicBezTo>
                    <a:cubicBezTo>
                      <a:pt x="110" y="146"/>
                      <a:pt x="111" y="144"/>
                      <a:pt x="112" y="144"/>
                    </a:cubicBezTo>
                    <a:cubicBezTo>
                      <a:pt x="121" y="144"/>
                      <a:pt x="121" y="144"/>
                      <a:pt x="121" y="144"/>
                    </a:cubicBezTo>
                    <a:cubicBezTo>
                      <a:pt x="122" y="144"/>
                      <a:pt x="124" y="146"/>
                      <a:pt x="124" y="147"/>
                    </a:cubicBezTo>
                    <a:lnTo>
                      <a:pt x="124" y="150"/>
                    </a:lnTo>
                    <a:close/>
                    <a:moveTo>
                      <a:pt x="124" y="135"/>
                    </a:moveTo>
                    <a:cubicBezTo>
                      <a:pt x="124" y="137"/>
                      <a:pt x="122" y="138"/>
                      <a:pt x="121" y="138"/>
                    </a:cubicBezTo>
                    <a:cubicBezTo>
                      <a:pt x="112" y="138"/>
                      <a:pt x="112" y="138"/>
                      <a:pt x="112" y="138"/>
                    </a:cubicBezTo>
                    <a:cubicBezTo>
                      <a:pt x="111" y="138"/>
                      <a:pt x="110" y="137"/>
                      <a:pt x="110" y="135"/>
                    </a:cubicBezTo>
                    <a:cubicBezTo>
                      <a:pt x="110" y="132"/>
                      <a:pt x="110" y="132"/>
                      <a:pt x="110" y="132"/>
                    </a:cubicBezTo>
                    <a:cubicBezTo>
                      <a:pt x="110" y="130"/>
                      <a:pt x="111" y="129"/>
                      <a:pt x="112" y="129"/>
                    </a:cubicBezTo>
                    <a:cubicBezTo>
                      <a:pt x="121" y="129"/>
                      <a:pt x="121" y="129"/>
                      <a:pt x="121" y="129"/>
                    </a:cubicBezTo>
                    <a:cubicBezTo>
                      <a:pt x="122" y="129"/>
                      <a:pt x="124" y="130"/>
                      <a:pt x="124" y="132"/>
                    </a:cubicBezTo>
                    <a:lnTo>
                      <a:pt x="124" y="135"/>
                    </a:lnTo>
                    <a:close/>
                    <a:moveTo>
                      <a:pt x="124" y="120"/>
                    </a:moveTo>
                    <a:cubicBezTo>
                      <a:pt x="124" y="121"/>
                      <a:pt x="122" y="122"/>
                      <a:pt x="121" y="122"/>
                    </a:cubicBezTo>
                    <a:cubicBezTo>
                      <a:pt x="112" y="122"/>
                      <a:pt x="112" y="122"/>
                      <a:pt x="112" y="122"/>
                    </a:cubicBezTo>
                    <a:cubicBezTo>
                      <a:pt x="111" y="122"/>
                      <a:pt x="110" y="121"/>
                      <a:pt x="110" y="120"/>
                    </a:cubicBezTo>
                    <a:cubicBezTo>
                      <a:pt x="110" y="116"/>
                      <a:pt x="110" y="116"/>
                      <a:pt x="110" y="116"/>
                    </a:cubicBezTo>
                    <a:cubicBezTo>
                      <a:pt x="110" y="115"/>
                      <a:pt x="111" y="114"/>
                      <a:pt x="112" y="114"/>
                    </a:cubicBezTo>
                    <a:cubicBezTo>
                      <a:pt x="121" y="114"/>
                      <a:pt x="121" y="114"/>
                      <a:pt x="121" y="114"/>
                    </a:cubicBezTo>
                    <a:cubicBezTo>
                      <a:pt x="122" y="114"/>
                      <a:pt x="124" y="115"/>
                      <a:pt x="124" y="116"/>
                    </a:cubicBezTo>
                    <a:lnTo>
                      <a:pt x="124" y="120"/>
                    </a:lnTo>
                    <a:close/>
                    <a:moveTo>
                      <a:pt x="124" y="105"/>
                    </a:moveTo>
                    <a:cubicBezTo>
                      <a:pt x="124" y="106"/>
                      <a:pt x="122" y="107"/>
                      <a:pt x="121" y="107"/>
                    </a:cubicBezTo>
                    <a:cubicBezTo>
                      <a:pt x="112" y="107"/>
                      <a:pt x="112" y="107"/>
                      <a:pt x="112" y="107"/>
                    </a:cubicBezTo>
                    <a:cubicBezTo>
                      <a:pt x="111" y="107"/>
                      <a:pt x="110" y="106"/>
                      <a:pt x="110" y="105"/>
                    </a:cubicBezTo>
                    <a:cubicBezTo>
                      <a:pt x="110" y="101"/>
                      <a:pt x="110" y="101"/>
                      <a:pt x="110" y="101"/>
                    </a:cubicBezTo>
                    <a:cubicBezTo>
                      <a:pt x="110" y="100"/>
                      <a:pt x="111" y="99"/>
                      <a:pt x="112" y="99"/>
                    </a:cubicBezTo>
                    <a:cubicBezTo>
                      <a:pt x="121" y="99"/>
                      <a:pt x="121" y="99"/>
                      <a:pt x="121" y="99"/>
                    </a:cubicBezTo>
                    <a:cubicBezTo>
                      <a:pt x="122" y="99"/>
                      <a:pt x="124" y="100"/>
                      <a:pt x="124" y="101"/>
                    </a:cubicBezTo>
                    <a:lnTo>
                      <a:pt x="124" y="105"/>
                    </a:lnTo>
                    <a:close/>
                  </a:path>
                </a:pathLst>
              </a:custGeom>
              <a:solidFill>
                <a:srgbClr val="6699FF"/>
              </a:solidFill>
              <a:ln>
                <a:noFill/>
              </a:ln>
            </p:spPr>
            <p:txBody>
              <a:bodyPr vert="horz" wrap="square" lIns="91437" tIns="45719" rIns="91437" bIns="45719" numCol="1" anchor="t" anchorCtr="0" compatLnSpc="1">
                <a:prstTxWarp prst="textNoShape">
                  <a:avLst/>
                </a:prstTxWarp>
              </a:bodyPr>
              <a:lstStyle/>
              <a:p>
                <a:pPr defTabSz="1219332"/>
                <a:endParaRPr lang="zh-CN" altLang="en-US" sz="1800">
                  <a:solidFill>
                    <a:prstClr val="white"/>
                  </a:solidFill>
                  <a:latin typeface="Akkurat Pro"/>
                  <a:ea typeface="宋体" panose="02010600030101010101" pitchFamily="2" charset="-122"/>
                  <a:cs typeface="Arial" pitchFamily="34" charset="0"/>
                </a:endParaRPr>
              </a:p>
            </p:txBody>
          </p:sp>
        </p:grpSp>
        <p:sp>
          <p:nvSpPr>
            <p:cNvPr id="45" name="上箭头 48"/>
            <p:cNvSpPr/>
            <p:nvPr/>
          </p:nvSpPr>
          <p:spPr bwMode="auto">
            <a:xfrm>
              <a:off x="7406202" y="2396669"/>
              <a:ext cx="470137" cy="40753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a:solidFill>
                  <a:prstClr val="white"/>
                </a:solidFill>
                <a:latin typeface="Akkurat Pro"/>
                <a:ea typeface="宋体" panose="02010600030101010101" pitchFamily="2" charset="-122"/>
              </a:endParaRPr>
            </a:p>
          </p:txBody>
        </p:sp>
        <p:sp>
          <p:nvSpPr>
            <p:cNvPr id="46" name="圆角矩形 6"/>
            <p:cNvSpPr/>
            <p:nvPr/>
          </p:nvSpPr>
          <p:spPr bwMode="auto">
            <a:xfrm>
              <a:off x="6269670" y="2840285"/>
              <a:ext cx="2743200" cy="608168"/>
            </a:xfrm>
            <a:prstGeom prst="roundRect">
              <a:avLst>
                <a:gd name="adj" fmla="val 967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algn="ctr" defTabSz="1219332">
                <a:buSzPct val="80000"/>
                <a:defRPr/>
              </a:pPr>
              <a:r>
                <a:rPr lang="en-US" altLang="zh-CN" sz="1400" kern="0" dirty="0">
                  <a:solidFill>
                    <a:prstClr val="white"/>
                  </a:solidFill>
                  <a:latin typeface="Akkurat Pro"/>
                  <a:cs typeface="Arial" pitchFamily="34" charset="0"/>
                </a:rPr>
                <a:t>Enabler and preferred partner for digital transformation</a:t>
              </a:r>
            </a:p>
          </p:txBody>
        </p:sp>
      </p:grpSp>
      <p:sp>
        <p:nvSpPr>
          <p:cNvPr id="49" name="Rectangle 3"/>
          <p:cNvSpPr txBox="1">
            <a:spLocks noChangeArrowheads="1"/>
          </p:cNvSpPr>
          <p:nvPr/>
        </p:nvSpPr>
        <p:spPr bwMode="auto">
          <a:xfrm>
            <a:off x="-1" y="218583"/>
            <a:ext cx="12195175" cy="787153"/>
          </a:xfrm>
          <a:prstGeom prst="rect">
            <a:avLst/>
          </a:prstGeom>
          <a:noFill/>
          <a:ln w="9525">
            <a:noFill/>
            <a:miter lim="800000"/>
            <a:headEnd/>
            <a:tailEnd/>
          </a:ln>
        </p:spPr>
        <p:txBody>
          <a:bodyPr vert="horz" wrap="square" lIns="121940" tIns="60970" rIns="121940" bIns="60970" numCol="1" anchor="t" anchorCtr="0" compatLnSpc="1">
            <a:prstTxWarp prst="textNoShape">
              <a:avLst/>
            </a:prstTxWarp>
          </a:bodyPr>
          <a:lstStyle/>
          <a:p>
            <a:pPr algn="ctr" defTabSz="1217501"/>
            <a:r>
              <a:rPr lang="en-US" altLang="zh-CN" sz="2800" dirty="0">
                <a:solidFill>
                  <a:prstClr val="white"/>
                </a:solidFill>
                <a:latin typeface="Microsoft YaHei" panose="020B0503020204020204" pitchFamily="34" charset="-122"/>
                <a:ea typeface="Microsoft YaHei" panose="020B0503020204020204" pitchFamily="34" charset="-122"/>
                <a:cs typeface="Arial" pitchFamily="34" charset="0"/>
                <a:sym typeface="Arial" pitchFamily="34" charset="0"/>
              </a:rPr>
              <a:t>Leading ICT Products, Solutions, and Services</a:t>
            </a:r>
            <a:endParaRPr lang="zh-CN" altLang="en-US" sz="2800" dirty="0">
              <a:solidFill>
                <a:prstClr val="white"/>
              </a:solidFill>
              <a:latin typeface="Microsoft YaHei" panose="020B0503020204020204" pitchFamily="34" charset="-122"/>
              <a:ea typeface="Microsoft YaHei" panose="020B0503020204020204" pitchFamily="34" charset="-122"/>
              <a:cs typeface="Arial" pitchFamily="34" charset="0"/>
              <a:sym typeface="Arial" pitchFamily="34" charset="0"/>
            </a:endParaRPr>
          </a:p>
        </p:txBody>
      </p:sp>
      <p:grpSp>
        <p:nvGrpSpPr>
          <p:cNvPr id="50" name="Group 96"/>
          <p:cNvGrpSpPr/>
          <p:nvPr/>
        </p:nvGrpSpPr>
        <p:grpSpPr>
          <a:xfrm>
            <a:off x="9129964" y="1571441"/>
            <a:ext cx="2743120" cy="1550815"/>
            <a:chOff x="9342327" y="1771886"/>
            <a:chExt cx="2743200" cy="1693704"/>
          </a:xfrm>
        </p:grpSpPr>
        <p:sp>
          <p:nvSpPr>
            <p:cNvPr id="51" name="圆角矩形 50"/>
            <p:cNvSpPr/>
            <p:nvPr/>
          </p:nvSpPr>
          <p:spPr bwMode="auto">
            <a:xfrm>
              <a:off x="9342327" y="2856616"/>
              <a:ext cx="2743200" cy="608974"/>
            </a:xfrm>
            <a:prstGeom prst="roundRect">
              <a:avLst>
                <a:gd name="adj" fmla="val 967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ctr" anchorCtr="0" compatLnSpc="1">
              <a:prstTxWarp prst="textNoShape">
                <a:avLst/>
              </a:prstTxWarp>
            </a:bodyPr>
            <a:lstStyle/>
            <a:p>
              <a:pPr algn="ctr" defTabSz="1219332">
                <a:buSzPct val="80000"/>
                <a:defRPr/>
              </a:pPr>
              <a:r>
                <a:rPr lang="en-US" altLang="zh-CN" sz="1400" kern="0" dirty="0">
                  <a:solidFill>
                    <a:prstClr val="white"/>
                  </a:solidFill>
                  <a:latin typeface="Akkurat Pro"/>
                  <a:cs typeface="Arial" pitchFamily="34" charset="0"/>
                </a:rPr>
                <a:t>An open, reliable cloud platform</a:t>
              </a:r>
            </a:p>
          </p:txBody>
        </p:sp>
        <p:sp>
          <p:nvSpPr>
            <p:cNvPr id="52" name="上箭头 68"/>
            <p:cNvSpPr/>
            <p:nvPr/>
          </p:nvSpPr>
          <p:spPr bwMode="auto">
            <a:xfrm>
              <a:off x="10478859" y="2396669"/>
              <a:ext cx="470137" cy="40753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a:solidFill>
                  <a:prstClr val="white"/>
                </a:solidFill>
                <a:latin typeface="Akkurat Pro"/>
                <a:ea typeface="宋体" panose="02010600030101010101" pitchFamily="2" charset="-122"/>
              </a:endParaRPr>
            </a:p>
          </p:txBody>
        </p:sp>
        <p:sp>
          <p:nvSpPr>
            <p:cNvPr id="53" name="矩形 29"/>
            <p:cNvSpPr>
              <a:spLocks noChangeArrowheads="1"/>
            </p:cNvSpPr>
            <p:nvPr/>
          </p:nvSpPr>
          <p:spPr bwMode="auto">
            <a:xfrm>
              <a:off x="9342327" y="1837217"/>
              <a:ext cx="2743200" cy="543373"/>
            </a:xfrm>
            <a:prstGeom prst="roundRect">
              <a:avLst/>
            </a:prstGeom>
            <a:solidFill>
              <a:srgbClr val="0070C0"/>
            </a:solidFill>
            <a:ln>
              <a:noFill/>
              <a:headEnd/>
              <a:tailEnd/>
            </a:ln>
          </p:spPr>
          <p:style>
            <a:lnRef idx="1">
              <a:schemeClr val="accent5"/>
            </a:lnRef>
            <a:fillRef idx="2">
              <a:schemeClr val="accent5"/>
            </a:fillRef>
            <a:effectRef idx="1">
              <a:schemeClr val="accent5"/>
            </a:effectRef>
            <a:fontRef idx="minor">
              <a:schemeClr val="dk1"/>
            </a:fontRef>
          </p:style>
          <p:txBody>
            <a:bodyPr wrap="square" lIns="791976" tIns="0" rIns="0" bIns="0" anchor="ctr" anchorCtr="0">
              <a:noAutofit/>
            </a:bodyPr>
            <a:lstStyle/>
            <a:p>
              <a:pPr algn="ctr" defTabSz="1219332">
                <a:lnSpc>
                  <a:spcPct val="90000"/>
                </a:lnSpc>
                <a:buSzPct val="80000"/>
              </a:pPr>
              <a:r>
                <a:rPr lang="en-US" altLang="zh-CN" sz="1400" dirty="0">
                  <a:solidFill>
                    <a:prstClr val="white"/>
                  </a:solidFill>
                  <a:latin typeface="Akkurat Pro"/>
                  <a:cs typeface="Arial" pitchFamily="34" charset="0"/>
                </a:rPr>
                <a:t>Global cloud users</a:t>
              </a:r>
              <a:endParaRPr lang="zh-CN" altLang="en-US" sz="1400" dirty="0">
                <a:solidFill>
                  <a:prstClr val="white"/>
                </a:solidFill>
                <a:latin typeface="Akkurat Pro"/>
                <a:cs typeface="Arial" pitchFamily="34" charset="0"/>
              </a:endParaRPr>
            </a:p>
          </p:txBody>
        </p:sp>
        <p:sp>
          <p:nvSpPr>
            <p:cNvPr id="54" name="Freeform 6"/>
            <p:cNvSpPr>
              <a:spLocks noChangeAspect="1" noEditPoints="1"/>
            </p:cNvSpPr>
            <p:nvPr/>
          </p:nvSpPr>
          <p:spPr bwMode="auto">
            <a:xfrm>
              <a:off x="9912231" y="1934160"/>
              <a:ext cx="279648" cy="407530"/>
            </a:xfrm>
            <a:custGeom>
              <a:avLst/>
              <a:gdLst>
                <a:gd name="T0" fmla="*/ 49 w 134"/>
                <a:gd name="T1" fmla="*/ 44 h 180"/>
                <a:gd name="T2" fmla="*/ 37 w 134"/>
                <a:gd name="T3" fmla="*/ 33 h 180"/>
                <a:gd name="T4" fmla="*/ 31 w 134"/>
                <a:gd name="T5" fmla="*/ 4 h 180"/>
                <a:gd name="T6" fmla="*/ 17 w 134"/>
                <a:gd name="T7" fmla="*/ 43 h 180"/>
                <a:gd name="T8" fmla="*/ 10 w 134"/>
                <a:gd name="T9" fmla="*/ 53 h 180"/>
                <a:gd name="T10" fmla="*/ 7 w 134"/>
                <a:gd name="T11" fmla="*/ 179 h 180"/>
                <a:gd name="T12" fmla="*/ 25 w 134"/>
                <a:gd name="T13" fmla="*/ 179 h 180"/>
                <a:gd name="T14" fmla="*/ 40 w 134"/>
                <a:gd name="T15" fmla="*/ 156 h 180"/>
                <a:gd name="T16" fmla="*/ 47 w 134"/>
                <a:gd name="T17" fmla="*/ 179 h 180"/>
                <a:gd name="T18" fmla="*/ 66 w 134"/>
                <a:gd name="T19" fmla="*/ 173 h 180"/>
                <a:gd name="T20" fmla="*/ 48 w 134"/>
                <a:gd name="T21" fmla="*/ 142 h 180"/>
                <a:gd name="T22" fmla="*/ 18 w 134"/>
                <a:gd name="T23" fmla="*/ 134 h 180"/>
                <a:gd name="T24" fmla="*/ 48 w 134"/>
                <a:gd name="T25" fmla="*/ 142 h 180"/>
                <a:gd name="T26" fmla="*/ 14 w 134"/>
                <a:gd name="T27" fmla="*/ 120 h 180"/>
                <a:gd name="T28" fmla="*/ 52 w 134"/>
                <a:gd name="T29" fmla="*/ 120 h 180"/>
                <a:gd name="T30" fmla="*/ 18 w 134"/>
                <a:gd name="T31" fmla="*/ 106 h 180"/>
                <a:gd name="T32" fmla="*/ 48 w 134"/>
                <a:gd name="T33" fmla="*/ 99 h 180"/>
                <a:gd name="T34" fmla="*/ 48 w 134"/>
                <a:gd name="T35" fmla="*/ 88 h 180"/>
                <a:gd name="T36" fmla="*/ 18 w 134"/>
                <a:gd name="T37" fmla="*/ 81 h 180"/>
                <a:gd name="T38" fmla="*/ 48 w 134"/>
                <a:gd name="T39" fmla="*/ 88 h 180"/>
                <a:gd name="T40" fmla="*/ 14 w 134"/>
                <a:gd name="T41" fmla="*/ 66 h 180"/>
                <a:gd name="T42" fmla="*/ 52 w 134"/>
                <a:gd name="T43" fmla="*/ 66 h 180"/>
                <a:gd name="T44" fmla="*/ 83 w 134"/>
                <a:gd name="T45" fmla="*/ 88 h 180"/>
                <a:gd name="T46" fmla="*/ 83 w 134"/>
                <a:gd name="T47" fmla="*/ 180 h 180"/>
                <a:gd name="T48" fmla="*/ 114 w 134"/>
                <a:gd name="T49" fmla="*/ 160 h 180"/>
                <a:gd name="T50" fmla="*/ 125 w 134"/>
                <a:gd name="T51" fmla="*/ 180 h 180"/>
                <a:gd name="T52" fmla="*/ 134 w 134"/>
                <a:gd name="T53" fmla="*/ 94 h 180"/>
                <a:gd name="T54" fmla="*/ 98 w 134"/>
                <a:gd name="T55" fmla="*/ 168 h 180"/>
                <a:gd name="T56" fmla="*/ 87 w 134"/>
                <a:gd name="T57" fmla="*/ 162 h 180"/>
                <a:gd name="T58" fmla="*/ 101 w 134"/>
                <a:gd name="T59" fmla="*/ 162 h 180"/>
                <a:gd name="T60" fmla="*/ 98 w 134"/>
                <a:gd name="T61" fmla="*/ 153 h 180"/>
                <a:gd name="T62" fmla="*/ 87 w 134"/>
                <a:gd name="T63" fmla="*/ 147 h 180"/>
                <a:gd name="T64" fmla="*/ 101 w 134"/>
                <a:gd name="T65" fmla="*/ 147 h 180"/>
                <a:gd name="T66" fmla="*/ 98 w 134"/>
                <a:gd name="T67" fmla="*/ 138 h 180"/>
                <a:gd name="T68" fmla="*/ 87 w 134"/>
                <a:gd name="T69" fmla="*/ 132 h 180"/>
                <a:gd name="T70" fmla="*/ 101 w 134"/>
                <a:gd name="T71" fmla="*/ 132 h 180"/>
                <a:gd name="T72" fmla="*/ 98 w 134"/>
                <a:gd name="T73" fmla="*/ 122 h 180"/>
                <a:gd name="T74" fmla="*/ 87 w 134"/>
                <a:gd name="T75" fmla="*/ 116 h 180"/>
                <a:gd name="T76" fmla="*/ 101 w 134"/>
                <a:gd name="T77" fmla="*/ 116 h 180"/>
                <a:gd name="T78" fmla="*/ 98 w 134"/>
                <a:gd name="T79" fmla="*/ 107 h 180"/>
                <a:gd name="T80" fmla="*/ 87 w 134"/>
                <a:gd name="T81" fmla="*/ 101 h 180"/>
                <a:gd name="T82" fmla="*/ 101 w 134"/>
                <a:gd name="T83" fmla="*/ 101 h 180"/>
                <a:gd name="T84" fmla="*/ 121 w 134"/>
                <a:gd name="T85" fmla="*/ 153 h 180"/>
                <a:gd name="T86" fmla="*/ 110 w 134"/>
                <a:gd name="T87" fmla="*/ 147 h 180"/>
                <a:gd name="T88" fmla="*/ 124 w 134"/>
                <a:gd name="T89" fmla="*/ 147 h 180"/>
                <a:gd name="T90" fmla="*/ 121 w 134"/>
                <a:gd name="T91" fmla="*/ 138 h 180"/>
                <a:gd name="T92" fmla="*/ 110 w 134"/>
                <a:gd name="T93" fmla="*/ 132 h 180"/>
                <a:gd name="T94" fmla="*/ 124 w 134"/>
                <a:gd name="T95" fmla="*/ 132 h 180"/>
                <a:gd name="T96" fmla="*/ 121 w 134"/>
                <a:gd name="T97" fmla="*/ 122 h 180"/>
                <a:gd name="T98" fmla="*/ 110 w 134"/>
                <a:gd name="T99" fmla="*/ 116 h 180"/>
                <a:gd name="T100" fmla="*/ 124 w 134"/>
                <a:gd name="T101" fmla="*/ 116 h 180"/>
                <a:gd name="T102" fmla="*/ 121 w 134"/>
                <a:gd name="T103" fmla="*/ 107 h 180"/>
                <a:gd name="T104" fmla="*/ 110 w 134"/>
                <a:gd name="T105" fmla="*/ 101 h 180"/>
                <a:gd name="T106" fmla="*/ 124 w 134"/>
                <a:gd name="T107" fmla="*/ 10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80">
                  <a:moveTo>
                    <a:pt x="57" y="53"/>
                  </a:moveTo>
                  <a:cubicBezTo>
                    <a:pt x="57" y="53"/>
                    <a:pt x="57" y="53"/>
                    <a:pt x="57" y="53"/>
                  </a:cubicBezTo>
                  <a:cubicBezTo>
                    <a:pt x="57" y="49"/>
                    <a:pt x="53" y="45"/>
                    <a:pt x="49" y="44"/>
                  </a:cubicBezTo>
                  <a:cubicBezTo>
                    <a:pt x="49" y="43"/>
                    <a:pt x="49" y="43"/>
                    <a:pt x="49" y="43"/>
                  </a:cubicBezTo>
                  <a:cubicBezTo>
                    <a:pt x="49" y="37"/>
                    <a:pt x="45" y="33"/>
                    <a:pt x="40" y="33"/>
                  </a:cubicBezTo>
                  <a:cubicBezTo>
                    <a:pt x="37" y="33"/>
                    <a:pt x="37" y="33"/>
                    <a:pt x="37" y="33"/>
                  </a:cubicBezTo>
                  <a:cubicBezTo>
                    <a:pt x="35" y="4"/>
                    <a:pt x="35" y="4"/>
                    <a:pt x="35" y="4"/>
                  </a:cubicBezTo>
                  <a:cubicBezTo>
                    <a:pt x="35" y="2"/>
                    <a:pt x="34" y="0"/>
                    <a:pt x="33" y="0"/>
                  </a:cubicBezTo>
                  <a:cubicBezTo>
                    <a:pt x="32" y="0"/>
                    <a:pt x="31" y="2"/>
                    <a:pt x="31" y="4"/>
                  </a:cubicBezTo>
                  <a:cubicBezTo>
                    <a:pt x="30" y="33"/>
                    <a:pt x="30" y="33"/>
                    <a:pt x="30" y="33"/>
                  </a:cubicBezTo>
                  <a:cubicBezTo>
                    <a:pt x="27" y="33"/>
                    <a:pt x="27" y="33"/>
                    <a:pt x="27" y="33"/>
                  </a:cubicBezTo>
                  <a:cubicBezTo>
                    <a:pt x="22" y="33"/>
                    <a:pt x="17" y="37"/>
                    <a:pt x="17" y="43"/>
                  </a:cubicBezTo>
                  <a:cubicBezTo>
                    <a:pt x="17" y="44"/>
                    <a:pt x="17" y="44"/>
                    <a:pt x="17" y="44"/>
                  </a:cubicBezTo>
                  <a:cubicBezTo>
                    <a:pt x="13" y="45"/>
                    <a:pt x="10" y="49"/>
                    <a:pt x="10" y="53"/>
                  </a:cubicBezTo>
                  <a:cubicBezTo>
                    <a:pt x="10" y="53"/>
                    <a:pt x="10" y="53"/>
                    <a:pt x="10" y="53"/>
                  </a:cubicBezTo>
                  <a:cubicBezTo>
                    <a:pt x="4" y="53"/>
                    <a:pt x="0" y="57"/>
                    <a:pt x="0" y="62"/>
                  </a:cubicBezTo>
                  <a:cubicBezTo>
                    <a:pt x="0" y="173"/>
                    <a:pt x="0" y="173"/>
                    <a:pt x="0" y="173"/>
                  </a:cubicBezTo>
                  <a:cubicBezTo>
                    <a:pt x="0" y="176"/>
                    <a:pt x="3" y="179"/>
                    <a:pt x="7" y="179"/>
                  </a:cubicBezTo>
                  <a:cubicBezTo>
                    <a:pt x="18" y="179"/>
                    <a:pt x="18" y="179"/>
                    <a:pt x="18" y="179"/>
                  </a:cubicBezTo>
                  <a:cubicBezTo>
                    <a:pt x="19" y="179"/>
                    <a:pt x="19" y="179"/>
                    <a:pt x="19" y="179"/>
                  </a:cubicBezTo>
                  <a:cubicBezTo>
                    <a:pt x="25" y="179"/>
                    <a:pt x="25" y="179"/>
                    <a:pt x="25" y="179"/>
                  </a:cubicBezTo>
                  <a:cubicBezTo>
                    <a:pt x="25" y="157"/>
                    <a:pt x="25" y="157"/>
                    <a:pt x="25" y="157"/>
                  </a:cubicBezTo>
                  <a:cubicBezTo>
                    <a:pt x="25" y="156"/>
                    <a:pt x="25" y="156"/>
                    <a:pt x="26" y="156"/>
                  </a:cubicBezTo>
                  <a:cubicBezTo>
                    <a:pt x="40" y="156"/>
                    <a:pt x="40" y="156"/>
                    <a:pt x="40" y="156"/>
                  </a:cubicBezTo>
                  <a:cubicBezTo>
                    <a:pt x="41" y="156"/>
                    <a:pt x="41" y="156"/>
                    <a:pt x="41" y="157"/>
                  </a:cubicBezTo>
                  <a:cubicBezTo>
                    <a:pt x="41" y="179"/>
                    <a:pt x="41" y="179"/>
                    <a:pt x="41" y="179"/>
                  </a:cubicBezTo>
                  <a:cubicBezTo>
                    <a:pt x="47" y="179"/>
                    <a:pt x="47" y="179"/>
                    <a:pt x="47" y="179"/>
                  </a:cubicBezTo>
                  <a:cubicBezTo>
                    <a:pt x="48" y="179"/>
                    <a:pt x="48" y="179"/>
                    <a:pt x="48" y="179"/>
                  </a:cubicBezTo>
                  <a:cubicBezTo>
                    <a:pt x="60" y="179"/>
                    <a:pt x="60" y="179"/>
                    <a:pt x="60" y="179"/>
                  </a:cubicBezTo>
                  <a:cubicBezTo>
                    <a:pt x="63" y="179"/>
                    <a:pt x="66" y="176"/>
                    <a:pt x="66" y="173"/>
                  </a:cubicBezTo>
                  <a:cubicBezTo>
                    <a:pt x="66" y="62"/>
                    <a:pt x="66" y="62"/>
                    <a:pt x="66" y="62"/>
                  </a:cubicBezTo>
                  <a:cubicBezTo>
                    <a:pt x="66" y="57"/>
                    <a:pt x="62" y="53"/>
                    <a:pt x="57" y="53"/>
                  </a:cubicBezTo>
                  <a:close/>
                  <a:moveTo>
                    <a:pt x="48" y="142"/>
                  </a:moveTo>
                  <a:cubicBezTo>
                    <a:pt x="18" y="142"/>
                    <a:pt x="18" y="142"/>
                    <a:pt x="18" y="142"/>
                  </a:cubicBezTo>
                  <a:cubicBezTo>
                    <a:pt x="16" y="142"/>
                    <a:pt x="14" y="140"/>
                    <a:pt x="14" y="138"/>
                  </a:cubicBezTo>
                  <a:cubicBezTo>
                    <a:pt x="14" y="136"/>
                    <a:pt x="16" y="134"/>
                    <a:pt x="18" y="134"/>
                  </a:cubicBezTo>
                  <a:cubicBezTo>
                    <a:pt x="48" y="134"/>
                    <a:pt x="48" y="134"/>
                    <a:pt x="48" y="134"/>
                  </a:cubicBezTo>
                  <a:cubicBezTo>
                    <a:pt x="50" y="134"/>
                    <a:pt x="52" y="136"/>
                    <a:pt x="52" y="138"/>
                  </a:cubicBezTo>
                  <a:cubicBezTo>
                    <a:pt x="52" y="140"/>
                    <a:pt x="50" y="142"/>
                    <a:pt x="48" y="142"/>
                  </a:cubicBezTo>
                  <a:close/>
                  <a:moveTo>
                    <a:pt x="48" y="124"/>
                  </a:moveTo>
                  <a:cubicBezTo>
                    <a:pt x="18" y="124"/>
                    <a:pt x="18" y="124"/>
                    <a:pt x="18" y="124"/>
                  </a:cubicBezTo>
                  <a:cubicBezTo>
                    <a:pt x="16" y="124"/>
                    <a:pt x="14" y="122"/>
                    <a:pt x="14" y="120"/>
                  </a:cubicBezTo>
                  <a:cubicBezTo>
                    <a:pt x="14" y="118"/>
                    <a:pt x="16" y="116"/>
                    <a:pt x="18" y="116"/>
                  </a:cubicBezTo>
                  <a:cubicBezTo>
                    <a:pt x="48" y="116"/>
                    <a:pt x="48" y="116"/>
                    <a:pt x="48" y="116"/>
                  </a:cubicBezTo>
                  <a:cubicBezTo>
                    <a:pt x="50" y="116"/>
                    <a:pt x="52" y="118"/>
                    <a:pt x="52" y="120"/>
                  </a:cubicBezTo>
                  <a:cubicBezTo>
                    <a:pt x="52" y="122"/>
                    <a:pt x="50" y="124"/>
                    <a:pt x="48" y="124"/>
                  </a:cubicBezTo>
                  <a:close/>
                  <a:moveTo>
                    <a:pt x="48" y="106"/>
                  </a:moveTo>
                  <a:cubicBezTo>
                    <a:pt x="18" y="106"/>
                    <a:pt x="18" y="106"/>
                    <a:pt x="18" y="106"/>
                  </a:cubicBezTo>
                  <a:cubicBezTo>
                    <a:pt x="16" y="106"/>
                    <a:pt x="14" y="104"/>
                    <a:pt x="14" y="102"/>
                  </a:cubicBezTo>
                  <a:cubicBezTo>
                    <a:pt x="14" y="100"/>
                    <a:pt x="16" y="99"/>
                    <a:pt x="18" y="99"/>
                  </a:cubicBezTo>
                  <a:cubicBezTo>
                    <a:pt x="48" y="99"/>
                    <a:pt x="48" y="99"/>
                    <a:pt x="48" y="99"/>
                  </a:cubicBezTo>
                  <a:cubicBezTo>
                    <a:pt x="50" y="99"/>
                    <a:pt x="52" y="100"/>
                    <a:pt x="52" y="102"/>
                  </a:cubicBezTo>
                  <a:cubicBezTo>
                    <a:pt x="52" y="104"/>
                    <a:pt x="50" y="106"/>
                    <a:pt x="48" y="106"/>
                  </a:cubicBezTo>
                  <a:close/>
                  <a:moveTo>
                    <a:pt x="48" y="88"/>
                  </a:moveTo>
                  <a:cubicBezTo>
                    <a:pt x="18" y="88"/>
                    <a:pt x="18" y="88"/>
                    <a:pt x="18" y="88"/>
                  </a:cubicBezTo>
                  <a:cubicBezTo>
                    <a:pt x="16" y="88"/>
                    <a:pt x="14" y="86"/>
                    <a:pt x="14" y="84"/>
                  </a:cubicBezTo>
                  <a:cubicBezTo>
                    <a:pt x="14" y="82"/>
                    <a:pt x="16" y="81"/>
                    <a:pt x="18" y="81"/>
                  </a:cubicBezTo>
                  <a:cubicBezTo>
                    <a:pt x="48" y="81"/>
                    <a:pt x="48" y="81"/>
                    <a:pt x="48" y="81"/>
                  </a:cubicBezTo>
                  <a:cubicBezTo>
                    <a:pt x="50" y="81"/>
                    <a:pt x="52" y="82"/>
                    <a:pt x="52" y="84"/>
                  </a:cubicBezTo>
                  <a:cubicBezTo>
                    <a:pt x="52" y="86"/>
                    <a:pt x="50" y="88"/>
                    <a:pt x="48" y="88"/>
                  </a:cubicBezTo>
                  <a:close/>
                  <a:moveTo>
                    <a:pt x="48" y="70"/>
                  </a:moveTo>
                  <a:cubicBezTo>
                    <a:pt x="18" y="70"/>
                    <a:pt x="18" y="70"/>
                    <a:pt x="18" y="70"/>
                  </a:cubicBezTo>
                  <a:cubicBezTo>
                    <a:pt x="16" y="70"/>
                    <a:pt x="14" y="68"/>
                    <a:pt x="14" y="66"/>
                  </a:cubicBezTo>
                  <a:cubicBezTo>
                    <a:pt x="14" y="64"/>
                    <a:pt x="16" y="63"/>
                    <a:pt x="18" y="63"/>
                  </a:cubicBezTo>
                  <a:cubicBezTo>
                    <a:pt x="48" y="63"/>
                    <a:pt x="48" y="63"/>
                    <a:pt x="48" y="63"/>
                  </a:cubicBezTo>
                  <a:cubicBezTo>
                    <a:pt x="50" y="63"/>
                    <a:pt x="52" y="64"/>
                    <a:pt x="52" y="66"/>
                  </a:cubicBezTo>
                  <a:cubicBezTo>
                    <a:pt x="52" y="68"/>
                    <a:pt x="50" y="70"/>
                    <a:pt x="48" y="70"/>
                  </a:cubicBezTo>
                  <a:close/>
                  <a:moveTo>
                    <a:pt x="128" y="88"/>
                  </a:moveTo>
                  <a:cubicBezTo>
                    <a:pt x="83" y="88"/>
                    <a:pt x="83" y="88"/>
                    <a:pt x="83" y="88"/>
                  </a:cubicBezTo>
                  <a:cubicBezTo>
                    <a:pt x="79" y="88"/>
                    <a:pt x="76" y="91"/>
                    <a:pt x="76" y="94"/>
                  </a:cubicBezTo>
                  <a:cubicBezTo>
                    <a:pt x="76" y="174"/>
                    <a:pt x="76" y="174"/>
                    <a:pt x="76" y="174"/>
                  </a:cubicBezTo>
                  <a:cubicBezTo>
                    <a:pt x="76" y="177"/>
                    <a:pt x="79" y="180"/>
                    <a:pt x="83" y="180"/>
                  </a:cubicBezTo>
                  <a:cubicBezTo>
                    <a:pt x="111" y="180"/>
                    <a:pt x="111" y="180"/>
                    <a:pt x="111" y="180"/>
                  </a:cubicBezTo>
                  <a:cubicBezTo>
                    <a:pt x="111" y="163"/>
                    <a:pt x="111" y="163"/>
                    <a:pt x="111" y="163"/>
                  </a:cubicBezTo>
                  <a:cubicBezTo>
                    <a:pt x="111" y="162"/>
                    <a:pt x="112" y="160"/>
                    <a:pt x="114" y="160"/>
                  </a:cubicBezTo>
                  <a:cubicBezTo>
                    <a:pt x="122" y="160"/>
                    <a:pt x="122" y="160"/>
                    <a:pt x="122" y="160"/>
                  </a:cubicBezTo>
                  <a:cubicBezTo>
                    <a:pt x="124" y="160"/>
                    <a:pt x="125" y="162"/>
                    <a:pt x="125" y="163"/>
                  </a:cubicBezTo>
                  <a:cubicBezTo>
                    <a:pt x="125" y="180"/>
                    <a:pt x="125" y="180"/>
                    <a:pt x="125" y="180"/>
                  </a:cubicBezTo>
                  <a:cubicBezTo>
                    <a:pt x="128" y="180"/>
                    <a:pt x="128" y="180"/>
                    <a:pt x="128" y="180"/>
                  </a:cubicBezTo>
                  <a:cubicBezTo>
                    <a:pt x="131" y="180"/>
                    <a:pt x="134" y="177"/>
                    <a:pt x="134" y="174"/>
                  </a:cubicBezTo>
                  <a:cubicBezTo>
                    <a:pt x="134" y="94"/>
                    <a:pt x="134" y="94"/>
                    <a:pt x="134" y="94"/>
                  </a:cubicBezTo>
                  <a:cubicBezTo>
                    <a:pt x="134" y="91"/>
                    <a:pt x="131" y="88"/>
                    <a:pt x="128" y="88"/>
                  </a:cubicBezTo>
                  <a:close/>
                  <a:moveTo>
                    <a:pt x="101" y="166"/>
                  </a:moveTo>
                  <a:cubicBezTo>
                    <a:pt x="101" y="167"/>
                    <a:pt x="100" y="168"/>
                    <a:pt x="98" y="168"/>
                  </a:cubicBezTo>
                  <a:cubicBezTo>
                    <a:pt x="90" y="168"/>
                    <a:pt x="90" y="168"/>
                    <a:pt x="90" y="168"/>
                  </a:cubicBezTo>
                  <a:cubicBezTo>
                    <a:pt x="88" y="168"/>
                    <a:pt x="87" y="167"/>
                    <a:pt x="87" y="166"/>
                  </a:cubicBezTo>
                  <a:cubicBezTo>
                    <a:pt x="87" y="162"/>
                    <a:pt x="87" y="162"/>
                    <a:pt x="87" y="162"/>
                  </a:cubicBezTo>
                  <a:cubicBezTo>
                    <a:pt x="87" y="161"/>
                    <a:pt x="88" y="160"/>
                    <a:pt x="90" y="160"/>
                  </a:cubicBezTo>
                  <a:cubicBezTo>
                    <a:pt x="98" y="160"/>
                    <a:pt x="98" y="160"/>
                    <a:pt x="98" y="160"/>
                  </a:cubicBezTo>
                  <a:cubicBezTo>
                    <a:pt x="100" y="160"/>
                    <a:pt x="101" y="161"/>
                    <a:pt x="101" y="162"/>
                  </a:cubicBezTo>
                  <a:lnTo>
                    <a:pt x="101" y="166"/>
                  </a:lnTo>
                  <a:close/>
                  <a:moveTo>
                    <a:pt x="101" y="150"/>
                  </a:moveTo>
                  <a:cubicBezTo>
                    <a:pt x="101" y="152"/>
                    <a:pt x="100" y="153"/>
                    <a:pt x="98" y="153"/>
                  </a:cubicBezTo>
                  <a:cubicBezTo>
                    <a:pt x="90" y="153"/>
                    <a:pt x="90" y="153"/>
                    <a:pt x="90" y="153"/>
                  </a:cubicBezTo>
                  <a:cubicBezTo>
                    <a:pt x="88" y="153"/>
                    <a:pt x="87" y="152"/>
                    <a:pt x="87" y="150"/>
                  </a:cubicBezTo>
                  <a:cubicBezTo>
                    <a:pt x="87" y="147"/>
                    <a:pt x="87" y="147"/>
                    <a:pt x="87" y="147"/>
                  </a:cubicBezTo>
                  <a:cubicBezTo>
                    <a:pt x="87" y="146"/>
                    <a:pt x="88" y="144"/>
                    <a:pt x="90" y="144"/>
                  </a:cubicBezTo>
                  <a:cubicBezTo>
                    <a:pt x="98" y="144"/>
                    <a:pt x="98" y="144"/>
                    <a:pt x="98" y="144"/>
                  </a:cubicBezTo>
                  <a:cubicBezTo>
                    <a:pt x="100" y="144"/>
                    <a:pt x="101" y="146"/>
                    <a:pt x="101" y="147"/>
                  </a:cubicBezTo>
                  <a:lnTo>
                    <a:pt x="101" y="150"/>
                  </a:lnTo>
                  <a:close/>
                  <a:moveTo>
                    <a:pt x="101" y="135"/>
                  </a:moveTo>
                  <a:cubicBezTo>
                    <a:pt x="101" y="137"/>
                    <a:pt x="100" y="138"/>
                    <a:pt x="98" y="138"/>
                  </a:cubicBezTo>
                  <a:cubicBezTo>
                    <a:pt x="90" y="138"/>
                    <a:pt x="90" y="138"/>
                    <a:pt x="90" y="138"/>
                  </a:cubicBezTo>
                  <a:cubicBezTo>
                    <a:pt x="88" y="138"/>
                    <a:pt x="87" y="137"/>
                    <a:pt x="87" y="135"/>
                  </a:cubicBezTo>
                  <a:cubicBezTo>
                    <a:pt x="87" y="132"/>
                    <a:pt x="87" y="132"/>
                    <a:pt x="87" y="132"/>
                  </a:cubicBezTo>
                  <a:cubicBezTo>
                    <a:pt x="87" y="130"/>
                    <a:pt x="88" y="129"/>
                    <a:pt x="90" y="129"/>
                  </a:cubicBezTo>
                  <a:cubicBezTo>
                    <a:pt x="98" y="129"/>
                    <a:pt x="98" y="129"/>
                    <a:pt x="98" y="129"/>
                  </a:cubicBezTo>
                  <a:cubicBezTo>
                    <a:pt x="100" y="129"/>
                    <a:pt x="101" y="130"/>
                    <a:pt x="101" y="132"/>
                  </a:cubicBezTo>
                  <a:lnTo>
                    <a:pt x="101" y="135"/>
                  </a:lnTo>
                  <a:close/>
                  <a:moveTo>
                    <a:pt x="101" y="120"/>
                  </a:moveTo>
                  <a:cubicBezTo>
                    <a:pt x="101" y="121"/>
                    <a:pt x="100" y="122"/>
                    <a:pt x="98" y="122"/>
                  </a:cubicBezTo>
                  <a:cubicBezTo>
                    <a:pt x="90" y="122"/>
                    <a:pt x="90" y="122"/>
                    <a:pt x="90" y="122"/>
                  </a:cubicBezTo>
                  <a:cubicBezTo>
                    <a:pt x="88" y="122"/>
                    <a:pt x="87" y="121"/>
                    <a:pt x="87" y="120"/>
                  </a:cubicBezTo>
                  <a:cubicBezTo>
                    <a:pt x="87" y="116"/>
                    <a:pt x="87" y="116"/>
                    <a:pt x="87" y="116"/>
                  </a:cubicBezTo>
                  <a:cubicBezTo>
                    <a:pt x="87" y="115"/>
                    <a:pt x="88" y="114"/>
                    <a:pt x="90" y="114"/>
                  </a:cubicBezTo>
                  <a:cubicBezTo>
                    <a:pt x="98" y="114"/>
                    <a:pt x="98" y="114"/>
                    <a:pt x="98" y="114"/>
                  </a:cubicBezTo>
                  <a:cubicBezTo>
                    <a:pt x="100" y="114"/>
                    <a:pt x="101" y="115"/>
                    <a:pt x="101" y="116"/>
                  </a:cubicBezTo>
                  <a:lnTo>
                    <a:pt x="101" y="120"/>
                  </a:lnTo>
                  <a:close/>
                  <a:moveTo>
                    <a:pt x="101" y="105"/>
                  </a:moveTo>
                  <a:cubicBezTo>
                    <a:pt x="101" y="106"/>
                    <a:pt x="100" y="107"/>
                    <a:pt x="98" y="107"/>
                  </a:cubicBezTo>
                  <a:cubicBezTo>
                    <a:pt x="90" y="107"/>
                    <a:pt x="90" y="107"/>
                    <a:pt x="90" y="107"/>
                  </a:cubicBezTo>
                  <a:cubicBezTo>
                    <a:pt x="88" y="107"/>
                    <a:pt x="87" y="106"/>
                    <a:pt x="87" y="105"/>
                  </a:cubicBezTo>
                  <a:cubicBezTo>
                    <a:pt x="87" y="101"/>
                    <a:pt x="87" y="101"/>
                    <a:pt x="87" y="101"/>
                  </a:cubicBezTo>
                  <a:cubicBezTo>
                    <a:pt x="87" y="100"/>
                    <a:pt x="88" y="99"/>
                    <a:pt x="90" y="99"/>
                  </a:cubicBezTo>
                  <a:cubicBezTo>
                    <a:pt x="98" y="99"/>
                    <a:pt x="98" y="99"/>
                    <a:pt x="98" y="99"/>
                  </a:cubicBezTo>
                  <a:cubicBezTo>
                    <a:pt x="100" y="99"/>
                    <a:pt x="101" y="100"/>
                    <a:pt x="101" y="101"/>
                  </a:cubicBezTo>
                  <a:lnTo>
                    <a:pt x="101" y="105"/>
                  </a:lnTo>
                  <a:close/>
                  <a:moveTo>
                    <a:pt x="124" y="150"/>
                  </a:moveTo>
                  <a:cubicBezTo>
                    <a:pt x="124" y="152"/>
                    <a:pt x="122" y="153"/>
                    <a:pt x="121" y="153"/>
                  </a:cubicBezTo>
                  <a:cubicBezTo>
                    <a:pt x="112" y="153"/>
                    <a:pt x="112" y="153"/>
                    <a:pt x="112" y="153"/>
                  </a:cubicBezTo>
                  <a:cubicBezTo>
                    <a:pt x="111" y="153"/>
                    <a:pt x="110" y="152"/>
                    <a:pt x="110" y="150"/>
                  </a:cubicBezTo>
                  <a:cubicBezTo>
                    <a:pt x="110" y="147"/>
                    <a:pt x="110" y="147"/>
                    <a:pt x="110" y="147"/>
                  </a:cubicBezTo>
                  <a:cubicBezTo>
                    <a:pt x="110" y="146"/>
                    <a:pt x="111" y="144"/>
                    <a:pt x="112" y="144"/>
                  </a:cubicBezTo>
                  <a:cubicBezTo>
                    <a:pt x="121" y="144"/>
                    <a:pt x="121" y="144"/>
                    <a:pt x="121" y="144"/>
                  </a:cubicBezTo>
                  <a:cubicBezTo>
                    <a:pt x="122" y="144"/>
                    <a:pt x="124" y="146"/>
                    <a:pt x="124" y="147"/>
                  </a:cubicBezTo>
                  <a:lnTo>
                    <a:pt x="124" y="150"/>
                  </a:lnTo>
                  <a:close/>
                  <a:moveTo>
                    <a:pt x="124" y="135"/>
                  </a:moveTo>
                  <a:cubicBezTo>
                    <a:pt x="124" y="137"/>
                    <a:pt x="122" y="138"/>
                    <a:pt x="121" y="138"/>
                  </a:cubicBezTo>
                  <a:cubicBezTo>
                    <a:pt x="112" y="138"/>
                    <a:pt x="112" y="138"/>
                    <a:pt x="112" y="138"/>
                  </a:cubicBezTo>
                  <a:cubicBezTo>
                    <a:pt x="111" y="138"/>
                    <a:pt x="110" y="137"/>
                    <a:pt x="110" y="135"/>
                  </a:cubicBezTo>
                  <a:cubicBezTo>
                    <a:pt x="110" y="132"/>
                    <a:pt x="110" y="132"/>
                    <a:pt x="110" y="132"/>
                  </a:cubicBezTo>
                  <a:cubicBezTo>
                    <a:pt x="110" y="130"/>
                    <a:pt x="111" y="129"/>
                    <a:pt x="112" y="129"/>
                  </a:cubicBezTo>
                  <a:cubicBezTo>
                    <a:pt x="121" y="129"/>
                    <a:pt x="121" y="129"/>
                    <a:pt x="121" y="129"/>
                  </a:cubicBezTo>
                  <a:cubicBezTo>
                    <a:pt x="122" y="129"/>
                    <a:pt x="124" y="130"/>
                    <a:pt x="124" y="132"/>
                  </a:cubicBezTo>
                  <a:lnTo>
                    <a:pt x="124" y="135"/>
                  </a:lnTo>
                  <a:close/>
                  <a:moveTo>
                    <a:pt x="124" y="120"/>
                  </a:moveTo>
                  <a:cubicBezTo>
                    <a:pt x="124" y="121"/>
                    <a:pt x="122" y="122"/>
                    <a:pt x="121" y="122"/>
                  </a:cubicBezTo>
                  <a:cubicBezTo>
                    <a:pt x="112" y="122"/>
                    <a:pt x="112" y="122"/>
                    <a:pt x="112" y="122"/>
                  </a:cubicBezTo>
                  <a:cubicBezTo>
                    <a:pt x="111" y="122"/>
                    <a:pt x="110" y="121"/>
                    <a:pt x="110" y="120"/>
                  </a:cubicBezTo>
                  <a:cubicBezTo>
                    <a:pt x="110" y="116"/>
                    <a:pt x="110" y="116"/>
                    <a:pt x="110" y="116"/>
                  </a:cubicBezTo>
                  <a:cubicBezTo>
                    <a:pt x="110" y="115"/>
                    <a:pt x="111" y="114"/>
                    <a:pt x="112" y="114"/>
                  </a:cubicBezTo>
                  <a:cubicBezTo>
                    <a:pt x="121" y="114"/>
                    <a:pt x="121" y="114"/>
                    <a:pt x="121" y="114"/>
                  </a:cubicBezTo>
                  <a:cubicBezTo>
                    <a:pt x="122" y="114"/>
                    <a:pt x="124" y="115"/>
                    <a:pt x="124" y="116"/>
                  </a:cubicBezTo>
                  <a:lnTo>
                    <a:pt x="124" y="120"/>
                  </a:lnTo>
                  <a:close/>
                  <a:moveTo>
                    <a:pt x="124" y="105"/>
                  </a:moveTo>
                  <a:cubicBezTo>
                    <a:pt x="124" y="106"/>
                    <a:pt x="122" y="107"/>
                    <a:pt x="121" y="107"/>
                  </a:cubicBezTo>
                  <a:cubicBezTo>
                    <a:pt x="112" y="107"/>
                    <a:pt x="112" y="107"/>
                    <a:pt x="112" y="107"/>
                  </a:cubicBezTo>
                  <a:cubicBezTo>
                    <a:pt x="111" y="107"/>
                    <a:pt x="110" y="106"/>
                    <a:pt x="110" y="105"/>
                  </a:cubicBezTo>
                  <a:cubicBezTo>
                    <a:pt x="110" y="101"/>
                    <a:pt x="110" y="101"/>
                    <a:pt x="110" y="101"/>
                  </a:cubicBezTo>
                  <a:cubicBezTo>
                    <a:pt x="110" y="100"/>
                    <a:pt x="111" y="99"/>
                    <a:pt x="112" y="99"/>
                  </a:cubicBezTo>
                  <a:cubicBezTo>
                    <a:pt x="121" y="99"/>
                    <a:pt x="121" y="99"/>
                    <a:pt x="121" y="99"/>
                  </a:cubicBezTo>
                  <a:cubicBezTo>
                    <a:pt x="122" y="99"/>
                    <a:pt x="124" y="100"/>
                    <a:pt x="124" y="101"/>
                  </a:cubicBezTo>
                  <a:lnTo>
                    <a:pt x="124" y="105"/>
                  </a:lnTo>
                  <a:close/>
                </a:path>
              </a:pathLst>
            </a:custGeom>
            <a:solidFill>
              <a:srgbClr val="7CBF33"/>
            </a:solidFill>
            <a:ln>
              <a:noFill/>
            </a:ln>
          </p:spPr>
          <p:txBody>
            <a:bodyPr vert="horz" wrap="square" lIns="91437" tIns="45719" rIns="91437" bIns="45719" numCol="1" anchor="t" anchorCtr="0" compatLnSpc="1">
              <a:prstTxWarp prst="textNoShape">
                <a:avLst/>
              </a:prstTxWarp>
            </a:bodyPr>
            <a:lstStyle/>
            <a:p>
              <a:pPr defTabSz="1219332"/>
              <a:endParaRPr lang="zh-CN" altLang="en-US" sz="1800">
                <a:solidFill>
                  <a:prstClr val="white"/>
                </a:solidFill>
                <a:latin typeface="Akkurat Pro"/>
                <a:ea typeface="宋体" panose="02010600030101010101" pitchFamily="2" charset="-122"/>
                <a:cs typeface="Arial" pitchFamily="34" charset="0"/>
              </a:endParaRPr>
            </a:p>
          </p:txBody>
        </p:sp>
        <p:sp>
          <p:nvSpPr>
            <p:cNvPr id="55" name="椭圆 71"/>
            <p:cNvSpPr>
              <a:spLocks noChangeAspect="1"/>
            </p:cNvSpPr>
            <p:nvPr/>
          </p:nvSpPr>
          <p:spPr bwMode="auto">
            <a:xfrm>
              <a:off x="9585965" y="1771886"/>
              <a:ext cx="626849" cy="679216"/>
            </a:xfrm>
            <a:prstGeom prst="ellips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p>
              <a:pPr defTabSz="914316">
                <a:buClr>
                  <a:srgbClr val="CC9900"/>
                </a:buClr>
                <a:buFont typeface="Wingdings" pitchFamily="2" charset="2"/>
                <a:buChar char="n"/>
              </a:pPr>
              <a:endParaRPr lang="zh-CN" altLang="en-US" sz="1800" b="1" dirty="0">
                <a:solidFill>
                  <a:prstClr val="white"/>
                </a:solidFill>
                <a:latin typeface="Akkurat Pro"/>
                <a:ea typeface="宋体" panose="02010600030101010101" pitchFamily="2" charset="-122"/>
                <a:cs typeface="Arial" pitchFamily="34" charset="0"/>
              </a:endParaRPr>
            </a:p>
          </p:txBody>
        </p:sp>
        <p:pic>
          <p:nvPicPr>
            <p:cNvPr id="56" name="pasted-image.tiff"/>
            <p:cNvPicPr>
              <a:picLocks noChangeAspect="1"/>
            </p:cNvPicPr>
            <p:nvPr/>
          </p:nvPicPr>
          <p:blipFill>
            <a:blip r:embed="rId6" cstate="print">
              <a:extLst/>
            </a:blip>
            <a:stretch>
              <a:fillRect/>
            </a:stretch>
          </p:blipFill>
          <p:spPr>
            <a:xfrm>
              <a:off x="9655813" y="1903696"/>
              <a:ext cx="489975" cy="411807"/>
            </a:xfrm>
            <a:prstGeom prst="rect">
              <a:avLst/>
            </a:prstGeom>
            <a:solidFill>
              <a:srgbClr val="0070C0"/>
            </a:solidFill>
            <a:ln w="12700">
              <a:miter lim="400000"/>
            </a:ln>
          </p:spPr>
        </p:pic>
      </p:grpSp>
      <p:sp>
        <p:nvSpPr>
          <p:cNvPr id="57" name="TextBox 103"/>
          <p:cNvSpPr txBox="1"/>
          <p:nvPr/>
        </p:nvSpPr>
        <p:spPr>
          <a:xfrm>
            <a:off x="9356961" y="4366454"/>
            <a:ext cx="1198796" cy="1354530"/>
          </a:xfrm>
          <a:prstGeom prst="rect">
            <a:avLst/>
          </a:prstGeom>
          <a:noFill/>
        </p:spPr>
        <p:txBody>
          <a:bodyPr wrap="square" rtlCol="0">
            <a:spAutoFit/>
          </a:bodyPr>
          <a:lstStyle/>
          <a:p>
            <a:pPr algn="ctr" defTabSz="1219332"/>
            <a:r>
              <a:rPr lang="en-US" altLang="zh-CN" sz="2000" b="1" dirty="0">
                <a:solidFill>
                  <a:prstClr val="black"/>
                </a:solidFill>
                <a:latin typeface="Akkurat Pro"/>
                <a:ea typeface="宋体" panose="02010600030101010101" pitchFamily="2" charset="-122"/>
              </a:rPr>
              <a:t>94</a:t>
            </a:r>
            <a:r>
              <a:rPr lang="zh-CN" altLang="en-US" sz="1400" dirty="0">
                <a:solidFill>
                  <a:prstClr val="black"/>
                </a:solidFill>
                <a:latin typeface="Akkurat Pro"/>
                <a:ea typeface="宋体" panose="02010600030101010101" pitchFamily="2" charset="-122"/>
              </a:rPr>
              <a:t> </a:t>
            </a:r>
            <a:r>
              <a:rPr lang="en-US" altLang="zh-CN" sz="1400" dirty="0">
                <a:solidFill>
                  <a:prstClr val="black"/>
                </a:solidFill>
                <a:latin typeface="Akkurat Pro"/>
                <a:ea typeface="宋体" panose="02010600030101010101" pitchFamily="2" charset="-122"/>
              </a:rPr>
              <a:t>cloud services in </a:t>
            </a:r>
            <a:r>
              <a:rPr lang="en-US" altLang="zh-CN" sz="2000" b="1" dirty="0">
                <a:solidFill>
                  <a:prstClr val="black"/>
                </a:solidFill>
                <a:latin typeface="Akkurat Pro"/>
                <a:ea typeface="宋体" panose="02010600030101010101" pitchFamily="2" charset="-122"/>
              </a:rPr>
              <a:t>13</a:t>
            </a:r>
            <a:r>
              <a:rPr lang="zh-CN" altLang="en-US" sz="1400" dirty="0">
                <a:solidFill>
                  <a:prstClr val="black"/>
                </a:solidFill>
                <a:latin typeface="Akkurat Pro"/>
                <a:ea typeface="宋体" panose="02010600030101010101" pitchFamily="2" charset="-122"/>
              </a:rPr>
              <a:t> </a:t>
            </a:r>
            <a:r>
              <a:rPr lang="en-US" altLang="zh-CN" sz="1400" dirty="0">
                <a:solidFill>
                  <a:prstClr val="black"/>
                </a:solidFill>
                <a:latin typeface="Akkurat Pro"/>
                <a:ea typeface="宋体" panose="02010600030101010101" pitchFamily="2" charset="-122"/>
              </a:rPr>
              <a:t>categories</a:t>
            </a:r>
          </a:p>
          <a:p>
            <a:pPr algn="ctr" defTabSz="1219332"/>
            <a:endParaRPr lang="zh-CN" altLang="en-US" sz="1400" dirty="0">
              <a:solidFill>
                <a:prstClr val="black"/>
              </a:solidFill>
              <a:latin typeface="Akkurat Pro"/>
              <a:ea typeface="宋体" panose="02010600030101010101" pitchFamily="2" charset="-122"/>
            </a:endParaRPr>
          </a:p>
        </p:txBody>
      </p:sp>
      <p:sp>
        <p:nvSpPr>
          <p:cNvPr id="58" name="TextBox 104"/>
          <p:cNvSpPr txBox="1"/>
          <p:nvPr/>
        </p:nvSpPr>
        <p:spPr>
          <a:xfrm>
            <a:off x="10623977" y="4393722"/>
            <a:ext cx="1142733" cy="877366"/>
          </a:xfrm>
          <a:prstGeom prst="rect">
            <a:avLst/>
          </a:prstGeom>
          <a:noFill/>
        </p:spPr>
        <p:txBody>
          <a:bodyPr wrap="square" rtlCol="0">
            <a:spAutoFit/>
          </a:bodyPr>
          <a:lstStyle/>
          <a:p>
            <a:pPr algn="ctr" defTabSz="1219332">
              <a:lnSpc>
                <a:spcPct val="150000"/>
              </a:lnSpc>
            </a:pPr>
            <a:r>
              <a:rPr lang="en-US" altLang="zh-CN" sz="2000" b="1" dirty="0">
                <a:solidFill>
                  <a:prstClr val="black"/>
                </a:solidFill>
                <a:latin typeface="Akkurat Pro"/>
                <a:ea typeface="宋体" panose="02010600030101010101" pitchFamily="2" charset="-122"/>
              </a:rPr>
              <a:t>50+</a:t>
            </a:r>
            <a:r>
              <a:rPr lang="en-US" altLang="zh-CN" sz="1400" dirty="0">
                <a:solidFill>
                  <a:prstClr val="black"/>
                </a:solidFill>
                <a:latin typeface="Akkurat Pro"/>
                <a:ea typeface="宋体" panose="02010600030101010101" pitchFamily="2" charset="-122"/>
              </a:rPr>
              <a:t> solutions</a:t>
            </a:r>
            <a:endParaRPr lang="zh-CN" altLang="en-US" sz="1400" dirty="0">
              <a:solidFill>
                <a:prstClr val="black"/>
              </a:solidFill>
              <a:latin typeface="Akkurat Pro"/>
              <a:ea typeface="宋体" panose="02010600030101010101" pitchFamily="2" charset="-122"/>
            </a:endParaRPr>
          </a:p>
        </p:txBody>
      </p:sp>
      <p:pic>
        <p:nvPicPr>
          <p:cNvPr id="59" name="Picture 22"/>
          <p:cNvPicPr>
            <a:picLocks noChangeAspect="1" noChangeArrowheads="1"/>
          </p:cNvPicPr>
          <p:nvPr/>
        </p:nvPicPr>
        <p:blipFill>
          <a:blip r:embed="rId7" cstate="print"/>
          <a:srcRect l="11290" t="11922" r="13510" b="12501"/>
          <a:stretch>
            <a:fillRect/>
          </a:stretch>
        </p:blipFill>
        <p:spPr bwMode="auto">
          <a:xfrm>
            <a:off x="5215293" y="4885011"/>
            <a:ext cx="518095" cy="278175"/>
          </a:xfrm>
          <a:prstGeom prst="rect">
            <a:avLst/>
          </a:prstGeom>
          <a:noFill/>
          <a:ln w="9525">
            <a:noFill/>
            <a:miter lim="800000"/>
            <a:headEnd/>
            <a:tailEnd/>
          </a:ln>
        </p:spPr>
      </p:pic>
      <p:pic>
        <p:nvPicPr>
          <p:cNvPr id="60" name="Picture 18" descr="British_Telecom"/>
          <p:cNvPicPr>
            <a:picLocks noChangeAspect="1" noChangeArrowheads="1"/>
          </p:cNvPicPr>
          <p:nvPr/>
        </p:nvPicPr>
        <p:blipFill>
          <a:blip r:embed="rId8" cstate="screen"/>
          <a:srcRect/>
          <a:stretch>
            <a:fillRect/>
          </a:stretch>
        </p:blipFill>
        <p:spPr bwMode="auto">
          <a:xfrm>
            <a:off x="4905058" y="4486316"/>
            <a:ext cx="722230" cy="317354"/>
          </a:xfrm>
          <a:prstGeom prst="rect">
            <a:avLst/>
          </a:prstGeom>
          <a:noFill/>
          <a:ln w="9525">
            <a:noFill/>
            <a:miter lim="800000"/>
            <a:headEnd/>
            <a:tailEnd/>
          </a:ln>
        </p:spPr>
      </p:pic>
      <p:pic>
        <p:nvPicPr>
          <p:cNvPr id="61" name="Picture 27" descr="T-Mobile"/>
          <p:cNvPicPr>
            <a:picLocks noChangeAspect="1" noChangeArrowheads="1"/>
          </p:cNvPicPr>
          <p:nvPr/>
        </p:nvPicPr>
        <p:blipFill>
          <a:blip r:embed="rId9" cstate="screen"/>
          <a:srcRect/>
          <a:stretch>
            <a:fillRect/>
          </a:stretch>
        </p:blipFill>
        <p:spPr bwMode="auto">
          <a:xfrm>
            <a:off x="3881578" y="4966169"/>
            <a:ext cx="1081037" cy="215759"/>
          </a:xfrm>
          <a:prstGeom prst="rect">
            <a:avLst/>
          </a:prstGeom>
          <a:noFill/>
          <a:ln w="9525">
            <a:noFill/>
            <a:miter lim="800000"/>
            <a:headEnd/>
            <a:tailEnd/>
          </a:ln>
        </p:spPr>
      </p:pic>
      <p:pic>
        <p:nvPicPr>
          <p:cNvPr id="62" name="Picture 23" descr="Vodafone-01"/>
          <p:cNvPicPr>
            <a:picLocks noChangeAspect="1" noChangeArrowheads="1"/>
          </p:cNvPicPr>
          <p:nvPr/>
        </p:nvPicPr>
        <p:blipFill>
          <a:blip r:embed="rId10" cstate="screen"/>
          <a:srcRect/>
          <a:stretch>
            <a:fillRect/>
          </a:stretch>
        </p:blipFill>
        <p:spPr bwMode="auto">
          <a:xfrm>
            <a:off x="4448837" y="4008039"/>
            <a:ext cx="630618" cy="425319"/>
          </a:xfrm>
          <a:prstGeom prst="rect">
            <a:avLst/>
          </a:prstGeom>
          <a:noFill/>
          <a:ln w="9525">
            <a:noFill/>
            <a:miter lim="800000"/>
            <a:headEnd/>
            <a:tailEnd/>
          </a:ln>
        </p:spPr>
      </p:pic>
      <p:pic>
        <p:nvPicPr>
          <p:cNvPr id="63" name="Picture 7"/>
          <p:cNvPicPr>
            <a:picLocks noChangeAspect="1" noChangeArrowheads="1"/>
          </p:cNvPicPr>
          <p:nvPr/>
        </p:nvPicPr>
        <p:blipFill>
          <a:blip r:embed="rId11" cstate="print"/>
          <a:srcRect/>
          <a:stretch>
            <a:fillRect/>
          </a:stretch>
        </p:blipFill>
        <p:spPr bwMode="auto">
          <a:xfrm>
            <a:off x="3919615" y="4535242"/>
            <a:ext cx="695620" cy="264998"/>
          </a:xfrm>
          <a:prstGeom prst="rect">
            <a:avLst/>
          </a:prstGeom>
          <a:noFill/>
          <a:ln w="9525">
            <a:noFill/>
            <a:miter lim="800000"/>
            <a:headEnd/>
            <a:tailEnd/>
          </a:ln>
        </p:spPr>
      </p:pic>
      <p:sp>
        <p:nvSpPr>
          <p:cNvPr id="64" name="Rectangle 110"/>
          <p:cNvSpPr/>
          <p:nvPr/>
        </p:nvSpPr>
        <p:spPr>
          <a:xfrm>
            <a:off x="407639" y="3422643"/>
            <a:ext cx="2897909" cy="307777"/>
          </a:xfrm>
          <a:prstGeom prst="rect">
            <a:avLst/>
          </a:prstGeom>
        </p:spPr>
        <p:txBody>
          <a:bodyPr wrap="none">
            <a:spAutoFit/>
          </a:bodyPr>
          <a:lstStyle/>
          <a:p>
            <a:pPr defTabSz="1219332"/>
            <a:r>
              <a:rPr lang="en-US" altLang="zh-CN" sz="1400" dirty="0">
                <a:solidFill>
                  <a:prstClr val="white"/>
                </a:solidFill>
                <a:latin typeface="Akkurat Pro"/>
                <a:cs typeface="+mn-ea"/>
                <a:sym typeface="+mn-lt"/>
              </a:rPr>
              <a:t>Top 2 in smartphone market share</a:t>
            </a:r>
            <a:endParaRPr lang="zh-CN" altLang="en-US" sz="1400" dirty="0">
              <a:solidFill>
                <a:prstClr val="white"/>
              </a:solidFill>
              <a:latin typeface="Akkurat Pro"/>
              <a:ea typeface="宋体" panose="02010600030101010101" pitchFamily="2" charset="-122"/>
            </a:endParaRPr>
          </a:p>
        </p:txBody>
      </p:sp>
      <p:sp>
        <p:nvSpPr>
          <p:cNvPr id="65" name="Rectangle 111"/>
          <p:cNvSpPr/>
          <p:nvPr/>
        </p:nvSpPr>
        <p:spPr>
          <a:xfrm>
            <a:off x="6353309" y="3270719"/>
            <a:ext cx="2494272" cy="523341"/>
          </a:xfrm>
          <a:prstGeom prst="rect">
            <a:avLst/>
          </a:prstGeom>
        </p:spPr>
        <p:txBody>
          <a:bodyPr wrap="square">
            <a:spAutoFit/>
          </a:bodyPr>
          <a:lstStyle/>
          <a:p>
            <a:pPr algn="ctr" defTabSz="1219332"/>
            <a:r>
              <a:rPr lang="en-US" altLang="zh-CN" sz="1400" dirty="0">
                <a:solidFill>
                  <a:prstClr val="white"/>
                </a:solidFill>
                <a:latin typeface="Akkurat Pro"/>
                <a:cs typeface="+mn-ea"/>
              </a:rPr>
              <a:t>Serving global industries/ large enterprises</a:t>
            </a:r>
            <a:endParaRPr lang="zh-CN" altLang="en-US" sz="1400" dirty="0">
              <a:solidFill>
                <a:prstClr val="white"/>
              </a:solidFill>
              <a:latin typeface="Akkurat Pro"/>
              <a:cs typeface="+mn-ea"/>
            </a:endParaRPr>
          </a:p>
        </p:txBody>
      </p:sp>
      <p:sp>
        <p:nvSpPr>
          <p:cNvPr id="66" name="Rectangle 112"/>
          <p:cNvSpPr/>
          <p:nvPr/>
        </p:nvSpPr>
        <p:spPr>
          <a:xfrm>
            <a:off x="9116514" y="3270719"/>
            <a:ext cx="2815071" cy="523341"/>
          </a:xfrm>
          <a:prstGeom prst="rect">
            <a:avLst/>
          </a:prstGeom>
        </p:spPr>
        <p:txBody>
          <a:bodyPr wrap="square">
            <a:spAutoFit/>
          </a:bodyPr>
          <a:lstStyle/>
          <a:p>
            <a:pPr algn="ctr" defTabSz="1219332"/>
            <a:r>
              <a:rPr lang="en-US" altLang="zh-CN" sz="1400" dirty="0">
                <a:solidFill>
                  <a:prstClr val="white"/>
                </a:solidFill>
                <a:latin typeface="Akkurat Pro"/>
                <a:cs typeface="+mn-ea"/>
              </a:rPr>
              <a:t>Fast growth, reliable and secure services for customers</a:t>
            </a:r>
            <a:endParaRPr lang="zh-CN" altLang="en-US" sz="1400" dirty="0">
              <a:solidFill>
                <a:prstClr val="white"/>
              </a:solidFill>
              <a:latin typeface="Akkurat Pro"/>
              <a:cs typeface="+mn-ea"/>
            </a:endParaRPr>
          </a:p>
        </p:txBody>
      </p:sp>
      <p:pic>
        <p:nvPicPr>
          <p:cNvPr id="67" name="Picture 4" descr="Softbank mobile logo.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9300" y="5272285"/>
            <a:ext cx="1318108" cy="22671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kp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0796" y="5534384"/>
            <a:ext cx="868762" cy="36575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philip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4814" y="4600966"/>
            <a:ext cx="365186" cy="45648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mage result for booking.co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29913" y="4299495"/>
            <a:ext cx="753699" cy="3567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amsterdam arena logo"/>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85131" y="4871042"/>
            <a:ext cx="950821" cy="3461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Image result for radboud umc logo"/>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37" y="4157275"/>
            <a:ext cx="719775" cy="47985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descr="Image result for shell"/>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12826" y="5306024"/>
            <a:ext cx="442445" cy="409999"/>
          </a:xfrm>
          <a:prstGeom prst="rect">
            <a:avLst/>
          </a:prstGeom>
          <a:noFill/>
          <a:extLst>
            <a:ext uri="{909E8E84-426E-40DD-AFC4-6F175D3DCCD1}">
              <a14:hiddenFill xmlns:a14="http://schemas.microsoft.com/office/drawing/2010/main">
                <a:solidFill>
                  <a:srgbClr val="FFFFFF"/>
                </a:solidFill>
              </a14:hiddenFill>
            </a:ext>
          </a:extLst>
        </p:spPr>
      </p:pic>
      <p:pic>
        <p:nvPicPr>
          <p:cNvPr id="74" name="图片 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90267" y="5350376"/>
            <a:ext cx="880731" cy="382678"/>
          </a:xfrm>
          <a:prstGeom prst="rect">
            <a:avLst/>
          </a:prstGeom>
        </p:spPr>
      </p:pic>
      <p:sp>
        <p:nvSpPr>
          <p:cNvPr id="78" name="矩形 77"/>
          <p:cNvSpPr/>
          <p:nvPr/>
        </p:nvSpPr>
        <p:spPr>
          <a:xfrm>
            <a:off x="-67564" y="802375"/>
            <a:ext cx="12262738" cy="400110"/>
          </a:xfrm>
          <a:prstGeom prst="rect">
            <a:avLst/>
          </a:prstGeom>
        </p:spPr>
        <p:txBody>
          <a:bodyPr wrap="square">
            <a:spAutoFit/>
          </a:bodyPr>
          <a:lstStyle/>
          <a:p>
            <a:pPr algn="ctr" defTabSz="914583"/>
            <a:r>
              <a:rPr lang="en-US" altLang="zh-CN" sz="2000" dirty="0" smtClean="0">
                <a:solidFill>
                  <a:srgbClr val="FFC000"/>
                </a:solidFill>
                <a:latin typeface="Akkurat Pro"/>
              </a:rPr>
              <a:t>Bring </a:t>
            </a:r>
            <a:r>
              <a:rPr lang="en-US" altLang="zh-CN" sz="2000" dirty="0">
                <a:solidFill>
                  <a:srgbClr val="FFC000"/>
                </a:solidFill>
                <a:latin typeface="Akkurat Pro"/>
              </a:rPr>
              <a:t>digital to every person, home and organization for a fully connected, intelligent world.</a:t>
            </a:r>
          </a:p>
        </p:txBody>
      </p:sp>
    </p:spTree>
    <p:extLst>
      <p:ext uri="{BB962C8B-B14F-4D97-AF65-F5344CB8AC3E}">
        <p14:creationId xmlns:p14="http://schemas.microsoft.com/office/powerpoint/2010/main" val="125726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4224" y="2891590"/>
            <a:ext cx="11677651" cy="1581773"/>
          </a:xfrm>
          <a:prstGeom prst="rect">
            <a:avLst/>
          </a:prstGeom>
        </p:spPr>
        <p:txBody>
          <a:bodyPr vert="horz" lIns="121944" tIns="60972" rIns="121944" bIns="60972" rtlCol="0" anchor="ctr">
            <a:noAutofit/>
          </a:bodyPr>
          <a:lstStyle>
            <a:lvl1pPr algn="l">
              <a:defRPr sz="5600" b="0" baseline="0">
                <a:solidFill>
                  <a:schemeClr val="tx1">
                    <a:lumMod val="95000"/>
                    <a:lumOff val="5000"/>
                  </a:schemeClr>
                </a:solidFill>
                <a:latin typeface="方正兰亭细黑_GBK" pitchFamily="2" charset="-122"/>
                <a:ea typeface="方正兰亭细黑_GBK" pitchFamily="2" charset="-122"/>
                <a:cs typeface="Arial" pitchFamily="34" charset="0"/>
              </a:defRPr>
            </a:lvl1pPr>
          </a:lstStyle>
          <a:p>
            <a:pPr>
              <a:spcBef>
                <a:spcPct val="0"/>
              </a:spcBef>
              <a:defRPr/>
            </a:pPr>
            <a:r>
              <a:rPr lang="en-US" altLang="zh-CN" sz="4000" dirty="0" smtClean="0">
                <a:solidFill>
                  <a:prstClr val="white"/>
                </a:solidFill>
                <a:latin typeface="Microsoft YaHei" panose="020B0503020204020204" pitchFamily="34" charset="-122"/>
                <a:ea typeface="Microsoft YaHei" panose="020B0503020204020204" pitchFamily="34" charset="-122"/>
              </a:rPr>
              <a:t>Fostering a </a:t>
            </a:r>
            <a:r>
              <a:rPr lang="en-US" altLang="zh-CN" sz="4000" dirty="0">
                <a:solidFill>
                  <a:prstClr val="white"/>
                </a:solidFill>
                <a:latin typeface="Microsoft YaHei" panose="020B0503020204020204" pitchFamily="34" charset="-122"/>
                <a:ea typeface="Microsoft YaHei" panose="020B0503020204020204" pitchFamily="34" charset="-122"/>
              </a:rPr>
              <a:t>s</a:t>
            </a:r>
            <a:r>
              <a:rPr lang="en-US" altLang="zh-CN" sz="4000" dirty="0" smtClean="0">
                <a:solidFill>
                  <a:prstClr val="white"/>
                </a:solidFill>
                <a:latin typeface="Microsoft YaHei" panose="020B0503020204020204" pitchFamily="34" charset="-122"/>
                <a:ea typeface="Microsoft YaHei" panose="020B0503020204020204" pitchFamily="34" charset="-122"/>
              </a:rPr>
              <a:t>ound </a:t>
            </a:r>
            <a:r>
              <a:rPr lang="en-US" altLang="zh-CN" sz="4000" dirty="0">
                <a:solidFill>
                  <a:prstClr val="white"/>
                </a:solidFill>
                <a:latin typeface="Microsoft YaHei" panose="020B0503020204020204" pitchFamily="34" charset="-122"/>
                <a:ea typeface="Microsoft YaHei" panose="020B0503020204020204" pitchFamily="34" charset="-122"/>
              </a:rPr>
              <a:t>t</a:t>
            </a:r>
            <a:r>
              <a:rPr lang="en-US" altLang="zh-CN" sz="4000" dirty="0" smtClean="0">
                <a:solidFill>
                  <a:prstClr val="white"/>
                </a:solidFill>
                <a:latin typeface="Microsoft YaHei" panose="020B0503020204020204" pitchFamily="34" charset="-122"/>
                <a:ea typeface="Microsoft YaHei" panose="020B0503020204020204" pitchFamily="34" charset="-122"/>
              </a:rPr>
              <a:t>alent Ecosystem</a:t>
            </a:r>
            <a:endParaRPr lang="en-US" altLang="zh-CN" sz="4000" dirty="0">
              <a:solidFill>
                <a:prstClr val="white"/>
              </a:solidFill>
              <a:latin typeface="Microsoft YaHei" panose="020B0503020204020204" pitchFamily="34" charset="-122"/>
              <a:ea typeface="Microsoft YaHei" panose="020B0503020204020204" pitchFamily="34" charset="-122"/>
            </a:endParaRPr>
          </a:p>
          <a:p>
            <a:pPr>
              <a:spcBef>
                <a:spcPct val="0"/>
              </a:spcBef>
              <a:defRPr/>
            </a:pPr>
            <a:r>
              <a:rPr lang="en-US" altLang="zh-CN" sz="4000" dirty="0" smtClean="0">
                <a:solidFill>
                  <a:prstClr val="white"/>
                </a:solidFill>
                <a:latin typeface="Microsoft YaHei" panose="020B0503020204020204" pitchFamily="34" charset="-122"/>
                <a:ea typeface="Microsoft YaHei" panose="020B0503020204020204" pitchFamily="34" charset="-122"/>
              </a:rPr>
              <a:t>Enabling </a:t>
            </a:r>
            <a:r>
              <a:rPr lang="en-US" altLang="zh-CN" sz="4000" dirty="0">
                <a:solidFill>
                  <a:prstClr val="white"/>
                </a:solidFill>
                <a:latin typeface="Microsoft YaHei" panose="020B0503020204020204" pitchFamily="34" charset="-122"/>
                <a:ea typeface="Microsoft YaHei" panose="020B0503020204020204" pitchFamily="34" charset="-122"/>
              </a:rPr>
              <a:t>d</a:t>
            </a:r>
            <a:r>
              <a:rPr lang="en-US" altLang="zh-CN" sz="4000" dirty="0" smtClean="0">
                <a:solidFill>
                  <a:prstClr val="white"/>
                </a:solidFill>
                <a:latin typeface="Microsoft YaHei" panose="020B0503020204020204" pitchFamily="34" charset="-122"/>
                <a:ea typeface="Microsoft YaHei" panose="020B0503020204020204" pitchFamily="34" charset="-122"/>
              </a:rPr>
              <a:t>igital transformation for enterprises</a:t>
            </a:r>
            <a:endParaRPr lang="en-US" altLang="zh-CN" sz="4000" dirty="0">
              <a:solidFill>
                <a:prstClr val="white"/>
              </a:solidFill>
              <a:latin typeface="Microsoft YaHei" panose="020B0503020204020204" pitchFamily="34" charset="-122"/>
              <a:ea typeface="Microsoft YaHei" panose="020B0503020204020204" pitchFamily="34" charset="-122"/>
            </a:endParaRPr>
          </a:p>
        </p:txBody>
      </p:sp>
      <p:sp>
        <p:nvSpPr>
          <p:cNvPr id="3" name="TextBox 2"/>
          <p:cNvSpPr txBox="1"/>
          <p:nvPr/>
        </p:nvSpPr>
        <p:spPr>
          <a:xfrm>
            <a:off x="224224" y="2294626"/>
            <a:ext cx="9859993" cy="707886"/>
          </a:xfrm>
          <a:prstGeom prst="rect">
            <a:avLst/>
          </a:prstGeom>
          <a:noFill/>
        </p:spPr>
        <p:txBody>
          <a:bodyPr wrap="square" rtlCol="0">
            <a:spAutoFit/>
          </a:bodyPr>
          <a:lstStyle/>
          <a:p>
            <a:r>
              <a:rPr lang="en-US" sz="4000" b="1" dirty="0" smtClean="0">
                <a:solidFill>
                  <a:srgbClr val="FFC000"/>
                </a:solidFill>
                <a:latin typeface="Microsoft YaHei" panose="020B0503020204020204" pitchFamily="34" charset="-122"/>
                <a:ea typeface="Microsoft YaHei" panose="020B0503020204020204" pitchFamily="34" charset="-122"/>
              </a:rPr>
              <a:t>Huawei ICT Academy</a:t>
            </a:r>
            <a:endParaRPr lang="nl-NL" sz="4000" b="1" dirty="0">
              <a:solidFill>
                <a:srgbClr val="FFC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65499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 r="12625" b="21397"/>
          <a:stretch/>
        </p:blipFill>
        <p:spPr>
          <a:xfrm>
            <a:off x="0" y="34635"/>
            <a:ext cx="12195175" cy="6920205"/>
          </a:xfrm>
          <a:prstGeom prst="rect">
            <a:avLst/>
          </a:prstGeom>
        </p:spPr>
      </p:pic>
      <p:pic>
        <p:nvPicPr>
          <p:cNvPr id="108" name="图片 107"/>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395157" y="5490744"/>
            <a:ext cx="11186808" cy="693582"/>
          </a:xfrm>
          <a:prstGeom prst="rect">
            <a:avLst/>
          </a:prstGeom>
        </p:spPr>
      </p:pic>
      <p:pic>
        <p:nvPicPr>
          <p:cNvPr id="5" name="图片 4"/>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3733414" y="1333979"/>
            <a:ext cx="4712472" cy="693582"/>
          </a:xfrm>
          <a:prstGeom prst="rect">
            <a:avLst/>
          </a:prstGeom>
        </p:spPr>
      </p:pic>
      <p:sp>
        <p:nvSpPr>
          <p:cNvPr id="4" name="Title 1"/>
          <p:cNvSpPr>
            <a:spLocks noGrp="1"/>
          </p:cNvSpPr>
          <p:nvPr>
            <p:ph type="ctrTitle"/>
          </p:nvPr>
        </p:nvSpPr>
        <p:spPr>
          <a:xfrm>
            <a:off x="0" y="405823"/>
            <a:ext cx="12195175" cy="332399"/>
          </a:xfrm>
        </p:spPr>
        <p:txBody>
          <a:bodyPr wrap="square" lIns="0" tIns="0" rIns="0" bIns="0" anchor="ctr">
            <a:spAutoFit/>
          </a:bodyPr>
          <a:lstStyle/>
          <a:p>
            <a:pPr algn="ctr">
              <a:lnSpc>
                <a:spcPct val="90000"/>
              </a:lnSpc>
            </a:pPr>
            <a:r>
              <a:rPr lang="en-US" altLang="zh-CN" sz="2400" dirty="0" smtClean="0">
                <a:latin typeface="Microsoft YaHei" panose="020B0503020204020204" pitchFamily="34" charset="-122"/>
                <a:ea typeface="Microsoft YaHei" panose="020B0503020204020204" pitchFamily="34" charset="-122"/>
                <a:cs typeface="Akkurat Pro" charset="0"/>
              </a:rPr>
              <a:t>Fostering a Robust Talent Ecosystem to Develop Professionals for Enterprises</a:t>
            </a:r>
            <a:endParaRPr lang="en-US" sz="2400" dirty="0">
              <a:latin typeface="Microsoft YaHei" panose="020B0503020204020204" pitchFamily="34" charset="-122"/>
              <a:ea typeface="Microsoft YaHei" panose="020B0503020204020204" pitchFamily="34" charset="-122"/>
              <a:cs typeface="Akkurat Pro" charset="0"/>
            </a:endParaRPr>
          </a:p>
        </p:txBody>
      </p:sp>
      <p:sp>
        <p:nvSpPr>
          <p:cNvPr id="8" name="AutoShape 14"/>
          <p:cNvSpPr>
            <a:spLocks noChangeArrowheads="1"/>
          </p:cNvSpPr>
          <p:nvPr/>
        </p:nvSpPr>
        <p:spPr bwMode="auto">
          <a:xfrm rot="16200000" flipV="1">
            <a:off x="-926069" y="2841205"/>
            <a:ext cx="4540958" cy="1474749"/>
          </a:xfrm>
          <a:prstGeom prst="trapezoid">
            <a:avLst>
              <a:gd name="adj" fmla="val 39688"/>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endParaRPr>
          </a:p>
        </p:txBody>
      </p:sp>
      <p:sp>
        <p:nvSpPr>
          <p:cNvPr id="10" name="Rounded Rectangle 33"/>
          <p:cNvSpPr/>
          <p:nvPr/>
        </p:nvSpPr>
        <p:spPr bwMode="auto">
          <a:xfrm>
            <a:off x="1796578" y="1500688"/>
            <a:ext cx="1576471" cy="282072"/>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p>
            <a:pPr algn="ctr" defTabSz="1170283" eaLnBrk="0" hangingPunct="0"/>
            <a:r>
              <a:rPr lang="en-US" altLang="zh-CN" sz="1400" b="1" dirty="0" smtClean="0">
                <a:solidFill>
                  <a:srgbClr val="FFC000"/>
                </a:solidFill>
                <a:latin typeface="Akkurat Pro" charset="0"/>
                <a:ea typeface="Akkurat Pro" charset="0"/>
                <a:cs typeface="Akkurat Pro" charset="0"/>
              </a:rPr>
              <a:t>Three Driving </a:t>
            </a:r>
            <a:r>
              <a:rPr lang="en-US" altLang="zh-CN" sz="1400" b="1" dirty="0">
                <a:solidFill>
                  <a:srgbClr val="FFC000"/>
                </a:solidFill>
                <a:latin typeface="Akkurat Pro" charset="0"/>
                <a:ea typeface="Akkurat Pro" charset="0"/>
                <a:cs typeface="Akkurat Pro" charset="0"/>
              </a:rPr>
              <a:t>F</a:t>
            </a:r>
            <a:r>
              <a:rPr lang="en-US" altLang="zh-CN" sz="1400" b="1" dirty="0" smtClean="0">
                <a:solidFill>
                  <a:srgbClr val="FFC000"/>
                </a:solidFill>
                <a:latin typeface="Akkurat Pro" charset="0"/>
                <a:ea typeface="Akkurat Pro" charset="0"/>
                <a:cs typeface="Akkurat Pro" charset="0"/>
              </a:rPr>
              <a:t>actors</a:t>
            </a:r>
            <a:endParaRPr lang="en-US" sz="1400" b="1" dirty="0">
              <a:solidFill>
                <a:srgbClr val="FFC000"/>
              </a:solidFill>
              <a:latin typeface="Akkurat Pro" charset="0"/>
              <a:ea typeface="Akkurat Pro" charset="0"/>
              <a:cs typeface="Akkurat Pro" charset="0"/>
            </a:endParaRPr>
          </a:p>
        </p:txBody>
      </p:sp>
      <p:sp>
        <p:nvSpPr>
          <p:cNvPr id="20" name="Rounded Rectangle 33"/>
          <p:cNvSpPr/>
          <p:nvPr/>
        </p:nvSpPr>
        <p:spPr bwMode="auto">
          <a:xfrm>
            <a:off x="8828972" y="1500688"/>
            <a:ext cx="1473222" cy="367492"/>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p>
            <a:pPr algn="ctr" defTabSz="1170283" eaLnBrk="0" hangingPunct="0"/>
            <a:r>
              <a:rPr lang="en-US" altLang="zh-CN" sz="1400" b="1" dirty="0" smtClean="0">
                <a:solidFill>
                  <a:srgbClr val="FFC000"/>
                </a:solidFill>
                <a:latin typeface="Akkurat Pro" charset="0"/>
                <a:ea typeface="Akkurat Pro" charset="0"/>
                <a:cs typeface="Akkurat Pro" charset="0"/>
              </a:rPr>
              <a:t>Abundant ICT Talent</a:t>
            </a:r>
            <a:endParaRPr lang="en-US" sz="1400" b="1" dirty="0">
              <a:solidFill>
                <a:srgbClr val="FFC000"/>
              </a:solidFill>
              <a:latin typeface="Akkurat Pro" charset="0"/>
              <a:ea typeface="Akkurat Pro" charset="0"/>
              <a:cs typeface="Akkurat Pro" charset="0"/>
            </a:endParaRPr>
          </a:p>
        </p:txBody>
      </p:sp>
      <p:sp>
        <p:nvSpPr>
          <p:cNvPr id="61" name="Rounded Rectangle 33"/>
          <p:cNvSpPr/>
          <p:nvPr/>
        </p:nvSpPr>
        <p:spPr bwMode="auto">
          <a:xfrm>
            <a:off x="720035" y="2054678"/>
            <a:ext cx="1248751" cy="367492"/>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p>
            <a:pPr defTabSz="1170283" eaLnBrk="0" hangingPunct="0"/>
            <a:r>
              <a:rPr lang="en-US" altLang="zh-CN" sz="1400" dirty="0" smtClean="0">
                <a:solidFill>
                  <a:schemeClr val="bg1"/>
                </a:solidFill>
                <a:latin typeface="Akkurat Pro" charset="0"/>
                <a:ea typeface="Akkurat Pro" charset="0"/>
                <a:cs typeface="Akkurat Pro" charset="0"/>
              </a:rPr>
              <a:t>Customers</a:t>
            </a:r>
            <a:endParaRPr lang="en-US" sz="1400" dirty="0">
              <a:solidFill>
                <a:schemeClr val="bg1"/>
              </a:solidFill>
              <a:latin typeface="Akkurat Pro" charset="0"/>
              <a:ea typeface="Akkurat Pro" charset="0"/>
              <a:cs typeface="Akkurat Pro" charset="0"/>
            </a:endParaRPr>
          </a:p>
        </p:txBody>
      </p:sp>
      <p:sp>
        <p:nvSpPr>
          <p:cNvPr id="62" name="Rounded Rectangle 33"/>
          <p:cNvSpPr/>
          <p:nvPr/>
        </p:nvSpPr>
        <p:spPr bwMode="auto">
          <a:xfrm>
            <a:off x="842878" y="2977766"/>
            <a:ext cx="1003064" cy="367492"/>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p>
            <a:pPr defTabSz="1170283" eaLnBrk="0" hangingPunct="0"/>
            <a:r>
              <a:rPr lang="en-US" altLang="zh-CN" sz="1400" dirty="0" smtClean="0">
                <a:solidFill>
                  <a:schemeClr val="bg1"/>
                </a:solidFill>
                <a:latin typeface="Akkurat Pro" charset="0"/>
                <a:ea typeface="Akkurat Pro" charset="0"/>
                <a:cs typeface="Akkurat Pro" charset="0"/>
              </a:rPr>
              <a:t>Channel </a:t>
            </a:r>
            <a:r>
              <a:rPr lang="en-US" altLang="zh-CN" sz="1400" dirty="0">
                <a:solidFill>
                  <a:schemeClr val="bg1"/>
                </a:solidFill>
                <a:latin typeface="Akkurat Pro" charset="0"/>
                <a:ea typeface="Akkurat Pro" charset="0"/>
                <a:cs typeface="Akkurat Pro" charset="0"/>
              </a:rPr>
              <a:t>p</a:t>
            </a:r>
            <a:r>
              <a:rPr lang="en-US" altLang="zh-CN" sz="1400" dirty="0" smtClean="0">
                <a:solidFill>
                  <a:schemeClr val="bg1"/>
                </a:solidFill>
                <a:latin typeface="Akkurat Pro" charset="0"/>
                <a:ea typeface="Akkurat Pro" charset="0"/>
                <a:cs typeface="Akkurat Pro" charset="0"/>
              </a:rPr>
              <a:t>artners</a:t>
            </a:r>
            <a:endParaRPr lang="en-US" sz="1400" dirty="0">
              <a:solidFill>
                <a:schemeClr val="bg1"/>
              </a:solidFill>
              <a:latin typeface="Akkurat Pro" charset="0"/>
              <a:ea typeface="Akkurat Pro" charset="0"/>
              <a:cs typeface="Akkurat Pro" charset="0"/>
            </a:endParaRPr>
          </a:p>
        </p:txBody>
      </p:sp>
      <p:sp>
        <p:nvSpPr>
          <p:cNvPr id="63" name="Rounded Rectangle 33"/>
          <p:cNvSpPr/>
          <p:nvPr/>
        </p:nvSpPr>
        <p:spPr bwMode="auto">
          <a:xfrm>
            <a:off x="804125" y="3900854"/>
            <a:ext cx="1080571" cy="367492"/>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p>
            <a:pPr algn="ctr" defTabSz="1170283" eaLnBrk="0" hangingPunct="0"/>
            <a:r>
              <a:rPr lang="en-US" altLang="zh-CN" sz="1400" dirty="0" smtClean="0">
                <a:solidFill>
                  <a:schemeClr val="bg1"/>
                </a:solidFill>
                <a:latin typeface="Akkurat Pro" charset="0"/>
                <a:ea typeface="Akkurat Pro" charset="0"/>
                <a:cs typeface="Akkurat Pro" charset="0"/>
              </a:rPr>
              <a:t>Students</a:t>
            </a:r>
            <a:endParaRPr lang="en-US" sz="1400" dirty="0">
              <a:solidFill>
                <a:schemeClr val="bg1"/>
              </a:solidFill>
              <a:latin typeface="Akkurat Pro" charset="0"/>
              <a:ea typeface="Akkurat Pro" charset="0"/>
              <a:cs typeface="Akkurat Pro" charset="0"/>
            </a:endParaRPr>
          </a:p>
        </p:txBody>
      </p:sp>
      <p:sp>
        <p:nvSpPr>
          <p:cNvPr id="64" name="KSO_Shape"/>
          <p:cNvSpPr/>
          <p:nvPr/>
        </p:nvSpPr>
        <p:spPr>
          <a:xfrm>
            <a:off x="4275533" y="2059534"/>
            <a:ext cx="3644108" cy="1760458"/>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gradFill>
            <a:gsLst>
              <a:gs pos="0">
                <a:schemeClr val="accent1">
                  <a:lumMod val="0"/>
                  <a:alpha val="0"/>
                </a:schemeClr>
              </a:gs>
              <a:gs pos="100000">
                <a:schemeClr val="tx2">
                  <a:lumMod val="80000"/>
                  <a:lumOff val="20000"/>
                  <a:alpha val="71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kumimoji="1" lang="zh-CN" altLang="en-US" dirty="0">
              <a:solidFill>
                <a:prstClr val="white"/>
              </a:solidFill>
              <a:latin typeface="Arial" panose="020B0604020202020204" pitchFamily="34" charset="0"/>
            </a:endParaRPr>
          </a:p>
        </p:txBody>
      </p:sp>
      <p:sp>
        <p:nvSpPr>
          <p:cNvPr id="65" name="Rounded Rectangle 33"/>
          <p:cNvSpPr/>
          <p:nvPr/>
        </p:nvSpPr>
        <p:spPr bwMode="auto">
          <a:xfrm>
            <a:off x="3721139" y="3123323"/>
            <a:ext cx="4614826" cy="466085"/>
          </a:xfrm>
          <a:prstGeom prst="rect">
            <a:avLst/>
          </a:prstGeom>
          <a:noFill/>
          <a:ln w="9525" cap="flat" cmpd="sng" algn="ctr">
            <a:no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fontAlgn="base" hangingPunct="0">
              <a:spcBef>
                <a:spcPct val="0"/>
              </a:spcBef>
              <a:spcAft>
                <a:spcPct val="0"/>
              </a:spcAft>
            </a:pPr>
            <a:r>
              <a:rPr lang="en-US" altLang="zh-CN" sz="1300" b="1" dirty="0" smtClean="0">
                <a:solidFill>
                  <a:srgbClr val="00B0F0"/>
                </a:solidFill>
                <a:latin typeface="Akkurat Pro" charset="0"/>
                <a:ea typeface="Akkurat Pro" charset="0"/>
                <a:cs typeface="Akkurat Pro" charset="0"/>
              </a:rPr>
              <a:t>Online Learning</a:t>
            </a:r>
            <a:r>
              <a:rPr lang="zh-CN" altLang="en-US" sz="1300" b="1" dirty="0" smtClean="0">
                <a:solidFill>
                  <a:srgbClr val="00B0F0"/>
                </a:solidFill>
                <a:latin typeface="Akkurat Pro" charset="0"/>
                <a:ea typeface="Akkurat Pro" charset="0"/>
                <a:cs typeface="Akkurat Pro" charset="0"/>
              </a:rPr>
              <a:t> </a:t>
            </a:r>
            <a:endParaRPr lang="en-US" altLang="zh-CN" sz="1300" b="1" dirty="0" smtClean="0">
              <a:solidFill>
                <a:srgbClr val="00B0F0"/>
              </a:solidFill>
              <a:latin typeface="Akkurat Pro" charset="0"/>
              <a:ea typeface="Akkurat Pro" charset="0"/>
              <a:cs typeface="Akkurat Pro" charset="0"/>
            </a:endParaRPr>
          </a:p>
          <a:p>
            <a:pPr algn="ctr" defTabSz="877888" eaLnBrk="0" fontAlgn="base" hangingPunct="0">
              <a:spcBef>
                <a:spcPct val="0"/>
              </a:spcBef>
              <a:spcAft>
                <a:spcPct val="0"/>
              </a:spcAft>
            </a:pPr>
            <a:r>
              <a:rPr lang="en-US" sz="1300" b="1" dirty="0">
                <a:solidFill>
                  <a:srgbClr val="00B0F0"/>
                </a:solidFill>
                <a:latin typeface="Akkurat Pro" charset="0"/>
                <a:ea typeface="Akkurat Pro" charset="0"/>
                <a:cs typeface="Akkurat Pro" charset="0"/>
              </a:rPr>
              <a:t>a</a:t>
            </a:r>
            <a:r>
              <a:rPr lang="en-US" sz="1300" b="1" dirty="0" smtClean="0">
                <a:solidFill>
                  <a:srgbClr val="00B0F0"/>
                </a:solidFill>
                <a:latin typeface="Akkurat Pro" charset="0"/>
                <a:ea typeface="Akkurat Pro" charset="0"/>
                <a:cs typeface="Akkurat Pro" charset="0"/>
              </a:rPr>
              <a:t>nytime, anywhere </a:t>
            </a:r>
            <a:endParaRPr lang="en-US" sz="1300" b="1" dirty="0">
              <a:solidFill>
                <a:srgbClr val="00B0F0"/>
              </a:solidFill>
              <a:latin typeface="Akkurat Pro" charset="0"/>
              <a:ea typeface="Akkurat Pro" charset="0"/>
              <a:cs typeface="Akkurat Pro" charset="0"/>
            </a:endParaRPr>
          </a:p>
        </p:txBody>
      </p:sp>
      <p:sp>
        <p:nvSpPr>
          <p:cNvPr id="68" name="Rounded Rectangle 33"/>
          <p:cNvSpPr/>
          <p:nvPr/>
        </p:nvSpPr>
        <p:spPr bwMode="auto">
          <a:xfrm>
            <a:off x="4616174" y="3962215"/>
            <a:ext cx="2980857" cy="308731"/>
          </a:xfrm>
          <a:prstGeom prst="rect">
            <a:avLst/>
          </a:prstGeom>
          <a:noFill/>
          <a:ln w="9525" cap="flat" cmpd="sng" algn="ctr">
            <a:no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marR="0" lvl="0" indent="0" algn="ctr" defTabSz="877888" eaLnBrk="0" fontAlgn="base" hangingPunct="0">
              <a:lnSpc>
                <a:spcPct val="100000"/>
              </a:lnSpc>
              <a:spcBef>
                <a:spcPct val="0"/>
              </a:spcBef>
              <a:spcAft>
                <a:spcPct val="0"/>
              </a:spcAft>
              <a:buClrTx/>
              <a:buSzTx/>
              <a:buFontTx/>
              <a:buNone/>
              <a:tabLst/>
              <a:defRPr/>
            </a:pPr>
            <a:r>
              <a:rPr lang="en-US" altLang="zh-CN" sz="1400" b="1" dirty="0" smtClean="0">
                <a:solidFill>
                  <a:schemeClr val="bg1"/>
                </a:solidFill>
                <a:latin typeface="Akkurat Pro" charset="0"/>
                <a:ea typeface="Akkurat Pro" charset="0"/>
                <a:cs typeface="Akkurat Pro" charset="0"/>
              </a:rPr>
              <a:t>Talent development </a:t>
            </a:r>
            <a:r>
              <a:rPr lang="en-US" altLang="zh-CN" sz="1400" b="1" dirty="0">
                <a:solidFill>
                  <a:schemeClr val="bg1"/>
                </a:solidFill>
                <a:latin typeface="Akkurat Pro" charset="0"/>
                <a:ea typeface="Akkurat Pro" charset="0"/>
                <a:cs typeface="Akkurat Pro" charset="0"/>
              </a:rPr>
              <a:t>c</a:t>
            </a:r>
            <a:r>
              <a:rPr lang="en-US" altLang="zh-CN" sz="1400" b="1" dirty="0" smtClean="0">
                <a:solidFill>
                  <a:schemeClr val="bg1"/>
                </a:solidFill>
                <a:latin typeface="Akkurat Pro" charset="0"/>
                <a:ea typeface="Akkurat Pro" charset="0"/>
                <a:cs typeface="Akkurat Pro" charset="0"/>
              </a:rPr>
              <a:t>hannel</a:t>
            </a:r>
            <a:endParaRPr lang="en-US" sz="1400" b="1" dirty="0">
              <a:solidFill>
                <a:schemeClr val="bg1"/>
              </a:solidFill>
              <a:latin typeface="Akkurat Pro" charset="0"/>
              <a:ea typeface="Akkurat Pro" charset="0"/>
              <a:cs typeface="Akkurat Pro" charset="0"/>
            </a:endParaRPr>
          </a:p>
        </p:txBody>
      </p:sp>
      <p:sp>
        <p:nvSpPr>
          <p:cNvPr id="66" name="AutoShape 16"/>
          <p:cNvSpPr>
            <a:spLocks noChangeArrowheads="1"/>
          </p:cNvSpPr>
          <p:nvPr/>
        </p:nvSpPr>
        <p:spPr bwMode="auto">
          <a:xfrm rot="5400000">
            <a:off x="5585825" y="2010176"/>
            <a:ext cx="1007739" cy="5472999"/>
          </a:xfrm>
          <a:prstGeom prst="can">
            <a:avLst>
              <a:gd name="adj" fmla="val 24342"/>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1400" dirty="0">
              <a:solidFill>
                <a:prstClr val="white"/>
              </a:solidFill>
              <a:latin typeface="Akkurat Pro" charset="0"/>
              <a:ea typeface="Akkurat Pro" charset="0"/>
              <a:cs typeface="Akkurat Pro" charset="0"/>
            </a:endParaRPr>
          </a:p>
        </p:txBody>
      </p:sp>
      <p:sp>
        <p:nvSpPr>
          <p:cNvPr id="69" name="椭圆 68"/>
          <p:cNvSpPr/>
          <p:nvPr/>
        </p:nvSpPr>
        <p:spPr>
          <a:xfrm>
            <a:off x="8587477" y="4242802"/>
            <a:ext cx="238717" cy="1007741"/>
          </a:xfrm>
          <a:prstGeom prst="ellipse">
            <a:avLst/>
          </a:prstGeom>
          <a:gradFill>
            <a:gsLst>
              <a:gs pos="0">
                <a:schemeClr val="accent1">
                  <a:lumMod val="0"/>
                  <a:alpha val="0"/>
                </a:schemeClr>
              </a:gs>
              <a:gs pos="100000">
                <a:schemeClr val="tx2">
                  <a:lumMod val="80000"/>
                  <a:lumOff val="20000"/>
                  <a:alpha val="71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kumimoji="1" lang="zh-CN" altLang="en-US">
              <a:solidFill>
                <a:prstClr val="white"/>
              </a:solidFill>
              <a:latin typeface="Arial" panose="020B0604020202020204" pitchFamily="34" charset="0"/>
            </a:endParaRPr>
          </a:p>
        </p:txBody>
      </p:sp>
      <p:sp>
        <p:nvSpPr>
          <p:cNvPr id="71" name="Rounded Rectangle 33"/>
          <p:cNvSpPr/>
          <p:nvPr/>
        </p:nvSpPr>
        <p:spPr bwMode="auto">
          <a:xfrm>
            <a:off x="863991" y="4823943"/>
            <a:ext cx="960838" cy="367492"/>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p>
            <a:pPr algn="ctr" defTabSz="1170283" eaLnBrk="0" hangingPunct="0"/>
            <a:r>
              <a:rPr lang="en-US" altLang="zh-CN" sz="1400" dirty="0" smtClean="0">
                <a:solidFill>
                  <a:schemeClr val="bg1"/>
                </a:solidFill>
                <a:latin typeface="Akkurat Pro" charset="0"/>
                <a:ea typeface="Akkurat Pro" charset="0"/>
                <a:cs typeface="Akkurat Pro" charset="0"/>
              </a:rPr>
              <a:t>General public</a:t>
            </a:r>
            <a:endParaRPr lang="en-US" altLang="zh-CN" sz="1400" dirty="0">
              <a:solidFill>
                <a:schemeClr val="bg1"/>
              </a:solidFill>
              <a:latin typeface="Akkurat Pro" charset="0"/>
              <a:ea typeface="Akkurat Pro" charset="0"/>
              <a:cs typeface="Akkurat Pro" charset="0"/>
            </a:endParaRPr>
          </a:p>
        </p:txBody>
      </p:sp>
      <p:sp>
        <p:nvSpPr>
          <p:cNvPr id="124" name="AutoShape 14"/>
          <p:cNvSpPr>
            <a:spLocks noChangeArrowheads="1"/>
          </p:cNvSpPr>
          <p:nvPr/>
        </p:nvSpPr>
        <p:spPr bwMode="auto">
          <a:xfrm rot="5400000" flipV="1">
            <a:off x="8502199" y="2869512"/>
            <a:ext cx="4621428" cy="1550362"/>
          </a:xfrm>
          <a:prstGeom prst="trapezoid">
            <a:avLst>
              <a:gd name="adj" fmla="val 39688"/>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endParaRPr>
          </a:p>
        </p:txBody>
      </p:sp>
      <p:sp>
        <p:nvSpPr>
          <p:cNvPr id="126" name="右箭头 125"/>
          <p:cNvSpPr/>
          <p:nvPr/>
        </p:nvSpPr>
        <p:spPr>
          <a:xfrm>
            <a:off x="8278636" y="3194017"/>
            <a:ext cx="562984" cy="259778"/>
          </a:xfrm>
          <a:prstGeom prst="rightArrow">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400" dirty="0">
              <a:solidFill>
                <a:prstClr val="white"/>
              </a:solidFill>
              <a:latin typeface="Akkurat Pro" charset="0"/>
              <a:ea typeface="Akkurat Pro" charset="0"/>
              <a:cs typeface="Akkurat Pro" charset="0"/>
            </a:endParaRPr>
          </a:p>
        </p:txBody>
      </p:sp>
      <p:sp>
        <p:nvSpPr>
          <p:cNvPr id="561" name="Rounded Rectangle 33"/>
          <p:cNvSpPr/>
          <p:nvPr/>
        </p:nvSpPr>
        <p:spPr bwMode="auto">
          <a:xfrm>
            <a:off x="3935221" y="1287867"/>
            <a:ext cx="4408579" cy="677108"/>
          </a:xfrm>
          <a:prstGeom prst="rect">
            <a:avLst/>
          </a:prstGeom>
          <a:noFill/>
        </p:spPr>
        <p:txBody>
          <a:bodyPr wrap="none" rtlCol="0">
            <a:spAutoFit/>
          </a:bodyPr>
          <a:lstStyle/>
          <a:p>
            <a:pPr algn="ctr"/>
            <a:r>
              <a:rPr lang="en-US" altLang="zh-CN" sz="1800" b="1" dirty="0">
                <a:solidFill>
                  <a:schemeClr val="bg1"/>
                </a:solidFill>
                <a:latin typeface="Akkurat Pro" charset="0"/>
                <a:ea typeface="Akkurat Pro" charset="0"/>
                <a:cs typeface="Akkurat Pro" charset="0"/>
                <a:sym typeface="Gill Sans" pitchFamily="-84" charset="0"/>
              </a:rPr>
              <a:t>Delivering </a:t>
            </a:r>
            <a:r>
              <a:rPr lang="en-US" altLang="zh-CN" sz="2000" b="1" dirty="0">
                <a:solidFill>
                  <a:srgbClr val="FFC000"/>
                </a:solidFill>
                <a:latin typeface="Akkurat Pro" charset="0"/>
                <a:ea typeface="Akkurat Pro" charset="0"/>
                <a:cs typeface="Akkurat Pro" charset="0"/>
                <a:sym typeface="Gill Sans" pitchFamily="-84" charset="0"/>
              </a:rPr>
              <a:t>500,000+</a:t>
            </a:r>
            <a:r>
              <a:rPr lang="en-US" altLang="zh-CN" sz="2000" b="1" dirty="0">
                <a:solidFill>
                  <a:schemeClr val="bg1"/>
                </a:solidFill>
                <a:latin typeface="Akkurat Pro" charset="0"/>
                <a:ea typeface="Akkurat Pro" charset="0"/>
                <a:cs typeface="Akkurat Pro" charset="0"/>
                <a:sym typeface="Gill Sans" pitchFamily="-84" charset="0"/>
              </a:rPr>
              <a:t> </a:t>
            </a:r>
            <a:r>
              <a:rPr lang="en-US" altLang="zh-CN" sz="1800" b="1" dirty="0">
                <a:solidFill>
                  <a:schemeClr val="bg1"/>
                </a:solidFill>
                <a:latin typeface="Akkurat Pro" charset="0"/>
                <a:ea typeface="Akkurat Pro" charset="0"/>
                <a:cs typeface="Akkurat Pro" charset="0"/>
                <a:sym typeface="Gill Sans" pitchFamily="-84" charset="0"/>
              </a:rPr>
              <a:t>ICT professionals </a:t>
            </a:r>
          </a:p>
          <a:p>
            <a:pPr algn="ctr"/>
            <a:r>
              <a:rPr lang="en-US" altLang="zh-CN" sz="1800" b="1" dirty="0">
                <a:solidFill>
                  <a:schemeClr val="bg1"/>
                </a:solidFill>
                <a:latin typeface="Akkurat Pro" charset="0"/>
                <a:ea typeface="Akkurat Pro" charset="0"/>
                <a:cs typeface="Akkurat Pro" charset="0"/>
                <a:sym typeface="Gill Sans" pitchFamily="-84" charset="0"/>
              </a:rPr>
              <a:t>By 2020</a:t>
            </a:r>
          </a:p>
        </p:txBody>
      </p:sp>
      <p:sp>
        <p:nvSpPr>
          <p:cNvPr id="3" name="文本框 2"/>
          <p:cNvSpPr txBox="1"/>
          <p:nvPr/>
        </p:nvSpPr>
        <p:spPr>
          <a:xfrm>
            <a:off x="10314812" y="4698813"/>
            <a:ext cx="1031051" cy="323165"/>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defPPr>
              <a:defRPr lang="zh-CN"/>
            </a:defPPr>
            <a:lvl1pPr algn="ctr" defTabSz="1170283" eaLnBrk="0" hangingPunct="0">
              <a:defRPr sz="1500">
                <a:solidFill>
                  <a:schemeClr val="bg1"/>
                </a:solidFill>
                <a:latin typeface="Arial" panose="020B0604020202020204" pitchFamily="34" charset="0"/>
                <a:ea typeface="微软雅黑" panose="020B0503020204020204" pitchFamily="34" charset="-122"/>
              </a:defRPr>
            </a:lvl1pPr>
          </a:lstStyle>
          <a:p>
            <a:r>
              <a:rPr lang="en-US" altLang="zh-CN" sz="1400" dirty="0" smtClean="0">
                <a:latin typeface="Akkurat Pro" charset="0"/>
                <a:ea typeface="Akkurat Pro" charset="0"/>
                <a:cs typeface="Akkurat Pro" charset="0"/>
              </a:rPr>
              <a:t>Energy</a:t>
            </a:r>
            <a:endParaRPr lang="en-US" sz="1400" dirty="0">
              <a:latin typeface="Akkurat Pro" charset="0"/>
              <a:ea typeface="Akkurat Pro" charset="0"/>
              <a:cs typeface="Akkurat Pro" charset="0"/>
            </a:endParaRPr>
          </a:p>
        </p:txBody>
      </p:sp>
      <p:sp>
        <p:nvSpPr>
          <p:cNvPr id="72" name="文本框 71"/>
          <p:cNvSpPr txBox="1"/>
          <p:nvPr/>
        </p:nvSpPr>
        <p:spPr>
          <a:xfrm>
            <a:off x="10314812" y="3887835"/>
            <a:ext cx="1031051" cy="323165"/>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defPPr>
              <a:defRPr lang="zh-CN"/>
            </a:defPPr>
            <a:lvl1pPr algn="ctr" defTabSz="1170283" eaLnBrk="0" hangingPunct="0">
              <a:defRPr sz="1500">
                <a:solidFill>
                  <a:schemeClr val="bg1"/>
                </a:solidFill>
                <a:latin typeface="Arial" panose="020B0604020202020204" pitchFamily="34" charset="0"/>
                <a:ea typeface="微软雅黑" panose="020B0503020204020204" pitchFamily="34" charset="-122"/>
              </a:defRPr>
            </a:lvl1pPr>
          </a:lstStyle>
          <a:p>
            <a:r>
              <a:rPr lang="en-US" altLang="zh-CN" sz="1400" dirty="0" smtClean="0">
                <a:latin typeface="Akkurat Pro" charset="0"/>
                <a:ea typeface="Akkurat Pro" charset="0"/>
                <a:cs typeface="Akkurat Pro" charset="0"/>
              </a:rPr>
              <a:t>Rail</a:t>
            </a:r>
            <a:endParaRPr lang="en-US" sz="1400" dirty="0">
              <a:latin typeface="Akkurat Pro" charset="0"/>
              <a:ea typeface="Akkurat Pro" charset="0"/>
              <a:cs typeface="Akkurat Pro" charset="0"/>
            </a:endParaRPr>
          </a:p>
        </p:txBody>
      </p:sp>
      <p:sp>
        <p:nvSpPr>
          <p:cNvPr id="73" name="文本框 72"/>
          <p:cNvSpPr txBox="1"/>
          <p:nvPr/>
        </p:nvSpPr>
        <p:spPr>
          <a:xfrm>
            <a:off x="10078710" y="2265882"/>
            <a:ext cx="1503255" cy="290588"/>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defPPr>
              <a:defRPr lang="zh-CN"/>
            </a:defPPr>
            <a:lvl1pPr algn="ctr" defTabSz="1170283" eaLnBrk="0" hangingPunct="0">
              <a:defRPr sz="1500">
                <a:solidFill>
                  <a:schemeClr val="bg1"/>
                </a:solidFill>
                <a:latin typeface="Arial" panose="020B0604020202020204" pitchFamily="34" charset="0"/>
                <a:ea typeface="微软雅黑" panose="020B0503020204020204" pitchFamily="34" charset="-122"/>
              </a:defRPr>
            </a:lvl1pPr>
          </a:lstStyle>
          <a:p>
            <a:r>
              <a:rPr lang="en-US" altLang="zh-CN" sz="1400" dirty="0" smtClean="0">
                <a:latin typeface="Akkurat Pro" charset="0"/>
                <a:ea typeface="Akkurat Pro" charset="0"/>
                <a:cs typeface="Akkurat Pro" charset="0"/>
              </a:rPr>
              <a:t>Public safety</a:t>
            </a:r>
            <a:endParaRPr lang="en-US" sz="1400" dirty="0">
              <a:latin typeface="Akkurat Pro" charset="0"/>
              <a:ea typeface="Akkurat Pro" charset="0"/>
              <a:cs typeface="Akkurat Pro" charset="0"/>
            </a:endParaRPr>
          </a:p>
        </p:txBody>
      </p:sp>
      <p:sp>
        <p:nvSpPr>
          <p:cNvPr id="74" name="文本框 73"/>
          <p:cNvSpPr txBox="1"/>
          <p:nvPr/>
        </p:nvSpPr>
        <p:spPr>
          <a:xfrm>
            <a:off x="10338176" y="3076859"/>
            <a:ext cx="984322" cy="290586"/>
          </a:xfrm>
          <a:prstGeom prst="rect">
            <a:avLst/>
          </a:prstGeom>
          <a:noFill/>
          <a:ln w="9525" cap="flat" cmpd="sng" algn="ctr">
            <a:noFill/>
            <a:prstDash val="solid"/>
            <a:round/>
            <a:headEnd type="none" w="med" len="med"/>
            <a:tailEnd type="none" w="med" len="med"/>
          </a:ln>
          <a:effectLst/>
        </p:spPr>
        <p:txBody>
          <a:bodyPr vert="horz" wrap="square" lIns="121900" tIns="60949" rIns="121900" bIns="60949" numCol="1" rtlCol="0" anchor="ctr" anchorCtr="1" compatLnSpc="1">
            <a:prstTxWarp prst="textNoShape">
              <a:avLst/>
            </a:prstTxWarp>
            <a:noAutofit/>
          </a:bodyPr>
          <a:lstStyle>
            <a:defPPr>
              <a:defRPr lang="zh-CN"/>
            </a:defPPr>
            <a:lvl1pPr algn="ctr" defTabSz="1170283" eaLnBrk="0" hangingPunct="0">
              <a:defRPr sz="1500">
                <a:solidFill>
                  <a:schemeClr val="bg1"/>
                </a:solidFill>
                <a:latin typeface="Arial" panose="020B0604020202020204" pitchFamily="34" charset="0"/>
                <a:ea typeface="微软雅黑" panose="020B0503020204020204" pitchFamily="34" charset="-122"/>
              </a:defRPr>
            </a:lvl1pPr>
          </a:lstStyle>
          <a:p>
            <a:r>
              <a:rPr lang="en-US" altLang="zh-CN" sz="1400" dirty="0" smtClean="0">
                <a:latin typeface="Akkurat Pro" charset="0"/>
                <a:ea typeface="Akkurat Pro" charset="0"/>
                <a:cs typeface="Akkurat Pro" charset="0"/>
              </a:rPr>
              <a:t>Finance</a:t>
            </a:r>
            <a:endParaRPr lang="en-US" sz="1400" dirty="0">
              <a:latin typeface="Akkurat Pro" charset="0"/>
              <a:ea typeface="Akkurat Pro" charset="0"/>
              <a:cs typeface="Akkurat Pro" charset="0"/>
            </a:endParaRPr>
          </a:p>
        </p:txBody>
      </p:sp>
      <p:sp>
        <p:nvSpPr>
          <p:cNvPr id="7" name="矩形 6"/>
          <p:cNvSpPr/>
          <p:nvPr/>
        </p:nvSpPr>
        <p:spPr>
          <a:xfrm>
            <a:off x="209184" y="5684584"/>
            <a:ext cx="11461990" cy="369332"/>
          </a:xfrm>
          <a:prstGeom prst="rect">
            <a:avLst/>
          </a:prstGeom>
        </p:spPr>
        <p:txBody>
          <a:bodyPr wrap="square">
            <a:spAutoFit/>
          </a:bodyPr>
          <a:lstStyle/>
          <a:p>
            <a:pPr algn="ctr"/>
            <a:r>
              <a:rPr lang="en-US" altLang="zh-CN" sz="1800" dirty="0">
                <a:solidFill>
                  <a:schemeClr val="bg1"/>
                </a:solidFill>
                <a:latin typeface="Akkurat Pro" charset="0"/>
                <a:ea typeface="Akkurat Pro" charset="0"/>
                <a:cs typeface="Akkurat Pro" charset="0"/>
              </a:rPr>
              <a:t>A </a:t>
            </a:r>
            <a:r>
              <a:rPr lang="en-US" altLang="zh-CN" sz="1800" b="1" dirty="0">
                <a:solidFill>
                  <a:srgbClr val="FFC000"/>
                </a:solidFill>
                <a:latin typeface="Akkurat Pro" charset="0"/>
                <a:ea typeface="Akkurat Pro" charset="0"/>
                <a:cs typeface="Akkurat Pro" charset="0"/>
              </a:rPr>
              <a:t>shortage of 2 million professionals </a:t>
            </a:r>
            <a:r>
              <a:rPr lang="en-US" altLang="zh-CN" sz="1800" dirty="0">
                <a:solidFill>
                  <a:schemeClr val="bg1"/>
                </a:solidFill>
                <a:latin typeface="Akkurat Pro" charset="0"/>
                <a:ea typeface="Akkurat Pro" charset="0"/>
                <a:cs typeface="Akkurat Pro" charset="0"/>
              </a:rPr>
              <a:t>for ICT-related jobs over the next 10 years --- World Bank</a:t>
            </a:r>
            <a:endParaRPr lang="zh-CN" altLang="en-US" sz="1800" dirty="0">
              <a:solidFill>
                <a:schemeClr val="bg1"/>
              </a:solidFill>
              <a:latin typeface="Akkurat Pro" charset="0"/>
              <a:ea typeface="Akkurat Pro" charset="0"/>
              <a:cs typeface="Akkurat Pro" charset="0"/>
            </a:endParaRPr>
          </a:p>
        </p:txBody>
      </p:sp>
      <p:grpSp>
        <p:nvGrpSpPr>
          <p:cNvPr id="23" name="组 22"/>
          <p:cNvGrpSpPr/>
          <p:nvPr/>
        </p:nvGrpSpPr>
        <p:grpSpPr>
          <a:xfrm>
            <a:off x="5485077" y="1986657"/>
            <a:ext cx="958917" cy="1070727"/>
            <a:chOff x="5319676" y="2199018"/>
            <a:chExt cx="958917" cy="1070727"/>
          </a:xfrm>
        </p:grpSpPr>
        <p:sp>
          <p:nvSpPr>
            <p:cNvPr id="9" name="矩形 8"/>
            <p:cNvSpPr/>
            <p:nvPr/>
          </p:nvSpPr>
          <p:spPr>
            <a:xfrm>
              <a:off x="5399467" y="2199018"/>
              <a:ext cx="652463" cy="62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kkurat Pro" charset="0"/>
                <a:ea typeface="Akkurat Pro" charset="0"/>
                <a:cs typeface="Akkurat Pro" charset="0"/>
              </a:endParaRPr>
            </a:p>
          </p:txBody>
        </p:sp>
        <p:grpSp>
          <p:nvGrpSpPr>
            <p:cNvPr id="21" name="组 20"/>
            <p:cNvGrpSpPr/>
            <p:nvPr/>
          </p:nvGrpSpPr>
          <p:grpSpPr>
            <a:xfrm>
              <a:off x="5319676" y="2531081"/>
              <a:ext cx="958917" cy="738664"/>
              <a:chOff x="5339319" y="2552201"/>
              <a:chExt cx="958917" cy="738664"/>
            </a:xfrm>
          </p:grpSpPr>
          <p:sp>
            <p:nvSpPr>
              <p:cNvPr id="2" name="文本框 1">
                <a:hlinkClick r:id="rId7" action="ppaction://hlinksldjump"/>
              </p:cNvPr>
              <p:cNvSpPr txBox="1"/>
              <p:nvPr/>
            </p:nvSpPr>
            <p:spPr>
              <a:xfrm>
                <a:off x="5339319" y="2552201"/>
                <a:ext cx="958917" cy="738664"/>
              </a:xfrm>
              <a:prstGeom prst="rect">
                <a:avLst/>
              </a:prstGeom>
              <a:noFill/>
            </p:spPr>
            <p:txBody>
              <a:bodyPr wrap="none" rtlCol="0">
                <a:spAutoFit/>
              </a:bodyPr>
              <a:lstStyle/>
              <a:p>
                <a:pPr algn="ctr"/>
                <a:endParaRPr lang="en-US" altLang="zh-CN" sz="1050" dirty="0" smtClean="0">
                  <a:solidFill>
                    <a:schemeClr val="bg1"/>
                  </a:solidFill>
                  <a:latin typeface="Akkurat Pro" charset="0"/>
                  <a:ea typeface="Akkurat Pro" charset="0"/>
                  <a:cs typeface="Akkurat Pro" charset="0"/>
                </a:endParaRPr>
              </a:p>
              <a:p>
                <a:pPr algn="ctr"/>
                <a:endParaRPr lang="en-US" altLang="zh-CN" sz="1050" dirty="0" smtClean="0">
                  <a:solidFill>
                    <a:schemeClr val="bg1"/>
                  </a:solidFill>
                  <a:latin typeface="Akkurat Pro" charset="0"/>
                  <a:ea typeface="Akkurat Pro" charset="0"/>
                  <a:cs typeface="Akkurat Pro" charset="0"/>
                </a:endParaRPr>
              </a:p>
              <a:p>
                <a:pPr algn="ctr"/>
                <a:r>
                  <a:rPr lang="en-US" altLang="zh-CN" sz="1000" dirty="0" smtClean="0">
                    <a:solidFill>
                      <a:schemeClr val="bg1"/>
                    </a:solidFill>
                    <a:latin typeface="Akkurat Pro" charset="0"/>
                    <a:ea typeface="Akkurat Pro" charset="0"/>
                    <a:cs typeface="Akkurat Pro" charset="0"/>
                  </a:rPr>
                  <a:t>Huawei</a:t>
                </a:r>
              </a:p>
              <a:p>
                <a:pPr algn="ctr"/>
                <a:r>
                  <a:rPr lang="en-US" altLang="zh-CN" sz="1000" dirty="0" smtClean="0">
                    <a:solidFill>
                      <a:schemeClr val="bg1"/>
                    </a:solidFill>
                    <a:latin typeface="Akkurat Pro" charset="0"/>
                    <a:ea typeface="Akkurat Pro" charset="0"/>
                    <a:cs typeface="Akkurat Pro" charset="0"/>
                  </a:rPr>
                  <a:t>Certification</a:t>
                </a:r>
              </a:p>
            </p:txBody>
          </p:sp>
          <p:sp>
            <p:nvSpPr>
              <p:cNvPr id="53" name="Freeform 31">
                <a:hlinkClick r:id="rId7" action="ppaction://hlinksldjump"/>
              </p:cNvPr>
              <p:cNvSpPr>
                <a:spLocks noEditPoints="1"/>
              </p:cNvSpPr>
              <p:nvPr/>
            </p:nvSpPr>
            <p:spPr bwMode="auto">
              <a:xfrm>
                <a:off x="5691167" y="2635487"/>
                <a:ext cx="245652" cy="245051"/>
              </a:xfrm>
              <a:custGeom>
                <a:avLst/>
                <a:gdLst>
                  <a:gd name="T0" fmla="*/ 1570 w 3140"/>
                  <a:gd name="T1" fmla="*/ 503 h 3277"/>
                  <a:gd name="T2" fmla="*/ 910 w 3140"/>
                  <a:gd name="T3" fmla="*/ 944 h 3277"/>
                  <a:gd name="T4" fmla="*/ 1065 w 3140"/>
                  <a:gd name="T5" fmla="*/ 1722 h 3277"/>
                  <a:gd name="T6" fmla="*/ 1844 w 3140"/>
                  <a:gd name="T7" fmla="*/ 1877 h 3277"/>
                  <a:gd name="T8" fmla="*/ 2284 w 3140"/>
                  <a:gd name="T9" fmla="*/ 1217 h 3277"/>
                  <a:gd name="T10" fmla="*/ 2075 w 3140"/>
                  <a:gd name="T11" fmla="*/ 712 h 3277"/>
                  <a:gd name="T12" fmla="*/ 1570 w 3140"/>
                  <a:gd name="T13" fmla="*/ 503 h 3277"/>
                  <a:gd name="T14" fmla="*/ 1570 w 3140"/>
                  <a:gd name="T15" fmla="*/ 1763 h 3277"/>
                  <a:gd name="T16" fmla="*/ 1097 w 3140"/>
                  <a:gd name="T17" fmla="*/ 1490 h 3277"/>
                  <a:gd name="T18" fmla="*/ 1097 w 3140"/>
                  <a:gd name="T19" fmla="*/ 944 h 3277"/>
                  <a:gd name="T20" fmla="*/ 1570 w 3140"/>
                  <a:gd name="T21" fmla="*/ 671 h 3277"/>
                  <a:gd name="T22" fmla="*/ 2108 w 3140"/>
                  <a:gd name="T23" fmla="*/ 1217 h 3277"/>
                  <a:gd name="T24" fmla="*/ 1570 w 3140"/>
                  <a:gd name="T25" fmla="*/ 1763 h 3277"/>
                  <a:gd name="T26" fmla="*/ 1570 w 3140"/>
                  <a:gd name="T27" fmla="*/ 1763 h 3277"/>
                  <a:gd name="T28" fmla="*/ 2639 w 3140"/>
                  <a:gd name="T29" fmla="*/ 1800 h 3277"/>
                  <a:gd name="T30" fmla="*/ 2787 w 3140"/>
                  <a:gd name="T31" fmla="*/ 1217 h 3277"/>
                  <a:gd name="T32" fmla="*/ 1570 w 3140"/>
                  <a:gd name="T33" fmla="*/ 0 h 3277"/>
                  <a:gd name="T34" fmla="*/ 353 w 3140"/>
                  <a:gd name="T35" fmla="*/ 1217 h 3277"/>
                  <a:gd name="T36" fmla="*/ 502 w 3140"/>
                  <a:gd name="T37" fmla="*/ 1800 h 3277"/>
                  <a:gd name="T38" fmla="*/ 0 w 3140"/>
                  <a:gd name="T39" fmla="*/ 2668 h 3277"/>
                  <a:gd name="T40" fmla="*/ 613 w 3140"/>
                  <a:gd name="T41" fmla="*/ 2822 h 3277"/>
                  <a:gd name="T42" fmla="*/ 1054 w 3140"/>
                  <a:gd name="T43" fmla="*/ 3277 h 3277"/>
                  <a:gd name="T44" fmla="*/ 1541 w 3140"/>
                  <a:gd name="T45" fmla="*/ 2433 h 3277"/>
                  <a:gd name="T46" fmla="*/ 1570 w 3140"/>
                  <a:gd name="T47" fmla="*/ 2434 h 3277"/>
                  <a:gd name="T48" fmla="*/ 1599 w 3140"/>
                  <a:gd name="T49" fmla="*/ 2433 h 3277"/>
                  <a:gd name="T50" fmla="*/ 2086 w 3140"/>
                  <a:gd name="T51" fmla="*/ 3277 h 3277"/>
                  <a:gd name="T52" fmla="*/ 2527 w 3140"/>
                  <a:gd name="T53" fmla="*/ 2822 h 3277"/>
                  <a:gd name="T54" fmla="*/ 3140 w 3140"/>
                  <a:gd name="T55" fmla="*/ 2668 h 3277"/>
                  <a:gd name="T56" fmla="*/ 2639 w 3140"/>
                  <a:gd name="T57" fmla="*/ 1800 h 3277"/>
                  <a:gd name="T58" fmla="*/ 1034 w 3140"/>
                  <a:gd name="T59" fmla="*/ 2964 h 3277"/>
                  <a:gd name="T60" fmla="*/ 740 w 3140"/>
                  <a:gd name="T61" fmla="*/ 2681 h 3277"/>
                  <a:gd name="T62" fmla="*/ 281 w 3140"/>
                  <a:gd name="T63" fmla="*/ 2530 h 3277"/>
                  <a:gd name="T64" fmla="*/ 609 w 3140"/>
                  <a:gd name="T65" fmla="*/ 1962 h 3277"/>
                  <a:gd name="T66" fmla="*/ 1352 w 3140"/>
                  <a:gd name="T67" fmla="*/ 2413 h 3277"/>
                  <a:gd name="T68" fmla="*/ 1034 w 3140"/>
                  <a:gd name="T69" fmla="*/ 2964 h 3277"/>
                  <a:gd name="T70" fmla="*/ 1570 w 3140"/>
                  <a:gd name="T71" fmla="*/ 2266 h 3277"/>
                  <a:gd name="T72" fmla="*/ 522 w 3140"/>
                  <a:gd name="T73" fmla="*/ 1217 h 3277"/>
                  <a:gd name="T74" fmla="*/ 1570 w 3140"/>
                  <a:gd name="T75" fmla="*/ 168 h 3277"/>
                  <a:gd name="T76" fmla="*/ 2619 w 3140"/>
                  <a:gd name="T77" fmla="*/ 1217 h 3277"/>
                  <a:gd name="T78" fmla="*/ 1570 w 3140"/>
                  <a:gd name="T79" fmla="*/ 2266 h 3277"/>
                  <a:gd name="T80" fmla="*/ 2401 w 3140"/>
                  <a:gd name="T81" fmla="*/ 2681 h 3277"/>
                  <a:gd name="T82" fmla="*/ 2107 w 3140"/>
                  <a:gd name="T83" fmla="*/ 2964 h 3277"/>
                  <a:gd name="T84" fmla="*/ 1788 w 3140"/>
                  <a:gd name="T85" fmla="*/ 2413 h 3277"/>
                  <a:gd name="T86" fmla="*/ 2531 w 3140"/>
                  <a:gd name="T87" fmla="*/ 1961 h 3277"/>
                  <a:gd name="T88" fmla="*/ 2859 w 3140"/>
                  <a:gd name="T89" fmla="*/ 2529 h 3277"/>
                  <a:gd name="T90" fmla="*/ 2401 w 3140"/>
                  <a:gd name="T91" fmla="*/ 2681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40" h="3277">
                    <a:moveTo>
                      <a:pt x="1570" y="503"/>
                    </a:moveTo>
                    <a:cubicBezTo>
                      <a:pt x="1281" y="503"/>
                      <a:pt x="1021" y="677"/>
                      <a:pt x="910" y="944"/>
                    </a:cubicBezTo>
                    <a:cubicBezTo>
                      <a:pt x="800" y="1211"/>
                      <a:pt x="861" y="1518"/>
                      <a:pt x="1065" y="1722"/>
                    </a:cubicBezTo>
                    <a:cubicBezTo>
                      <a:pt x="1269" y="1927"/>
                      <a:pt x="1577" y="1988"/>
                      <a:pt x="1844" y="1877"/>
                    </a:cubicBezTo>
                    <a:cubicBezTo>
                      <a:pt x="2111" y="1766"/>
                      <a:pt x="2285" y="1506"/>
                      <a:pt x="2284" y="1217"/>
                    </a:cubicBezTo>
                    <a:cubicBezTo>
                      <a:pt x="2285" y="1028"/>
                      <a:pt x="2209" y="846"/>
                      <a:pt x="2075" y="712"/>
                    </a:cubicBezTo>
                    <a:cubicBezTo>
                      <a:pt x="1941" y="578"/>
                      <a:pt x="1760" y="503"/>
                      <a:pt x="1570" y="503"/>
                    </a:cubicBezTo>
                    <a:close/>
                    <a:moveTo>
                      <a:pt x="1570" y="1763"/>
                    </a:moveTo>
                    <a:cubicBezTo>
                      <a:pt x="1375" y="1763"/>
                      <a:pt x="1195" y="1659"/>
                      <a:pt x="1097" y="1490"/>
                    </a:cubicBezTo>
                    <a:cubicBezTo>
                      <a:pt x="1000" y="1321"/>
                      <a:pt x="1000" y="1113"/>
                      <a:pt x="1097" y="944"/>
                    </a:cubicBezTo>
                    <a:cubicBezTo>
                      <a:pt x="1195" y="775"/>
                      <a:pt x="1375" y="671"/>
                      <a:pt x="1570" y="671"/>
                    </a:cubicBezTo>
                    <a:cubicBezTo>
                      <a:pt x="1868" y="675"/>
                      <a:pt x="2108" y="918"/>
                      <a:pt x="2108" y="1217"/>
                    </a:cubicBezTo>
                    <a:cubicBezTo>
                      <a:pt x="2108" y="1515"/>
                      <a:pt x="1869" y="1759"/>
                      <a:pt x="1570" y="1763"/>
                    </a:cubicBezTo>
                    <a:cubicBezTo>
                      <a:pt x="1570" y="1763"/>
                      <a:pt x="1570" y="1763"/>
                      <a:pt x="1570" y="1763"/>
                    </a:cubicBezTo>
                    <a:close/>
                    <a:moveTo>
                      <a:pt x="2639" y="1800"/>
                    </a:moveTo>
                    <a:cubicBezTo>
                      <a:pt x="2736" y="1621"/>
                      <a:pt x="2787" y="1421"/>
                      <a:pt x="2787" y="1217"/>
                    </a:cubicBezTo>
                    <a:cubicBezTo>
                      <a:pt x="2787" y="545"/>
                      <a:pt x="2242" y="0"/>
                      <a:pt x="1570" y="0"/>
                    </a:cubicBezTo>
                    <a:cubicBezTo>
                      <a:pt x="898" y="0"/>
                      <a:pt x="353" y="545"/>
                      <a:pt x="353" y="1217"/>
                    </a:cubicBezTo>
                    <a:cubicBezTo>
                      <a:pt x="353" y="1421"/>
                      <a:pt x="404" y="1621"/>
                      <a:pt x="502" y="1800"/>
                    </a:cubicBezTo>
                    <a:cubicBezTo>
                      <a:pt x="0" y="2668"/>
                      <a:pt x="0" y="2668"/>
                      <a:pt x="0" y="2668"/>
                    </a:cubicBezTo>
                    <a:cubicBezTo>
                      <a:pt x="613" y="2822"/>
                      <a:pt x="613" y="2822"/>
                      <a:pt x="613" y="2822"/>
                    </a:cubicBezTo>
                    <a:cubicBezTo>
                      <a:pt x="1054" y="3277"/>
                      <a:pt x="1054" y="3277"/>
                      <a:pt x="1054" y="3277"/>
                    </a:cubicBezTo>
                    <a:cubicBezTo>
                      <a:pt x="1541" y="2433"/>
                      <a:pt x="1541" y="2433"/>
                      <a:pt x="1541" y="2433"/>
                    </a:cubicBezTo>
                    <a:cubicBezTo>
                      <a:pt x="1551" y="2433"/>
                      <a:pt x="1560" y="2434"/>
                      <a:pt x="1570" y="2434"/>
                    </a:cubicBezTo>
                    <a:cubicBezTo>
                      <a:pt x="1580" y="2434"/>
                      <a:pt x="1589" y="2433"/>
                      <a:pt x="1599" y="2433"/>
                    </a:cubicBezTo>
                    <a:cubicBezTo>
                      <a:pt x="2086" y="3277"/>
                      <a:pt x="2086" y="3277"/>
                      <a:pt x="2086" y="3277"/>
                    </a:cubicBezTo>
                    <a:cubicBezTo>
                      <a:pt x="2527" y="2822"/>
                      <a:pt x="2527" y="2822"/>
                      <a:pt x="2527" y="2822"/>
                    </a:cubicBezTo>
                    <a:cubicBezTo>
                      <a:pt x="3140" y="2668"/>
                      <a:pt x="3140" y="2668"/>
                      <a:pt x="3140" y="2668"/>
                    </a:cubicBezTo>
                    <a:cubicBezTo>
                      <a:pt x="2639" y="1800"/>
                      <a:pt x="2639" y="1800"/>
                      <a:pt x="2639" y="1800"/>
                    </a:cubicBezTo>
                    <a:close/>
                    <a:moveTo>
                      <a:pt x="1034" y="2964"/>
                    </a:moveTo>
                    <a:cubicBezTo>
                      <a:pt x="740" y="2681"/>
                      <a:pt x="740" y="2681"/>
                      <a:pt x="740" y="2681"/>
                    </a:cubicBezTo>
                    <a:cubicBezTo>
                      <a:pt x="281" y="2530"/>
                      <a:pt x="281" y="2530"/>
                      <a:pt x="281" y="2530"/>
                    </a:cubicBezTo>
                    <a:cubicBezTo>
                      <a:pt x="609" y="1962"/>
                      <a:pt x="609" y="1962"/>
                      <a:pt x="609" y="1962"/>
                    </a:cubicBezTo>
                    <a:cubicBezTo>
                      <a:pt x="792" y="2199"/>
                      <a:pt x="1057" y="2360"/>
                      <a:pt x="1352" y="2413"/>
                    </a:cubicBezTo>
                    <a:cubicBezTo>
                      <a:pt x="1034" y="2964"/>
                      <a:pt x="1034" y="2964"/>
                      <a:pt x="1034" y="2964"/>
                    </a:cubicBezTo>
                    <a:close/>
                    <a:moveTo>
                      <a:pt x="1570" y="2266"/>
                    </a:moveTo>
                    <a:cubicBezTo>
                      <a:pt x="991" y="2266"/>
                      <a:pt x="522" y="1796"/>
                      <a:pt x="522" y="1217"/>
                    </a:cubicBezTo>
                    <a:cubicBezTo>
                      <a:pt x="522" y="638"/>
                      <a:pt x="991" y="168"/>
                      <a:pt x="1570" y="168"/>
                    </a:cubicBezTo>
                    <a:cubicBezTo>
                      <a:pt x="2149" y="168"/>
                      <a:pt x="2619" y="638"/>
                      <a:pt x="2619" y="1217"/>
                    </a:cubicBezTo>
                    <a:cubicBezTo>
                      <a:pt x="2619" y="1796"/>
                      <a:pt x="2149" y="2266"/>
                      <a:pt x="1570" y="2266"/>
                    </a:cubicBezTo>
                    <a:close/>
                    <a:moveTo>
                      <a:pt x="2401" y="2681"/>
                    </a:moveTo>
                    <a:cubicBezTo>
                      <a:pt x="2107" y="2964"/>
                      <a:pt x="2107" y="2964"/>
                      <a:pt x="2107" y="2964"/>
                    </a:cubicBezTo>
                    <a:cubicBezTo>
                      <a:pt x="1788" y="2413"/>
                      <a:pt x="1788" y="2413"/>
                      <a:pt x="1788" y="2413"/>
                    </a:cubicBezTo>
                    <a:cubicBezTo>
                      <a:pt x="2083" y="2360"/>
                      <a:pt x="2348" y="2199"/>
                      <a:pt x="2531" y="1961"/>
                    </a:cubicBezTo>
                    <a:cubicBezTo>
                      <a:pt x="2859" y="2529"/>
                      <a:pt x="2859" y="2529"/>
                      <a:pt x="2859" y="2529"/>
                    </a:cubicBezTo>
                    <a:cubicBezTo>
                      <a:pt x="2401" y="2681"/>
                      <a:pt x="2401" y="2681"/>
                      <a:pt x="2401" y="26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indent="-240027" defTabSz="914400">
                  <a:lnSpc>
                    <a:spcPts val="3733"/>
                  </a:lnSpc>
                  <a:buFont typeface="Arial" pitchFamily="34" charset="0"/>
                  <a:buChar char="•"/>
                  <a:defRPr/>
                </a:pPr>
                <a:endParaRPr lang="zh-CN" altLang="en-US" sz="4000" kern="0" dirty="0">
                  <a:solidFill>
                    <a:sysClr val="windowText" lastClr="000000"/>
                  </a:solidFill>
                  <a:latin typeface="Akkurat Pro" charset="0"/>
                  <a:ea typeface="Akkurat Pro" charset="0"/>
                  <a:cs typeface="Akkurat Pro" charset="0"/>
                  <a:sym typeface="Arial" pitchFamily="34" charset="0"/>
                </a:endParaRPr>
              </a:p>
            </p:txBody>
          </p:sp>
        </p:grpSp>
      </p:grpSp>
      <p:grpSp>
        <p:nvGrpSpPr>
          <p:cNvPr id="6" name="组 5"/>
          <p:cNvGrpSpPr/>
          <p:nvPr/>
        </p:nvGrpSpPr>
        <p:grpSpPr>
          <a:xfrm>
            <a:off x="4445418" y="3029041"/>
            <a:ext cx="857927" cy="577081"/>
            <a:chOff x="4293242" y="3193934"/>
            <a:chExt cx="857927" cy="577081"/>
          </a:xfrm>
        </p:grpSpPr>
        <p:sp>
          <p:nvSpPr>
            <p:cNvPr id="70" name="Freeform 173"/>
            <p:cNvSpPr>
              <a:spLocks noEditPoints="1"/>
            </p:cNvSpPr>
            <p:nvPr/>
          </p:nvSpPr>
          <p:spPr bwMode="auto">
            <a:xfrm>
              <a:off x="4552436" y="3245204"/>
              <a:ext cx="314800" cy="303567"/>
            </a:xfrm>
            <a:custGeom>
              <a:avLst/>
              <a:gdLst/>
              <a:ahLst/>
              <a:cxnLst>
                <a:cxn ang="0">
                  <a:pos x="8976" y="5808"/>
                </a:cxn>
                <a:cxn ang="0">
                  <a:pos x="6336" y="7920"/>
                </a:cxn>
                <a:cxn ang="0">
                  <a:pos x="7788" y="13376"/>
                </a:cxn>
                <a:cxn ang="0">
                  <a:pos x="8008" y="9636"/>
                </a:cxn>
                <a:cxn ang="0">
                  <a:pos x="5720" y="10780"/>
                </a:cxn>
                <a:cxn ang="0">
                  <a:pos x="3916" y="12276"/>
                </a:cxn>
                <a:cxn ang="0">
                  <a:pos x="4532" y="13376"/>
                </a:cxn>
                <a:cxn ang="0">
                  <a:pos x="1804" y="12276"/>
                </a:cxn>
                <a:cxn ang="0">
                  <a:pos x="2376" y="10780"/>
                </a:cxn>
                <a:cxn ang="0">
                  <a:pos x="0" y="5368"/>
                </a:cxn>
                <a:cxn ang="0">
                  <a:pos x="2288" y="9592"/>
                </a:cxn>
                <a:cxn ang="0">
                  <a:pos x="3740" y="4268"/>
                </a:cxn>
                <a:cxn ang="0">
                  <a:pos x="8712" y="4840"/>
                </a:cxn>
                <a:cxn ang="0">
                  <a:pos x="10340" y="5368"/>
                </a:cxn>
                <a:cxn ang="0">
                  <a:pos x="12496" y="5808"/>
                </a:cxn>
                <a:cxn ang="0">
                  <a:pos x="13640" y="5368"/>
                </a:cxn>
                <a:cxn ang="0">
                  <a:pos x="14256" y="3916"/>
                </a:cxn>
                <a:cxn ang="0">
                  <a:pos x="13860" y="4972"/>
                </a:cxn>
                <a:cxn ang="0">
                  <a:pos x="14124" y="616"/>
                </a:cxn>
                <a:cxn ang="0">
                  <a:pos x="14608" y="2376"/>
                </a:cxn>
                <a:cxn ang="0">
                  <a:pos x="14960" y="2420"/>
                </a:cxn>
                <a:cxn ang="0">
                  <a:pos x="15224" y="2596"/>
                </a:cxn>
                <a:cxn ang="0">
                  <a:pos x="15400" y="2860"/>
                </a:cxn>
                <a:cxn ang="0">
                  <a:pos x="15444" y="3168"/>
                </a:cxn>
                <a:cxn ang="0">
                  <a:pos x="15356" y="3564"/>
                </a:cxn>
                <a:cxn ang="0">
                  <a:pos x="15136" y="3828"/>
                </a:cxn>
                <a:cxn ang="0">
                  <a:pos x="15840" y="5368"/>
                </a:cxn>
                <a:cxn ang="0">
                  <a:pos x="16368" y="5808"/>
                </a:cxn>
                <a:cxn ang="0">
                  <a:pos x="16368" y="7216"/>
                </a:cxn>
                <a:cxn ang="0">
                  <a:pos x="13860" y="12276"/>
                </a:cxn>
                <a:cxn ang="0">
                  <a:pos x="15224" y="13376"/>
                </a:cxn>
                <a:cxn ang="0">
                  <a:pos x="10032" y="12276"/>
                </a:cxn>
                <a:cxn ang="0">
                  <a:pos x="14476" y="7216"/>
                </a:cxn>
                <a:cxn ang="0">
                  <a:pos x="8624" y="5808"/>
                </a:cxn>
                <a:cxn ang="0">
                  <a:pos x="5104" y="44"/>
                </a:cxn>
                <a:cxn ang="0">
                  <a:pos x="4532" y="264"/>
                </a:cxn>
                <a:cxn ang="0">
                  <a:pos x="4092" y="704"/>
                </a:cxn>
                <a:cxn ang="0">
                  <a:pos x="3872" y="1276"/>
                </a:cxn>
                <a:cxn ang="0">
                  <a:pos x="3872" y="1936"/>
                </a:cxn>
                <a:cxn ang="0">
                  <a:pos x="4092" y="2508"/>
                </a:cxn>
                <a:cxn ang="0">
                  <a:pos x="4532" y="2904"/>
                </a:cxn>
                <a:cxn ang="0">
                  <a:pos x="5104" y="3168"/>
                </a:cxn>
                <a:cxn ang="0">
                  <a:pos x="5764" y="3168"/>
                </a:cxn>
                <a:cxn ang="0">
                  <a:pos x="6336" y="2904"/>
                </a:cxn>
                <a:cxn ang="0">
                  <a:pos x="6776" y="2508"/>
                </a:cxn>
                <a:cxn ang="0">
                  <a:pos x="6996" y="1936"/>
                </a:cxn>
                <a:cxn ang="0">
                  <a:pos x="6996" y="1276"/>
                </a:cxn>
                <a:cxn ang="0">
                  <a:pos x="6776" y="704"/>
                </a:cxn>
                <a:cxn ang="0">
                  <a:pos x="6336" y="264"/>
                </a:cxn>
                <a:cxn ang="0">
                  <a:pos x="5764" y="44"/>
                </a:cxn>
              </a:cxnLst>
              <a:rect l="0" t="0" r="r" b="b"/>
              <a:pathLst>
                <a:path w="16368" h="13376">
                  <a:moveTo>
                    <a:pt x="8624" y="5808"/>
                  </a:moveTo>
                  <a:lnTo>
                    <a:pt x="8976" y="5808"/>
                  </a:lnTo>
                  <a:lnTo>
                    <a:pt x="6556" y="5764"/>
                  </a:lnTo>
                  <a:lnTo>
                    <a:pt x="6336" y="7920"/>
                  </a:lnTo>
                  <a:lnTo>
                    <a:pt x="9856" y="9064"/>
                  </a:lnTo>
                  <a:lnTo>
                    <a:pt x="7788" y="13376"/>
                  </a:lnTo>
                  <a:lnTo>
                    <a:pt x="6644" y="13376"/>
                  </a:lnTo>
                  <a:lnTo>
                    <a:pt x="8008" y="9636"/>
                  </a:lnTo>
                  <a:lnTo>
                    <a:pt x="5720" y="9592"/>
                  </a:lnTo>
                  <a:lnTo>
                    <a:pt x="5720" y="10780"/>
                  </a:lnTo>
                  <a:lnTo>
                    <a:pt x="3916" y="10780"/>
                  </a:lnTo>
                  <a:lnTo>
                    <a:pt x="3916" y="12276"/>
                  </a:lnTo>
                  <a:lnTo>
                    <a:pt x="4532" y="12276"/>
                  </a:lnTo>
                  <a:lnTo>
                    <a:pt x="4532" y="13376"/>
                  </a:lnTo>
                  <a:lnTo>
                    <a:pt x="1804" y="13376"/>
                  </a:lnTo>
                  <a:lnTo>
                    <a:pt x="1804" y="12276"/>
                  </a:lnTo>
                  <a:lnTo>
                    <a:pt x="2376" y="12276"/>
                  </a:lnTo>
                  <a:lnTo>
                    <a:pt x="2376" y="10780"/>
                  </a:lnTo>
                  <a:lnTo>
                    <a:pt x="792" y="10780"/>
                  </a:lnTo>
                  <a:lnTo>
                    <a:pt x="0" y="5368"/>
                  </a:lnTo>
                  <a:lnTo>
                    <a:pt x="1672" y="5368"/>
                  </a:lnTo>
                  <a:lnTo>
                    <a:pt x="2288" y="9592"/>
                  </a:lnTo>
                  <a:lnTo>
                    <a:pt x="3740" y="9592"/>
                  </a:lnTo>
                  <a:lnTo>
                    <a:pt x="3740" y="4268"/>
                  </a:lnTo>
                  <a:lnTo>
                    <a:pt x="3740" y="3608"/>
                  </a:lnTo>
                  <a:lnTo>
                    <a:pt x="8712" y="4840"/>
                  </a:lnTo>
                  <a:lnTo>
                    <a:pt x="10295" y="4972"/>
                  </a:lnTo>
                  <a:lnTo>
                    <a:pt x="10340" y="5368"/>
                  </a:lnTo>
                  <a:lnTo>
                    <a:pt x="12496" y="5148"/>
                  </a:lnTo>
                  <a:lnTo>
                    <a:pt x="12496" y="5808"/>
                  </a:lnTo>
                  <a:lnTo>
                    <a:pt x="13640" y="5808"/>
                  </a:lnTo>
                  <a:lnTo>
                    <a:pt x="13640" y="5368"/>
                  </a:lnTo>
                  <a:lnTo>
                    <a:pt x="14256" y="5368"/>
                  </a:lnTo>
                  <a:lnTo>
                    <a:pt x="14256" y="3916"/>
                  </a:lnTo>
                  <a:lnTo>
                    <a:pt x="14168" y="3872"/>
                  </a:lnTo>
                  <a:lnTo>
                    <a:pt x="13860" y="4972"/>
                  </a:lnTo>
                  <a:lnTo>
                    <a:pt x="13024" y="4752"/>
                  </a:lnTo>
                  <a:lnTo>
                    <a:pt x="14124" y="616"/>
                  </a:lnTo>
                  <a:lnTo>
                    <a:pt x="15004" y="880"/>
                  </a:lnTo>
                  <a:lnTo>
                    <a:pt x="14608" y="2376"/>
                  </a:lnTo>
                  <a:lnTo>
                    <a:pt x="14784" y="2376"/>
                  </a:lnTo>
                  <a:lnTo>
                    <a:pt x="14960" y="2420"/>
                  </a:lnTo>
                  <a:lnTo>
                    <a:pt x="15092" y="2508"/>
                  </a:lnTo>
                  <a:lnTo>
                    <a:pt x="15224" y="2596"/>
                  </a:lnTo>
                  <a:lnTo>
                    <a:pt x="15312" y="2728"/>
                  </a:lnTo>
                  <a:lnTo>
                    <a:pt x="15400" y="2860"/>
                  </a:lnTo>
                  <a:lnTo>
                    <a:pt x="15444" y="2992"/>
                  </a:lnTo>
                  <a:lnTo>
                    <a:pt x="15444" y="3168"/>
                  </a:lnTo>
                  <a:lnTo>
                    <a:pt x="15444" y="3388"/>
                  </a:lnTo>
                  <a:lnTo>
                    <a:pt x="15356" y="3564"/>
                  </a:lnTo>
                  <a:lnTo>
                    <a:pt x="15268" y="3696"/>
                  </a:lnTo>
                  <a:lnTo>
                    <a:pt x="15136" y="3828"/>
                  </a:lnTo>
                  <a:lnTo>
                    <a:pt x="15136" y="5368"/>
                  </a:lnTo>
                  <a:lnTo>
                    <a:pt x="15840" y="5368"/>
                  </a:lnTo>
                  <a:lnTo>
                    <a:pt x="15840" y="5808"/>
                  </a:lnTo>
                  <a:lnTo>
                    <a:pt x="16368" y="5808"/>
                  </a:lnTo>
                  <a:lnTo>
                    <a:pt x="16368" y="6687"/>
                  </a:lnTo>
                  <a:lnTo>
                    <a:pt x="16368" y="7216"/>
                  </a:lnTo>
                  <a:lnTo>
                    <a:pt x="16148" y="7216"/>
                  </a:lnTo>
                  <a:lnTo>
                    <a:pt x="13860" y="12276"/>
                  </a:lnTo>
                  <a:lnTo>
                    <a:pt x="15224" y="12276"/>
                  </a:lnTo>
                  <a:lnTo>
                    <a:pt x="15224" y="13376"/>
                  </a:lnTo>
                  <a:lnTo>
                    <a:pt x="10032" y="13376"/>
                  </a:lnTo>
                  <a:lnTo>
                    <a:pt x="10032" y="12276"/>
                  </a:lnTo>
                  <a:lnTo>
                    <a:pt x="12188" y="12276"/>
                  </a:lnTo>
                  <a:lnTo>
                    <a:pt x="14476" y="7216"/>
                  </a:lnTo>
                  <a:lnTo>
                    <a:pt x="8624" y="7216"/>
                  </a:lnTo>
                  <a:lnTo>
                    <a:pt x="8624" y="5808"/>
                  </a:lnTo>
                  <a:close/>
                  <a:moveTo>
                    <a:pt x="5412" y="0"/>
                  </a:moveTo>
                  <a:lnTo>
                    <a:pt x="5104" y="44"/>
                  </a:lnTo>
                  <a:lnTo>
                    <a:pt x="4796" y="132"/>
                  </a:lnTo>
                  <a:lnTo>
                    <a:pt x="4532" y="264"/>
                  </a:lnTo>
                  <a:lnTo>
                    <a:pt x="4312" y="484"/>
                  </a:lnTo>
                  <a:lnTo>
                    <a:pt x="4092" y="704"/>
                  </a:lnTo>
                  <a:lnTo>
                    <a:pt x="3960" y="968"/>
                  </a:lnTo>
                  <a:lnTo>
                    <a:pt x="3872" y="1276"/>
                  </a:lnTo>
                  <a:lnTo>
                    <a:pt x="3828" y="1584"/>
                  </a:lnTo>
                  <a:lnTo>
                    <a:pt x="3872" y="1936"/>
                  </a:lnTo>
                  <a:lnTo>
                    <a:pt x="3960" y="2199"/>
                  </a:lnTo>
                  <a:lnTo>
                    <a:pt x="4092" y="2508"/>
                  </a:lnTo>
                  <a:lnTo>
                    <a:pt x="4312" y="2728"/>
                  </a:lnTo>
                  <a:lnTo>
                    <a:pt x="4532" y="2904"/>
                  </a:lnTo>
                  <a:lnTo>
                    <a:pt x="4796" y="3080"/>
                  </a:lnTo>
                  <a:lnTo>
                    <a:pt x="5104" y="3168"/>
                  </a:lnTo>
                  <a:lnTo>
                    <a:pt x="5412" y="3212"/>
                  </a:lnTo>
                  <a:lnTo>
                    <a:pt x="5764" y="3168"/>
                  </a:lnTo>
                  <a:lnTo>
                    <a:pt x="6073" y="3080"/>
                  </a:lnTo>
                  <a:lnTo>
                    <a:pt x="6336" y="2904"/>
                  </a:lnTo>
                  <a:lnTo>
                    <a:pt x="6556" y="2728"/>
                  </a:lnTo>
                  <a:lnTo>
                    <a:pt x="6776" y="2508"/>
                  </a:lnTo>
                  <a:lnTo>
                    <a:pt x="6908" y="2199"/>
                  </a:lnTo>
                  <a:lnTo>
                    <a:pt x="6996" y="1936"/>
                  </a:lnTo>
                  <a:lnTo>
                    <a:pt x="7040" y="1584"/>
                  </a:lnTo>
                  <a:lnTo>
                    <a:pt x="6996" y="1276"/>
                  </a:lnTo>
                  <a:lnTo>
                    <a:pt x="6908" y="968"/>
                  </a:lnTo>
                  <a:lnTo>
                    <a:pt x="6776" y="704"/>
                  </a:lnTo>
                  <a:lnTo>
                    <a:pt x="6556" y="484"/>
                  </a:lnTo>
                  <a:lnTo>
                    <a:pt x="6336" y="264"/>
                  </a:lnTo>
                  <a:lnTo>
                    <a:pt x="6073" y="132"/>
                  </a:lnTo>
                  <a:lnTo>
                    <a:pt x="5764" y="44"/>
                  </a:lnTo>
                  <a:lnTo>
                    <a:pt x="5412"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75" name="文本框 74"/>
            <p:cNvSpPr txBox="1"/>
            <p:nvPr/>
          </p:nvSpPr>
          <p:spPr>
            <a:xfrm>
              <a:off x="4293242" y="3193934"/>
              <a:ext cx="857927" cy="577081"/>
            </a:xfrm>
            <a:prstGeom prst="rect">
              <a:avLst/>
            </a:prstGeom>
            <a:noFill/>
          </p:spPr>
          <p:txBody>
            <a:bodyPr wrap="none" rtlCol="0">
              <a:spAutoFit/>
            </a:bodyPr>
            <a:lstStyle/>
            <a:p>
              <a:endParaRPr lang="en-US" altLang="zh-CN" sz="1050" dirty="0" smtClean="0">
                <a:solidFill>
                  <a:schemeClr val="bg1"/>
                </a:solidFill>
                <a:latin typeface="Akkurat Pro" charset="0"/>
                <a:ea typeface="Akkurat Pro" charset="0"/>
                <a:cs typeface="Akkurat Pro" charset="0"/>
              </a:endParaRPr>
            </a:p>
            <a:p>
              <a:endParaRPr lang="en-US" altLang="zh-CN" sz="1050" dirty="0" smtClean="0">
                <a:solidFill>
                  <a:schemeClr val="bg1"/>
                </a:solidFill>
                <a:latin typeface="Akkurat Pro" charset="0"/>
                <a:ea typeface="Akkurat Pro" charset="0"/>
                <a:cs typeface="Akkurat Pro" charset="0"/>
              </a:endParaRPr>
            </a:p>
            <a:p>
              <a:r>
                <a:rPr lang="en-US" altLang="zh-CN" sz="1000" dirty="0" smtClean="0">
                  <a:solidFill>
                    <a:schemeClr val="bg1"/>
                  </a:solidFill>
                  <a:latin typeface="Akkurat Pro" charset="0"/>
                  <a:ea typeface="Akkurat Pro" charset="0"/>
                  <a:cs typeface="Akkurat Pro" charset="0"/>
                </a:rPr>
                <a:t>e-Learning</a:t>
              </a:r>
              <a:endParaRPr lang="en-US" altLang="zh-CN" sz="1000" dirty="0">
                <a:solidFill>
                  <a:schemeClr val="bg1"/>
                </a:solidFill>
                <a:latin typeface="Akkurat Pro" charset="0"/>
                <a:ea typeface="Akkurat Pro" charset="0"/>
                <a:cs typeface="Akkurat Pro" charset="0"/>
              </a:endParaRPr>
            </a:p>
          </p:txBody>
        </p:sp>
      </p:grpSp>
      <p:grpSp>
        <p:nvGrpSpPr>
          <p:cNvPr id="22" name="组 21"/>
          <p:cNvGrpSpPr/>
          <p:nvPr/>
        </p:nvGrpSpPr>
        <p:grpSpPr>
          <a:xfrm>
            <a:off x="6751759" y="2917195"/>
            <a:ext cx="1215397" cy="692497"/>
            <a:chOff x="6423036" y="2532943"/>
            <a:chExt cx="1215397" cy="692497"/>
          </a:xfrm>
        </p:grpSpPr>
        <p:sp>
          <p:nvSpPr>
            <p:cNvPr id="76" name="文本框 75">
              <a:hlinkClick r:id="rId8" action="ppaction://hlinksldjump"/>
            </p:cNvPr>
            <p:cNvSpPr txBox="1"/>
            <p:nvPr/>
          </p:nvSpPr>
          <p:spPr>
            <a:xfrm>
              <a:off x="6423036" y="2532943"/>
              <a:ext cx="1215397" cy="692497"/>
            </a:xfrm>
            <a:prstGeom prst="rect">
              <a:avLst/>
            </a:prstGeom>
            <a:noFill/>
          </p:spPr>
          <p:txBody>
            <a:bodyPr wrap="none" rtlCol="0">
              <a:spAutoFit/>
            </a:bodyPr>
            <a:lstStyle>
              <a:defPPr>
                <a:defRPr lang="zh-CN"/>
              </a:defPPr>
              <a:lvl1pPr algn="ctr">
                <a:defRPr sz="1050">
                  <a:solidFill>
                    <a:schemeClr val="bg1"/>
                  </a:solidFill>
                  <a:latin typeface="微软雅黑" panose="020B0503020204020204" pitchFamily="34" charset="-122"/>
                  <a:ea typeface="微软雅黑" panose="020B0503020204020204" pitchFamily="34" charset="-122"/>
                </a:defRPr>
              </a:lvl1pPr>
            </a:lstStyle>
            <a:p>
              <a:endParaRPr lang="en-US" altLang="zh-CN" dirty="0">
                <a:latin typeface="Akkurat Pro" charset="0"/>
                <a:ea typeface="Akkurat Pro" charset="0"/>
                <a:cs typeface="Akkurat Pro" charset="0"/>
              </a:endParaRPr>
            </a:p>
            <a:p>
              <a:endParaRPr lang="en-US" altLang="zh-CN" dirty="0">
                <a:latin typeface="Akkurat Pro" charset="0"/>
                <a:ea typeface="Akkurat Pro" charset="0"/>
                <a:cs typeface="Akkurat Pro" charset="0"/>
              </a:endParaRPr>
            </a:p>
            <a:p>
              <a:r>
                <a:rPr lang="en-US" sz="900" dirty="0">
                  <a:latin typeface="Akkurat Pro" charset="0"/>
                  <a:ea typeface="Akkurat Pro" charset="0"/>
                  <a:cs typeface="Akkurat Pro" charset="0"/>
                </a:rPr>
                <a:t>Huawei Talent </a:t>
              </a:r>
              <a:endParaRPr lang="en-US" sz="900" dirty="0" smtClean="0">
                <a:latin typeface="Akkurat Pro" charset="0"/>
                <a:ea typeface="Akkurat Pro" charset="0"/>
                <a:cs typeface="Akkurat Pro" charset="0"/>
              </a:endParaRPr>
            </a:p>
            <a:p>
              <a:r>
                <a:rPr lang="en-US" sz="900" dirty="0" smtClean="0">
                  <a:latin typeface="Akkurat Pro" charset="0"/>
                  <a:ea typeface="Akkurat Pro" charset="0"/>
                  <a:cs typeface="Akkurat Pro" charset="0"/>
                </a:rPr>
                <a:t>Alliance </a:t>
              </a:r>
              <a:r>
                <a:rPr lang="en-US" sz="900" dirty="0">
                  <a:latin typeface="Akkurat Pro" charset="0"/>
                  <a:ea typeface="Akkurat Pro" charset="0"/>
                  <a:cs typeface="Akkurat Pro" charset="0"/>
                </a:rPr>
                <a:t>Job </a:t>
              </a:r>
              <a:r>
                <a:rPr lang="en-US" sz="900" dirty="0" smtClean="0">
                  <a:latin typeface="Akkurat Pro" charset="0"/>
                  <a:ea typeface="Akkurat Pro" charset="0"/>
                  <a:cs typeface="Akkurat Pro" charset="0"/>
                </a:rPr>
                <a:t>Centre</a:t>
              </a:r>
              <a:endParaRPr lang="en-US" sz="900" dirty="0">
                <a:latin typeface="Akkurat Pro" charset="0"/>
                <a:ea typeface="Akkurat Pro" charset="0"/>
                <a:cs typeface="Akkurat Pro" charset="0"/>
              </a:endParaRPr>
            </a:p>
          </p:txBody>
        </p:sp>
        <p:grpSp>
          <p:nvGrpSpPr>
            <p:cNvPr id="77" name="组合 195"/>
            <p:cNvGrpSpPr/>
            <p:nvPr/>
          </p:nvGrpSpPr>
          <p:grpSpPr>
            <a:xfrm>
              <a:off x="6848281" y="2570398"/>
              <a:ext cx="280440" cy="333312"/>
              <a:chOff x="2904232" y="1201003"/>
              <a:chExt cx="1089103" cy="1096955"/>
            </a:xfrm>
            <a:solidFill>
              <a:schemeClr val="bg1"/>
            </a:solidFill>
          </p:grpSpPr>
          <p:grpSp>
            <p:nvGrpSpPr>
              <p:cNvPr id="78" name="组合 175"/>
              <p:cNvGrpSpPr/>
              <p:nvPr/>
            </p:nvGrpSpPr>
            <p:grpSpPr>
              <a:xfrm>
                <a:off x="3311378" y="1201003"/>
                <a:ext cx="320346" cy="434493"/>
                <a:chOff x="4896805" y="3693132"/>
                <a:chExt cx="601339" cy="815610"/>
              </a:xfrm>
              <a:grpFill/>
            </p:grpSpPr>
            <p:sp>
              <p:nvSpPr>
                <p:cNvPr id="94" name="Freeform 104"/>
                <p:cNvSpPr>
                  <a:spLocks/>
                </p:cNvSpPr>
                <p:nvPr/>
              </p:nvSpPr>
              <p:spPr bwMode="auto">
                <a:xfrm>
                  <a:off x="5028134" y="3693132"/>
                  <a:ext cx="338687" cy="338687"/>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5" name="Freeform 106"/>
                <p:cNvSpPr>
                  <a:spLocks/>
                </p:cNvSpPr>
                <p:nvPr/>
              </p:nvSpPr>
              <p:spPr bwMode="auto">
                <a:xfrm>
                  <a:off x="4896805" y="406637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6" name="Freeform 107"/>
                <p:cNvSpPr>
                  <a:spLocks/>
                </p:cNvSpPr>
                <p:nvPr/>
              </p:nvSpPr>
              <p:spPr bwMode="auto">
                <a:xfrm>
                  <a:off x="5166371" y="407328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7" name="Freeform 108"/>
                <p:cNvSpPr>
                  <a:spLocks/>
                </p:cNvSpPr>
                <p:nvPr/>
              </p:nvSpPr>
              <p:spPr bwMode="auto">
                <a:xfrm>
                  <a:off x="5166371" y="420461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8" name="Freeform 109"/>
                <p:cNvSpPr>
                  <a:spLocks/>
                </p:cNvSpPr>
                <p:nvPr/>
              </p:nvSpPr>
              <p:spPr bwMode="auto">
                <a:xfrm>
                  <a:off x="5187107" y="406637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grpSp>
          <p:sp>
            <p:nvSpPr>
              <p:cNvPr id="79" name="Freeform 135"/>
              <p:cNvSpPr>
                <a:spLocks/>
              </p:cNvSpPr>
              <p:nvPr/>
            </p:nvSpPr>
            <p:spPr bwMode="auto">
              <a:xfrm flipH="1">
                <a:off x="3659738" y="1440351"/>
                <a:ext cx="283206" cy="246119"/>
              </a:xfrm>
              <a:custGeom>
                <a:avLst/>
                <a:gdLst/>
                <a:ahLst/>
                <a:cxnLst>
                  <a:cxn ang="0">
                    <a:pos x="4" y="146"/>
                  </a:cxn>
                  <a:cxn ang="0">
                    <a:pos x="4" y="146"/>
                  </a:cxn>
                  <a:cxn ang="0">
                    <a:pos x="0" y="134"/>
                  </a:cxn>
                  <a:cxn ang="0">
                    <a:pos x="0" y="118"/>
                  </a:cxn>
                  <a:cxn ang="0">
                    <a:pos x="2" y="100"/>
                  </a:cxn>
                  <a:cxn ang="0">
                    <a:pos x="4" y="92"/>
                  </a:cxn>
                  <a:cxn ang="0">
                    <a:pos x="8" y="82"/>
                  </a:cxn>
                  <a:cxn ang="0">
                    <a:pos x="14" y="72"/>
                  </a:cxn>
                  <a:cxn ang="0">
                    <a:pos x="20" y="62"/>
                  </a:cxn>
                  <a:cxn ang="0">
                    <a:pos x="30" y="54"/>
                  </a:cxn>
                  <a:cxn ang="0">
                    <a:pos x="42" y="46"/>
                  </a:cxn>
                  <a:cxn ang="0">
                    <a:pos x="56" y="38"/>
                  </a:cxn>
                  <a:cxn ang="0">
                    <a:pos x="74" y="32"/>
                  </a:cxn>
                  <a:cxn ang="0">
                    <a:pos x="74" y="32"/>
                  </a:cxn>
                  <a:cxn ang="0">
                    <a:pos x="74" y="0"/>
                  </a:cxn>
                  <a:cxn ang="0">
                    <a:pos x="168" y="54"/>
                  </a:cxn>
                  <a:cxn ang="0">
                    <a:pos x="74" y="120"/>
                  </a:cxn>
                  <a:cxn ang="0">
                    <a:pos x="74" y="90"/>
                  </a:cxn>
                  <a:cxn ang="0">
                    <a:pos x="74" y="80"/>
                  </a:cxn>
                  <a:cxn ang="0">
                    <a:pos x="74" y="80"/>
                  </a:cxn>
                  <a:cxn ang="0">
                    <a:pos x="66" y="82"/>
                  </a:cxn>
                  <a:cxn ang="0">
                    <a:pos x="56" y="84"/>
                  </a:cxn>
                  <a:cxn ang="0">
                    <a:pos x="44" y="90"/>
                  </a:cxn>
                  <a:cxn ang="0">
                    <a:pos x="32" y="98"/>
                  </a:cxn>
                  <a:cxn ang="0">
                    <a:pos x="22" y="110"/>
                  </a:cxn>
                  <a:cxn ang="0">
                    <a:pos x="12" y="126"/>
                  </a:cxn>
                  <a:cxn ang="0">
                    <a:pos x="8" y="136"/>
                  </a:cxn>
                  <a:cxn ang="0">
                    <a:pos x="4" y="146"/>
                  </a:cxn>
                  <a:cxn ang="0">
                    <a:pos x="4" y="146"/>
                  </a:cxn>
                </a:cxnLst>
                <a:rect l="0" t="0" r="r" b="b"/>
                <a:pathLst>
                  <a:path w="168" h="146">
                    <a:moveTo>
                      <a:pt x="4" y="146"/>
                    </a:moveTo>
                    <a:lnTo>
                      <a:pt x="4" y="146"/>
                    </a:lnTo>
                    <a:lnTo>
                      <a:pt x="0" y="134"/>
                    </a:lnTo>
                    <a:lnTo>
                      <a:pt x="0" y="118"/>
                    </a:lnTo>
                    <a:lnTo>
                      <a:pt x="2" y="100"/>
                    </a:lnTo>
                    <a:lnTo>
                      <a:pt x="4" y="92"/>
                    </a:lnTo>
                    <a:lnTo>
                      <a:pt x="8" y="82"/>
                    </a:lnTo>
                    <a:lnTo>
                      <a:pt x="14" y="72"/>
                    </a:lnTo>
                    <a:lnTo>
                      <a:pt x="20" y="62"/>
                    </a:lnTo>
                    <a:lnTo>
                      <a:pt x="30" y="54"/>
                    </a:lnTo>
                    <a:lnTo>
                      <a:pt x="42" y="46"/>
                    </a:lnTo>
                    <a:lnTo>
                      <a:pt x="56" y="38"/>
                    </a:lnTo>
                    <a:lnTo>
                      <a:pt x="74" y="32"/>
                    </a:lnTo>
                    <a:lnTo>
                      <a:pt x="74" y="32"/>
                    </a:lnTo>
                    <a:lnTo>
                      <a:pt x="74" y="0"/>
                    </a:lnTo>
                    <a:lnTo>
                      <a:pt x="168" y="54"/>
                    </a:lnTo>
                    <a:lnTo>
                      <a:pt x="74" y="120"/>
                    </a:lnTo>
                    <a:lnTo>
                      <a:pt x="74" y="90"/>
                    </a:lnTo>
                    <a:lnTo>
                      <a:pt x="74" y="80"/>
                    </a:lnTo>
                    <a:lnTo>
                      <a:pt x="74" y="80"/>
                    </a:lnTo>
                    <a:lnTo>
                      <a:pt x="66" y="82"/>
                    </a:lnTo>
                    <a:lnTo>
                      <a:pt x="56" y="84"/>
                    </a:lnTo>
                    <a:lnTo>
                      <a:pt x="44" y="90"/>
                    </a:lnTo>
                    <a:lnTo>
                      <a:pt x="32" y="98"/>
                    </a:lnTo>
                    <a:lnTo>
                      <a:pt x="22" y="110"/>
                    </a:lnTo>
                    <a:lnTo>
                      <a:pt x="12" y="126"/>
                    </a:lnTo>
                    <a:lnTo>
                      <a:pt x="8" y="136"/>
                    </a:lnTo>
                    <a:lnTo>
                      <a:pt x="4" y="146"/>
                    </a:lnTo>
                    <a:lnTo>
                      <a:pt x="4" y="1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grpSp>
            <p:nvGrpSpPr>
              <p:cNvPr id="80" name="组合 180"/>
              <p:cNvGrpSpPr/>
              <p:nvPr/>
            </p:nvGrpSpPr>
            <p:grpSpPr>
              <a:xfrm>
                <a:off x="3672989" y="1746288"/>
                <a:ext cx="320346" cy="434493"/>
                <a:chOff x="4896805" y="3693132"/>
                <a:chExt cx="601339" cy="815610"/>
              </a:xfrm>
              <a:grpFill/>
            </p:grpSpPr>
            <p:sp>
              <p:nvSpPr>
                <p:cNvPr id="89" name="Freeform 104"/>
                <p:cNvSpPr>
                  <a:spLocks/>
                </p:cNvSpPr>
                <p:nvPr/>
              </p:nvSpPr>
              <p:spPr bwMode="auto">
                <a:xfrm>
                  <a:off x="5028132" y="369313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0" name="Freeform 106"/>
                <p:cNvSpPr>
                  <a:spLocks/>
                </p:cNvSpPr>
                <p:nvPr/>
              </p:nvSpPr>
              <p:spPr bwMode="auto">
                <a:xfrm>
                  <a:off x="4896805" y="406637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1" name="Freeform 107"/>
                <p:cNvSpPr>
                  <a:spLocks/>
                </p:cNvSpPr>
                <p:nvPr/>
              </p:nvSpPr>
              <p:spPr bwMode="auto">
                <a:xfrm>
                  <a:off x="5166371" y="407328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2" name="Freeform 108"/>
                <p:cNvSpPr>
                  <a:spLocks/>
                </p:cNvSpPr>
                <p:nvPr/>
              </p:nvSpPr>
              <p:spPr bwMode="auto">
                <a:xfrm>
                  <a:off x="5166371" y="420461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93" name="Freeform 109"/>
                <p:cNvSpPr>
                  <a:spLocks/>
                </p:cNvSpPr>
                <p:nvPr/>
              </p:nvSpPr>
              <p:spPr bwMode="auto">
                <a:xfrm>
                  <a:off x="5187107" y="406637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grpSp>
          <p:grpSp>
            <p:nvGrpSpPr>
              <p:cNvPr id="81" name="组合 186"/>
              <p:cNvGrpSpPr/>
              <p:nvPr/>
            </p:nvGrpSpPr>
            <p:grpSpPr>
              <a:xfrm>
                <a:off x="2904232" y="1746288"/>
                <a:ext cx="320346" cy="434493"/>
                <a:chOff x="4896805" y="3693132"/>
                <a:chExt cx="601339" cy="815610"/>
              </a:xfrm>
              <a:grpFill/>
            </p:grpSpPr>
            <p:sp>
              <p:nvSpPr>
                <p:cNvPr id="84" name="Freeform 104"/>
                <p:cNvSpPr>
                  <a:spLocks/>
                </p:cNvSpPr>
                <p:nvPr/>
              </p:nvSpPr>
              <p:spPr bwMode="auto">
                <a:xfrm>
                  <a:off x="5028132" y="369313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85" name="Freeform 106"/>
                <p:cNvSpPr>
                  <a:spLocks/>
                </p:cNvSpPr>
                <p:nvPr/>
              </p:nvSpPr>
              <p:spPr bwMode="auto">
                <a:xfrm>
                  <a:off x="4896805" y="406637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86" name="Freeform 107"/>
                <p:cNvSpPr>
                  <a:spLocks/>
                </p:cNvSpPr>
                <p:nvPr/>
              </p:nvSpPr>
              <p:spPr bwMode="auto">
                <a:xfrm>
                  <a:off x="5166371" y="407328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87" name="Freeform 108"/>
                <p:cNvSpPr>
                  <a:spLocks/>
                </p:cNvSpPr>
                <p:nvPr/>
              </p:nvSpPr>
              <p:spPr bwMode="auto">
                <a:xfrm>
                  <a:off x="5166371" y="420461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88" name="Freeform 109"/>
                <p:cNvSpPr>
                  <a:spLocks/>
                </p:cNvSpPr>
                <p:nvPr/>
              </p:nvSpPr>
              <p:spPr bwMode="auto">
                <a:xfrm>
                  <a:off x="5187107" y="406637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grpSp>
          <p:sp>
            <p:nvSpPr>
              <p:cNvPr id="82" name="Freeform 135"/>
              <p:cNvSpPr>
                <a:spLocks/>
              </p:cNvSpPr>
              <p:nvPr/>
            </p:nvSpPr>
            <p:spPr bwMode="auto">
              <a:xfrm rot="16200000" flipH="1">
                <a:off x="2998127" y="1476705"/>
                <a:ext cx="283206" cy="246119"/>
              </a:xfrm>
              <a:custGeom>
                <a:avLst/>
                <a:gdLst/>
                <a:ahLst/>
                <a:cxnLst>
                  <a:cxn ang="0">
                    <a:pos x="4" y="146"/>
                  </a:cxn>
                  <a:cxn ang="0">
                    <a:pos x="4" y="146"/>
                  </a:cxn>
                  <a:cxn ang="0">
                    <a:pos x="0" y="134"/>
                  </a:cxn>
                  <a:cxn ang="0">
                    <a:pos x="0" y="118"/>
                  </a:cxn>
                  <a:cxn ang="0">
                    <a:pos x="2" y="100"/>
                  </a:cxn>
                  <a:cxn ang="0">
                    <a:pos x="4" y="92"/>
                  </a:cxn>
                  <a:cxn ang="0">
                    <a:pos x="8" y="82"/>
                  </a:cxn>
                  <a:cxn ang="0">
                    <a:pos x="14" y="72"/>
                  </a:cxn>
                  <a:cxn ang="0">
                    <a:pos x="20" y="62"/>
                  </a:cxn>
                  <a:cxn ang="0">
                    <a:pos x="30" y="54"/>
                  </a:cxn>
                  <a:cxn ang="0">
                    <a:pos x="42" y="46"/>
                  </a:cxn>
                  <a:cxn ang="0">
                    <a:pos x="56" y="38"/>
                  </a:cxn>
                  <a:cxn ang="0">
                    <a:pos x="74" y="32"/>
                  </a:cxn>
                  <a:cxn ang="0">
                    <a:pos x="74" y="32"/>
                  </a:cxn>
                  <a:cxn ang="0">
                    <a:pos x="74" y="0"/>
                  </a:cxn>
                  <a:cxn ang="0">
                    <a:pos x="168" y="54"/>
                  </a:cxn>
                  <a:cxn ang="0">
                    <a:pos x="74" y="120"/>
                  </a:cxn>
                  <a:cxn ang="0">
                    <a:pos x="74" y="90"/>
                  </a:cxn>
                  <a:cxn ang="0">
                    <a:pos x="74" y="80"/>
                  </a:cxn>
                  <a:cxn ang="0">
                    <a:pos x="74" y="80"/>
                  </a:cxn>
                  <a:cxn ang="0">
                    <a:pos x="66" y="82"/>
                  </a:cxn>
                  <a:cxn ang="0">
                    <a:pos x="56" y="84"/>
                  </a:cxn>
                  <a:cxn ang="0">
                    <a:pos x="44" y="90"/>
                  </a:cxn>
                  <a:cxn ang="0">
                    <a:pos x="32" y="98"/>
                  </a:cxn>
                  <a:cxn ang="0">
                    <a:pos x="22" y="110"/>
                  </a:cxn>
                  <a:cxn ang="0">
                    <a:pos x="12" y="126"/>
                  </a:cxn>
                  <a:cxn ang="0">
                    <a:pos x="8" y="136"/>
                  </a:cxn>
                  <a:cxn ang="0">
                    <a:pos x="4" y="146"/>
                  </a:cxn>
                  <a:cxn ang="0">
                    <a:pos x="4" y="146"/>
                  </a:cxn>
                </a:cxnLst>
                <a:rect l="0" t="0" r="r" b="b"/>
                <a:pathLst>
                  <a:path w="168" h="146">
                    <a:moveTo>
                      <a:pt x="4" y="146"/>
                    </a:moveTo>
                    <a:lnTo>
                      <a:pt x="4" y="146"/>
                    </a:lnTo>
                    <a:lnTo>
                      <a:pt x="0" y="134"/>
                    </a:lnTo>
                    <a:lnTo>
                      <a:pt x="0" y="118"/>
                    </a:lnTo>
                    <a:lnTo>
                      <a:pt x="2" y="100"/>
                    </a:lnTo>
                    <a:lnTo>
                      <a:pt x="4" y="92"/>
                    </a:lnTo>
                    <a:lnTo>
                      <a:pt x="8" y="82"/>
                    </a:lnTo>
                    <a:lnTo>
                      <a:pt x="14" y="72"/>
                    </a:lnTo>
                    <a:lnTo>
                      <a:pt x="20" y="62"/>
                    </a:lnTo>
                    <a:lnTo>
                      <a:pt x="30" y="54"/>
                    </a:lnTo>
                    <a:lnTo>
                      <a:pt x="42" y="46"/>
                    </a:lnTo>
                    <a:lnTo>
                      <a:pt x="56" y="38"/>
                    </a:lnTo>
                    <a:lnTo>
                      <a:pt x="74" y="32"/>
                    </a:lnTo>
                    <a:lnTo>
                      <a:pt x="74" y="32"/>
                    </a:lnTo>
                    <a:lnTo>
                      <a:pt x="74" y="0"/>
                    </a:lnTo>
                    <a:lnTo>
                      <a:pt x="168" y="54"/>
                    </a:lnTo>
                    <a:lnTo>
                      <a:pt x="74" y="120"/>
                    </a:lnTo>
                    <a:lnTo>
                      <a:pt x="74" y="90"/>
                    </a:lnTo>
                    <a:lnTo>
                      <a:pt x="74" y="80"/>
                    </a:lnTo>
                    <a:lnTo>
                      <a:pt x="74" y="80"/>
                    </a:lnTo>
                    <a:lnTo>
                      <a:pt x="66" y="82"/>
                    </a:lnTo>
                    <a:lnTo>
                      <a:pt x="56" y="84"/>
                    </a:lnTo>
                    <a:lnTo>
                      <a:pt x="44" y="90"/>
                    </a:lnTo>
                    <a:lnTo>
                      <a:pt x="32" y="98"/>
                    </a:lnTo>
                    <a:lnTo>
                      <a:pt x="22" y="110"/>
                    </a:lnTo>
                    <a:lnTo>
                      <a:pt x="12" y="126"/>
                    </a:lnTo>
                    <a:lnTo>
                      <a:pt x="8" y="136"/>
                    </a:lnTo>
                    <a:lnTo>
                      <a:pt x="4" y="146"/>
                    </a:lnTo>
                    <a:lnTo>
                      <a:pt x="4" y="1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83" name="Freeform 135"/>
              <p:cNvSpPr>
                <a:spLocks/>
              </p:cNvSpPr>
              <p:nvPr/>
            </p:nvSpPr>
            <p:spPr bwMode="auto">
              <a:xfrm rot="9000000" flipH="1">
                <a:off x="3339839" y="2051839"/>
                <a:ext cx="283206" cy="246119"/>
              </a:xfrm>
              <a:custGeom>
                <a:avLst/>
                <a:gdLst/>
                <a:ahLst/>
                <a:cxnLst>
                  <a:cxn ang="0">
                    <a:pos x="4" y="146"/>
                  </a:cxn>
                  <a:cxn ang="0">
                    <a:pos x="4" y="146"/>
                  </a:cxn>
                  <a:cxn ang="0">
                    <a:pos x="0" y="134"/>
                  </a:cxn>
                  <a:cxn ang="0">
                    <a:pos x="0" y="118"/>
                  </a:cxn>
                  <a:cxn ang="0">
                    <a:pos x="2" y="100"/>
                  </a:cxn>
                  <a:cxn ang="0">
                    <a:pos x="4" y="92"/>
                  </a:cxn>
                  <a:cxn ang="0">
                    <a:pos x="8" y="82"/>
                  </a:cxn>
                  <a:cxn ang="0">
                    <a:pos x="14" y="72"/>
                  </a:cxn>
                  <a:cxn ang="0">
                    <a:pos x="20" y="62"/>
                  </a:cxn>
                  <a:cxn ang="0">
                    <a:pos x="30" y="54"/>
                  </a:cxn>
                  <a:cxn ang="0">
                    <a:pos x="42" y="46"/>
                  </a:cxn>
                  <a:cxn ang="0">
                    <a:pos x="56" y="38"/>
                  </a:cxn>
                  <a:cxn ang="0">
                    <a:pos x="74" y="32"/>
                  </a:cxn>
                  <a:cxn ang="0">
                    <a:pos x="74" y="32"/>
                  </a:cxn>
                  <a:cxn ang="0">
                    <a:pos x="74" y="0"/>
                  </a:cxn>
                  <a:cxn ang="0">
                    <a:pos x="168" y="54"/>
                  </a:cxn>
                  <a:cxn ang="0">
                    <a:pos x="74" y="120"/>
                  </a:cxn>
                  <a:cxn ang="0">
                    <a:pos x="74" y="90"/>
                  </a:cxn>
                  <a:cxn ang="0">
                    <a:pos x="74" y="80"/>
                  </a:cxn>
                  <a:cxn ang="0">
                    <a:pos x="74" y="80"/>
                  </a:cxn>
                  <a:cxn ang="0">
                    <a:pos x="66" y="82"/>
                  </a:cxn>
                  <a:cxn ang="0">
                    <a:pos x="56" y="84"/>
                  </a:cxn>
                  <a:cxn ang="0">
                    <a:pos x="44" y="90"/>
                  </a:cxn>
                  <a:cxn ang="0">
                    <a:pos x="32" y="98"/>
                  </a:cxn>
                  <a:cxn ang="0">
                    <a:pos x="22" y="110"/>
                  </a:cxn>
                  <a:cxn ang="0">
                    <a:pos x="12" y="126"/>
                  </a:cxn>
                  <a:cxn ang="0">
                    <a:pos x="8" y="136"/>
                  </a:cxn>
                  <a:cxn ang="0">
                    <a:pos x="4" y="146"/>
                  </a:cxn>
                  <a:cxn ang="0">
                    <a:pos x="4" y="146"/>
                  </a:cxn>
                </a:cxnLst>
                <a:rect l="0" t="0" r="r" b="b"/>
                <a:pathLst>
                  <a:path w="168" h="146">
                    <a:moveTo>
                      <a:pt x="4" y="146"/>
                    </a:moveTo>
                    <a:lnTo>
                      <a:pt x="4" y="146"/>
                    </a:lnTo>
                    <a:lnTo>
                      <a:pt x="0" y="134"/>
                    </a:lnTo>
                    <a:lnTo>
                      <a:pt x="0" y="118"/>
                    </a:lnTo>
                    <a:lnTo>
                      <a:pt x="2" y="100"/>
                    </a:lnTo>
                    <a:lnTo>
                      <a:pt x="4" y="92"/>
                    </a:lnTo>
                    <a:lnTo>
                      <a:pt x="8" y="82"/>
                    </a:lnTo>
                    <a:lnTo>
                      <a:pt x="14" y="72"/>
                    </a:lnTo>
                    <a:lnTo>
                      <a:pt x="20" y="62"/>
                    </a:lnTo>
                    <a:lnTo>
                      <a:pt x="30" y="54"/>
                    </a:lnTo>
                    <a:lnTo>
                      <a:pt x="42" y="46"/>
                    </a:lnTo>
                    <a:lnTo>
                      <a:pt x="56" y="38"/>
                    </a:lnTo>
                    <a:lnTo>
                      <a:pt x="74" y="32"/>
                    </a:lnTo>
                    <a:lnTo>
                      <a:pt x="74" y="32"/>
                    </a:lnTo>
                    <a:lnTo>
                      <a:pt x="74" y="0"/>
                    </a:lnTo>
                    <a:lnTo>
                      <a:pt x="168" y="54"/>
                    </a:lnTo>
                    <a:lnTo>
                      <a:pt x="74" y="120"/>
                    </a:lnTo>
                    <a:lnTo>
                      <a:pt x="74" y="90"/>
                    </a:lnTo>
                    <a:lnTo>
                      <a:pt x="74" y="80"/>
                    </a:lnTo>
                    <a:lnTo>
                      <a:pt x="74" y="80"/>
                    </a:lnTo>
                    <a:lnTo>
                      <a:pt x="66" y="82"/>
                    </a:lnTo>
                    <a:lnTo>
                      <a:pt x="56" y="84"/>
                    </a:lnTo>
                    <a:lnTo>
                      <a:pt x="44" y="90"/>
                    </a:lnTo>
                    <a:lnTo>
                      <a:pt x="32" y="98"/>
                    </a:lnTo>
                    <a:lnTo>
                      <a:pt x="22" y="110"/>
                    </a:lnTo>
                    <a:lnTo>
                      <a:pt x="12" y="126"/>
                    </a:lnTo>
                    <a:lnTo>
                      <a:pt x="8" y="136"/>
                    </a:lnTo>
                    <a:lnTo>
                      <a:pt x="4" y="146"/>
                    </a:lnTo>
                    <a:lnTo>
                      <a:pt x="4" y="1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grpSp>
      </p:grpSp>
      <p:grpSp>
        <p:nvGrpSpPr>
          <p:cNvPr id="17" name="组 16"/>
          <p:cNvGrpSpPr/>
          <p:nvPr/>
        </p:nvGrpSpPr>
        <p:grpSpPr>
          <a:xfrm>
            <a:off x="6500922" y="2527442"/>
            <a:ext cx="527709" cy="577081"/>
            <a:chOff x="7356697" y="3266930"/>
            <a:chExt cx="527709" cy="577081"/>
          </a:xfrm>
        </p:grpSpPr>
        <p:sp>
          <p:nvSpPr>
            <p:cNvPr id="99" name="Freeform 143"/>
            <p:cNvSpPr>
              <a:spLocks noEditPoints="1"/>
            </p:cNvSpPr>
            <p:nvPr/>
          </p:nvSpPr>
          <p:spPr bwMode="auto">
            <a:xfrm>
              <a:off x="7483048" y="3286357"/>
              <a:ext cx="304948" cy="322943"/>
            </a:xfrm>
            <a:custGeom>
              <a:avLst/>
              <a:gdLst/>
              <a:ahLst/>
              <a:cxnLst>
                <a:cxn ang="0">
                  <a:pos x="3256" y="3251"/>
                </a:cxn>
                <a:cxn ang="0">
                  <a:pos x="2068" y="3339"/>
                </a:cxn>
                <a:cxn ang="0">
                  <a:pos x="1540" y="3778"/>
                </a:cxn>
                <a:cxn ang="0">
                  <a:pos x="1320" y="4437"/>
                </a:cxn>
                <a:cxn ang="0">
                  <a:pos x="1364" y="11643"/>
                </a:cxn>
                <a:cxn ang="0">
                  <a:pos x="1672" y="12126"/>
                </a:cxn>
                <a:cxn ang="0">
                  <a:pos x="2200" y="12390"/>
                </a:cxn>
                <a:cxn ang="0">
                  <a:pos x="16412" y="15158"/>
                </a:cxn>
                <a:cxn ang="0">
                  <a:pos x="14300" y="12346"/>
                </a:cxn>
                <a:cxn ang="0">
                  <a:pos x="14784" y="11995"/>
                </a:cxn>
                <a:cxn ang="0">
                  <a:pos x="15004" y="11468"/>
                </a:cxn>
                <a:cxn ang="0">
                  <a:pos x="15004" y="4218"/>
                </a:cxn>
                <a:cxn ang="0">
                  <a:pos x="14696" y="3602"/>
                </a:cxn>
                <a:cxn ang="0">
                  <a:pos x="14080" y="3251"/>
                </a:cxn>
                <a:cxn ang="0">
                  <a:pos x="13112" y="4525"/>
                </a:cxn>
                <a:cxn ang="0">
                  <a:pos x="2464" y="11424"/>
                </a:cxn>
                <a:cxn ang="0">
                  <a:pos x="9328" y="791"/>
                </a:cxn>
                <a:cxn ang="0">
                  <a:pos x="9900" y="1098"/>
                </a:cxn>
                <a:cxn ang="0">
                  <a:pos x="6204" y="1977"/>
                </a:cxn>
                <a:cxn ang="0">
                  <a:pos x="5852" y="2328"/>
                </a:cxn>
                <a:cxn ang="0">
                  <a:pos x="5368" y="8129"/>
                </a:cxn>
                <a:cxn ang="0">
                  <a:pos x="11660" y="3999"/>
                </a:cxn>
                <a:cxn ang="0">
                  <a:pos x="8580" y="4394"/>
                </a:cxn>
                <a:cxn ang="0">
                  <a:pos x="12012" y="2944"/>
                </a:cxn>
                <a:cxn ang="0">
                  <a:pos x="12364" y="3471"/>
                </a:cxn>
                <a:cxn ang="0">
                  <a:pos x="12188" y="9534"/>
                </a:cxn>
                <a:cxn ang="0">
                  <a:pos x="7832" y="10282"/>
                </a:cxn>
                <a:cxn ang="0">
                  <a:pos x="7260" y="3163"/>
                </a:cxn>
                <a:cxn ang="0">
                  <a:pos x="7436" y="3471"/>
                </a:cxn>
                <a:cxn ang="0">
                  <a:pos x="7436" y="10237"/>
                </a:cxn>
                <a:cxn ang="0">
                  <a:pos x="7260" y="10325"/>
                </a:cxn>
                <a:cxn ang="0">
                  <a:pos x="6424" y="9710"/>
                </a:cxn>
                <a:cxn ang="0">
                  <a:pos x="6380" y="2900"/>
                </a:cxn>
                <a:cxn ang="0">
                  <a:pos x="6468" y="2680"/>
                </a:cxn>
                <a:cxn ang="0">
                  <a:pos x="7480" y="2856"/>
                </a:cxn>
                <a:cxn ang="0">
                  <a:pos x="11220" y="2285"/>
                </a:cxn>
                <a:cxn ang="0">
                  <a:pos x="10735" y="2153"/>
                </a:cxn>
                <a:cxn ang="0">
                  <a:pos x="4841" y="1011"/>
                </a:cxn>
                <a:cxn ang="0">
                  <a:pos x="5016" y="1318"/>
                </a:cxn>
                <a:cxn ang="0">
                  <a:pos x="5016" y="8129"/>
                </a:cxn>
                <a:cxn ang="0">
                  <a:pos x="4841" y="8173"/>
                </a:cxn>
                <a:cxn ang="0">
                  <a:pos x="3960" y="7557"/>
                </a:cxn>
                <a:cxn ang="0">
                  <a:pos x="3916" y="747"/>
                </a:cxn>
                <a:cxn ang="0">
                  <a:pos x="4048" y="572"/>
                </a:cxn>
                <a:cxn ang="0">
                  <a:pos x="5016" y="747"/>
                </a:cxn>
                <a:cxn ang="0">
                  <a:pos x="8756" y="132"/>
                </a:cxn>
                <a:cxn ang="0">
                  <a:pos x="8272" y="0"/>
                </a:cxn>
                <a:cxn ang="0">
                  <a:pos x="9064" y="13268"/>
                </a:cxn>
                <a:cxn ang="0">
                  <a:pos x="7304" y="13268"/>
                </a:cxn>
              </a:cxnLst>
              <a:rect l="0" t="0" r="r" b="b"/>
              <a:pathLst>
                <a:path w="16412" h="15158">
                  <a:moveTo>
                    <a:pt x="2464" y="4525"/>
                  </a:moveTo>
                  <a:lnTo>
                    <a:pt x="3256" y="4525"/>
                  </a:lnTo>
                  <a:lnTo>
                    <a:pt x="3256" y="3251"/>
                  </a:lnTo>
                  <a:lnTo>
                    <a:pt x="2508" y="3251"/>
                  </a:lnTo>
                  <a:lnTo>
                    <a:pt x="2288" y="3251"/>
                  </a:lnTo>
                  <a:lnTo>
                    <a:pt x="2068" y="3339"/>
                  </a:lnTo>
                  <a:lnTo>
                    <a:pt x="1848" y="3427"/>
                  </a:lnTo>
                  <a:lnTo>
                    <a:pt x="1672" y="3602"/>
                  </a:lnTo>
                  <a:lnTo>
                    <a:pt x="1540" y="3778"/>
                  </a:lnTo>
                  <a:lnTo>
                    <a:pt x="1408" y="3955"/>
                  </a:lnTo>
                  <a:lnTo>
                    <a:pt x="1320" y="4218"/>
                  </a:lnTo>
                  <a:lnTo>
                    <a:pt x="1320" y="4437"/>
                  </a:lnTo>
                  <a:lnTo>
                    <a:pt x="1320" y="11247"/>
                  </a:lnTo>
                  <a:lnTo>
                    <a:pt x="1320" y="11424"/>
                  </a:lnTo>
                  <a:lnTo>
                    <a:pt x="1364" y="11643"/>
                  </a:lnTo>
                  <a:lnTo>
                    <a:pt x="1452" y="11819"/>
                  </a:lnTo>
                  <a:lnTo>
                    <a:pt x="1584" y="11951"/>
                  </a:lnTo>
                  <a:lnTo>
                    <a:pt x="1672" y="12126"/>
                  </a:lnTo>
                  <a:lnTo>
                    <a:pt x="1848" y="12214"/>
                  </a:lnTo>
                  <a:lnTo>
                    <a:pt x="2024" y="12346"/>
                  </a:lnTo>
                  <a:lnTo>
                    <a:pt x="2200" y="12390"/>
                  </a:lnTo>
                  <a:lnTo>
                    <a:pt x="0" y="14103"/>
                  </a:lnTo>
                  <a:lnTo>
                    <a:pt x="0" y="15158"/>
                  </a:lnTo>
                  <a:lnTo>
                    <a:pt x="16412" y="15158"/>
                  </a:lnTo>
                  <a:lnTo>
                    <a:pt x="16412" y="14103"/>
                  </a:lnTo>
                  <a:lnTo>
                    <a:pt x="14080" y="12433"/>
                  </a:lnTo>
                  <a:lnTo>
                    <a:pt x="14300" y="12346"/>
                  </a:lnTo>
                  <a:lnTo>
                    <a:pt x="14476" y="12258"/>
                  </a:lnTo>
                  <a:lnTo>
                    <a:pt x="14608" y="12126"/>
                  </a:lnTo>
                  <a:lnTo>
                    <a:pt x="14784" y="11995"/>
                  </a:lnTo>
                  <a:lnTo>
                    <a:pt x="14872" y="11819"/>
                  </a:lnTo>
                  <a:lnTo>
                    <a:pt x="14960" y="11643"/>
                  </a:lnTo>
                  <a:lnTo>
                    <a:pt x="15004" y="11468"/>
                  </a:lnTo>
                  <a:lnTo>
                    <a:pt x="15048" y="11247"/>
                  </a:lnTo>
                  <a:lnTo>
                    <a:pt x="15048" y="4437"/>
                  </a:lnTo>
                  <a:lnTo>
                    <a:pt x="15004" y="4218"/>
                  </a:lnTo>
                  <a:lnTo>
                    <a:pt x="14960" y="3955"/>
                  </a:lnTo>
                  <a:lnTo>
                    <a:pt x="14828" y="3778"/>
                  </a:lnTo>
                  <a:lnTo>
                    <a:pt x="14696" y="3602"/>
                  </a:lnTo>
                  <a:lnTo>
                    <a:pt x="14519" y="3427"/>
                  </a:lnTo>
                  <a:lnTo>
                    <a:pt x="14300" y="3339"/>
                  </a:lnTo>
                  <a:lnTo>
                    <a:pt x="14080" y="3251"/>
                  </a:lnTo>
                  <a:lnTo>
                    <a:pt x="13816" y="3251"/>
                  </a:lnTo>
                  <a:lnTo>
                    <a:pt x="13112" y="3251"/>
                  </a:lnTo>
                  <a:lnTo>
                    <a:pt x="13112" y="4525"/>
                  </a:lnTo>
                  <a:lnTo>
                    <a:pt x="13860" y="4525"/>
                  </a:lnTo>
                  <a:lnTo>
                    <a:pt x="13860" y="11424"/>
                  </a:lnTo>
                  <a:lnTo>
                    <a:pt x="2464" y="11424"/>
                  </a:lnTo>
                  <a:lnTo>
                    <a:pt x="2464" y="4525"/>
                  </a:lnTo>
                  <a:close/>
                  <a:moveTo>
                    <a:pt x="5368" y="1318"/>
                  </a:moveTo>
                  <a:lnTo>
                    <a:pt x="9328" y="791"/>
                  </a:lnTo>
                  <a:lnTo>
                    <a:pt x="9548" y="835"/>
                  </a:lnTo>
                  <a:lnTo>
                    <a:pt x="9768" y="923"/>
                  </a:lnTo>
                  <a:lnTo>
                    <a:pt x="9900" y="1098"/>
                  </a:lnTo>
                  <a:lnTo>
                    <a:pt x="9944" y="1318"/>
                  </a:lnTo>
                  <a:lnTo>
                    <a:pt x="9944" y="1493"/>
                  </a:lnTo>
                  <a:lnTo>
                    <a:pt x="6204" y="1977"/>
                  </a:lnTo>
                  <a:lnTo>
                    <a:pt x="6028" y="2021"/>
                  </a:lnTo>
                  <a:lnTo>
                    <a:pt x="5896" y="2153"/>
                  </a:lnTo>
                  <a:lnTo>
                    <a:pt x="5852" y="2328"/>
                  </a:lnTo>
                  <a:lnTo>
                    <a:pt x="5808" y="2548"/>
                  </a:lnTo>
                  <a:lnTo>
                    <a:pt x="5808" y="8040"/>
                  </a:lnTo>
                  <a:lnTo>
                    <a:pt x="5368" y="8129"/>
                  </a:lnTo>
                  <a:lnTo>
                    <a:pt x="5368" y="1318"/>
                  </a:lnTo>
                  <a:close/>
                  <a:moveTo>
                    <a:pt x="8580" y="4394"/>
                  </a:moveTo>
                  <a:lnTo>
                    <a:pt x="11660" y="3999"/>
                  </a:lnTo>
                  <a:lnTo>
                    <a:pt x="11660" y="5360"/>
                  </a:lnTo>
                  <a:lnTo>
                    <a:pt x="8580" y="5755"/>
                  </a:lnTo>
                  <a:lnTo>
                    <a:pt x="8580" y="4394"/>
                  </a:lnTo>
                  <a:close/>
                  <a:moveTo>
                    <a:pt x="7832" y="3471"/>
                  </a:moveTo>
                  <a:lnTo>
                    <a:pt x="11748" y="2944"/>
                  </a:lnTo>
                  <a:lnTo>
                    <a:pt x="12012" y="2944"/>
                  </a:lnTo>
                  <a:lnTo>
                    <a:pt x="12188" y="3076"/>
                  </a:lnTo>
                  <a:lnTo>
                    <a:pt x="12320" y="3251"/>
                  </a:lnTo>
                  <a:lnTo>
                    <a:pt x="12364" y="3471"/>
                  </a:lnTo>
                  <a:lnTo>
                    <a:pt x="12364" y="9094"/>
                  </a:lnTo>
                  <a:lnTo>
                    <a:pt x="12320" y="9315"/>
                  </a:lnTo>
                  <a:lnTo>
                    <a:pt x="12188" y="9534"/>
                  </a:lnTo>
                  <a:lnTo>
                    <a:pt x="12012" y="9666"/>
                  </a:lnTo>
                  <a:lnTo>
                    <a:pt x="11748" y="9754"/>
                  </a:lnTo>
                  <a:lnTo>
                    <a:pt x="7832" y="10282"/>
                  </a:lnTo>
                  <a:lnTo>
                    <a:pt x="7832" y="3471"/>
                  </a:lnTo>
                  <a:close/>
                  <a:moveTo>
                    <a:pt x="6556" y="2725"/>
                  </a:moveTo>
                  <a:lnTo>
                    <a:pt x="7260" y="3163"/>
                  </a:lnTo>
                  <a:lnTo>
                    <a:pt x="7348" y="3251"/>
                  </a:lnTo>
                  <a:lnTo>
                    <a:pt x="7392" y="3339"/>
                  </a:lnTo>
                  <a:lnTo>
                    <a:pt x="7436" y="3471"/>
                  </a:lnTo>
                  <a:lnTo>
                    <a:pt x="7480" y="3602"/>
                  </a:lnTo>
                  <a:lnTo>
                    <a:pt x="7480" y="10149"/>
                  </a:lnTo>
                  <a:lnTo>
                    <a:pt x="7436" y="10237"/>
                  </a:lnTo>
                  <a:lnTo>
                    <a:pt x="7392" y="10325"/>
                  </a:lnTo>
                  <a:lnTo>
                    <a:pt x="7348" y="10369"/>
                  </a:lnTo>
                  <a:lnTo>
                    <a:pt x="7260" y="10325"/>
                  </a:lnTo>
                  <a:lnTo>
                    <a:pt x="6556" y="9886"/>
                  </a:lnTo>
                  <a:lnTo>
                    <a:pt x="6468" y="9798"/>
                  </a:lnTo>
                  <a:lnTo>
                    <a:pt x="6424" y="9710"/>
                  </a:lnTo>
                  <a:lnTo>
                    <a:pt x="6380" y="9578"/>
                  </a:lnTo>
                  <a:lnTo>
                    <a:pt x="6380" y="9447"/>
                  </a:lnTo>
                  <a:lnTo>
                    <a:pt x="6380" y="2900"/>
                  </a:lnTo>
                  <a:lnTo>
                    <a:pt x="6380" y="2812"/>
                  </a:lnTo>
                  <a:lnTo>
                    <a:pt x="6424" y="2725"/>
                  </a:lnTo>
                  <a:lnTo>
                    <a:pt x="6468" y="2680"/>
                  </a:lnTo>
                  <a:lnTo>
                    <a:pt x="6556" y="2725"/>
                  </a:lnTo>
                  <a:close/>
                  <a:moveTo>
                    <a:pt x="7040" y="2592"/>
                  </a:moveTo>
                  <a:lnTo>
                    <a:pt x="7480" y="2856"/>
                  </a:lnTo>
                  <a:lnTo>
                    <a:pt x="7524" y="2900"/>
                  </a:lnTo>
                  <a:lnTo>
                    <a:pt x="11308" y="2416"/>
                  </a:lnTo>
                  <a:lnTo>
                    <a:pt x="11220" y="2285"/>
                  </a:lnTo>
                  <a:lnTo>
                    <a:pt x="11088" y="2197"/>
                  </a:lnTo>
                  <a:lnTo>
                    <a:pt x="10912" y="2153"/>
                  </a:lnTo>
                  <a:lnTo>
                    <a:pt x="10735" y="2153"/>
                  </a:lnTo>
                  <a:lnTo>
                    <a:pt x="7040" y="2592"/>
                  </a:lnTo>
                  <a:close/>
                  <a:moveTo>
                    <a:pt x="4092" y="572"/>
                  </a:moveTo>
                  <a:lnTo>
                    <a:pt x="4841" y="1011"/>
                  </a:lnTo>
                  <a:lnTo>
                    <a:pt x="4884" y="1098"/>
                  </a:lnTo>
                  <a:lnTo>
                    <a:pt x="4972" y="1186"/>
                  </a:lnTo>
                  <a:lnTo>
                    <a:pt x="5016" y="1318"/>
                  </a:lnTo>
                  <a:lnTo>
                    <a:pt x="5016" y="1450"/>
                  </a:lnTo>
                  <a:lnTo>
                    <a:pt x="5016" y="7996"/>
                  </a:lnTo>
                  <a:lnTo>
                    <a:pt x="5016" y="8129"/>
                  </a:lnTo>
                  <a:lnTo>
                    <a:pt x="4972" y="8173"/>
                  </a:lnTo>
                  <a:lnTo>
                    <a:pt x="4884" y="8217"/>
                  </a:lnTo>
                  <a:lnTo>
                    <a:pt x="4841" y="8173"/>
                  </a:lnTo>
                  <a:lnTo>
                    <a:pt x="4092" y="7733"/>
                  </a:lnTo>
                  <a:lnTo>
                    <a:pt x="4048" y="7645"/>
                  </a:lnTo>
                  <a:lnTo>
                    <a:pt x="3960" y="7557"/>
                  </a:lnTo>
                  <a:lnTo>
                    <a:pt x="3916" y="7425"/>
                  </a:lnTo>
                  <a:lnTo>
                    <a:pt x="3916" y="7294"/>
                  </a:lnTo>
                  <a:lnTo>
                    <a:pt x="3916" y="747"/>
                  </a:lnTo>
                  <a:lnTo>
                    <a:pt x="3916" y="659"/>
                  </a:lnTo>
                  <a:lnTo>
                    <a:pt x="3960" y="572"/>
                  </a:lnTo>
                  <a:lnTo>
                    <a:pt x="4048" y="572"/>
                  </a:lnTo>
                  <a:lnTo>
                    <a:pt x="4092" y="572"/>
                  </a:lnTo>
                  <a:close/>
                  <a:moveTo>
                    <a:pt x="4620" y="483"/>
                  </a:moveTo>
                  <a:lnTo>
                    <a:pt x="5016" y="747"/>
                  </a:lnTo>
                  <a:lnTo>
                    <a:pt x="5104" y="791"/>
                  </a:lnTo>
                  <a:lnTo>
                    <a:pt x="8888" y="307"/>
                  </a:lnTo>
                  <a:lnTo>
                    <a:pt x="8756" y="132"/>
                  </a:lnTo>
                  <a:lnTo>
                    <a:pt x="8625" y="44"/>
                  </a:lnTo>
                  <a:lnTo>
                    <a:pt x="8492" y="0"/>
                  </a:lnTo>
                  <a:lnTo>
                    <a:pt x="8272" y="0"/>
                  </a:lnTo>
                  <a:lnTo>
                    <a:pt x="4620" y="483"/>
                  </a:lnTo>
                  <a:close/>
                  <a:moveTo>
                    <a:pt x="7304" y="13268"/>
                  </a:moveTo>
                  <a:lnTo>
                    <a:pt x="9064" y="13268"/>
                  </a:lnTo>
                  <a:lnTo>
                    <a:pt x="9636" y="14279"/>
                  </a:lnTo>
                  <a:lnTo>
                    <a:pt x="6776" y="14279"/>
                  </a:lnTo>
                  <a:lnTo>
                    <a:pt x="7304" y="1326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914241"/>
              <a:endParaRPr lang="zh-CN" altLang="en-US" dirty="0">
                <a:solidFill>
                  <a:schemeClr val="bg1"/>
                </a:solidFill>
                <a:latin typeface="Akkurat Pro" charset="0"/>
                <a:ea typeface="Akkurat Pro" charset="0"/>
                <a:cs typeface="Akkurat Pro" charset="0"/>
              </a:endParaRPr>
            </a:p>
          </p:txBody>
        </p:sp>
        <p:sp>
          <p:nvSpPr>
            <p:cNvPr id="100" name="文本框 99"/>
            <p:cNvSpPr txBox="1"/>
            <p:nvPr/>
          </p:nvSpPr>
          <p:spPr>
            <a:xfrm>
              <a:off x="7356697" y="3266930"/>
              <a:ext cx="527709" cy="577081"/>
            </a:xfrm>
            <a:prstGeom prst="rect">
              <a:avLst/>
            </a:prstGeom>
            <a:noFill/>
          </p:spPr>
          <p:txBody>
            <a:bodyPr wrap="none" rtlCol="0">
              <a:spAutoFit/>
            </a:bodyPr>
            <a:lstStyle/>
            <a:p>
              <a:endParaRPr lang="en-US" altLang="zh-CN" sz="1050" dirty="0" smtClean="0">
                <a:solidFill>
                  <a:schemeClr val="bg1"/>
                </a:solidFill>
                <a:latin typeface="Akkurat Pro" charset="0"/>
                <a:ea typeface="Akkurat Pro" charset="0"/>
                <a:cs typeface="Akkurat Pro" charset="0"/>
              </a:endParaRPr>
            </a:p>
            <a:p>
              <a:endParaRPr lang="en-US" altLang="zh-CN" sz="1050" dirty="0" smtClean="0">
                <a:solidFill>
                  <a:schemeClr val="bg1"/>
                </a:solidFill>
                <a:latin typeface="Akkurat Pro" charset="0"/>
                <a:ea typeface="Akkurat Pro" charset="0"/>
                <a:cs typeface="Akkurat Pro" charset="0"/>
              </a:endParaRPr>
            </a:p>
            <a:p>
              <a:r>
                <a:rPr lang="en-US" altLang="zh-CN" sz="1000" dirty="0" smtClean="0">
                  <a:solidFill>
                    <a:schemeClr val="bg1"/>
                  </a:solidFill>
                  <a:latin typeface="Akkurat Pro" charset="0"/>
                  <a:ea typeface="Akkurat Pro" charset="0"/>
                  <a:cs typeface="Akkurat Pro" charset="0"/>
                </a:rPr>
                <a:t>ACAD</a:t>
              </a:r>
            </a:p>
          </p:txBody>
        </p:sp>
      </p:grpSp>
      <p:sp>
        <p:nvSpPr>
          <p:cNvPr id="101" name="Rectangle 19">
            <a:hlinkClick r:id="rId9" action="ppaction://hlinksldjump"/>
          </p:cNvPr>
          <p:cNvSpPr>
            <a:spLocks noChangeArrowheads="1"/>
          </p:cNvSpPr>
          <p:nvPr/>
        </p:nvSpPr>
        <p:spPr bwMode="auto">
          <a:xfrm>
            <a:off x="5721587" y="4322545"/>
            <a:ext cx="635110" cy="738664"/>
          </a:xfrm>
          <a:prstGeom prst="roundRect">
            <a:avLst>
              <a:gd name="adj" fmla="val 0"/>
            </a:avLst>
          </a:prstGeom>
          <a:noFill/>
        </p:spPr>
        <p:txBody>
          <a:bodyPr wrap="none" rtlCol="0">
            <a:spAutoFit/>
          </a:bodyPr>
          <a:lstStyle/>
          <a:p>
            <a:endParaRPr lang="en-US" altLang="zh-CN" sz="1400" dirty="0">
              <a:solidFill>
                <a:schemeClr val="bg1"/>
              </a:solidFill>
              <a:latin typeface="Akkurat Pro" charset="0"/>
              <a:ea typeface="Akkurat Pro" charset="0"/>
              <a:cs typeface="Akkurat Pro" charset="0"/>
              <a:sym typeface="Arial" pitchFamily="34" charset="0"/>
            </a:endParaRPr>
          </a:p>
          <a:p>
            <a:r>
              <a:rPr lang="en-US" altLang="zh-CN" sz="1400" dirty="0" smtClean="0">
                <a:solidFill>
                  <a:schemeClr val="bg1"/>
                </a:solidFill>
                <a:latin typeface="Akkurat Pro" charset="0"/>
                <a:ea typeface="Akkurat Pro" charset="0"/>
                <a:cs typeface="Akkurat Pro" charset="0"/>
                <a:sym typeface="Arial" pitchFamily="34" charset="0"/>
              </a:rPr>
              <a:t>HALP</a:t>
            </a:r>
          </a:p>
          <a:p>
            <a:r>
              <a:rPr lang="en-US" altLang="zh-CN" sz="1400" b="1" dirty="0" smtClean="0">
                <a:solidFill>
                  <a:srgbClr val="FFC000"/>
                </a:solidFill>
                <a:latin typeface="Akkurat Pro" charset="0"/>
                <a:ea typeface="Akkurat Pro" charset="0"/>
                <a:cs typeface="Akkurat Pro" charset="0"/>
                <a:sym typeface="Arial" pitchFamily="34" charset="0"/>
              </a:rPr>
              <a:t>100+</a:t>
            </a:r>
          </a:p>
        </p:txBody>
      </p:sp>
      <p:sp>
        <p:nvSpPr>
          <p:cNvPr id="102" name="KSO_Shape"/>
          <p:cNvSpPr>
            <a:spLocks/>
          </p:cNvSpPr>
          <p:nvPr/>
        </p:nvSpPr>
        <p:spPr bwMode="auto">
          <a:xfrm>
            <a:off x="5320989" y="4577784"/>
            <a:ext cx="379837" cy="30642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240027" algn="l" defTabSz="914400" rtl="0" eaLnBrk="1" fontAlgn="ctr" latinLnBrk="0" hangingPunct="1">
              <a:lnSpc>
                <a:spcPts val="3733"/>
              </a:lnSpc>
              <a:spcBef>
                <a:spcPct val="0"/>
              </a:spcBef>
              <a:spcAft>
                <a:spcPts val="1400"/>
              </a:spcAft>
              <a:buClr>
                <a:srgbClr val="CC9900"/>
              </a:buClr>
              <a:buSzTx/>
              <a:buFont typeface="Arial" pitchFamily="34" charset="0"/>
              <a:buChar char="•"/>
              <a:tabLst/>
              <a:defRPr/>
            </a:pPr>
            <a:endParaRPr kumimoji="0" lang="zh-CN" altLang="en-US" sz="4000" b="0" i="0" u="none" strike="noStrike" kern="0" cap="none" spc="0" normalizeH="0" baseline="0" noProof="0" dirty="0">
              <a:ln>
                <a:noFill/>
              </a:ln>
              <a:solidFill>
                <a:schemeClr val="bg1"/>
              </a:solidFill>
              <a:effectLst/>
              <a:uLnTx/>
              <a:uFillTx/>
              <a:latin typeface="Akkurat Pro" charset="0"/>
              <a:ea typeface="Akkurat Pro" charset="0"/>
              <a:cs typeface="Akkurat Pro" charset="0"/>
              <a:sym typeface="Arial" pitchFamily="34" charset="0"/>
            </a:endParaRPr>
          </a:p>
        </p:txBody>
      </p:sp>
      <p:sp>
        <p:nvSpPr>
          <p:cNvPr id="103" name="Rectangle 19">
            <a:hlinkClick r:id="rId8" action="ppaction://hlinksldjump"/>
          </p:cNvPr>
          <p:cNvSpPr>
            <a:spLocks noChangeArrowheads="1"/>
          </p:cNvSpPr>
          <p:nvPr/>
        </p:nvSpPr>
        <p:spPr bwMode="auto">
          <a:xfrm>
            <a:off x="3964538" y="4322545"/>
            <a:ext cx="1252266" cy="954107"/>
          </a:xfrm>
          <a:prstGeom prst="roundRect">
            <a:avLst>
              <a:gd name="adj" fmla="val 0"/>
            </a:avLst>
          </a:prstGeom>
          <a:noFill/>
        </p:spPr>
        <p:txBody>
          <a:bodyPr wrap="none" rtlCol="0">
            <a:spAutoFit/>
          </a:bodyPr>
          <a:lstStyle/>
          <a:p>
            <a:endParaRPr lang="en-US" altLang="zh-CN" sz="1400" dirty="0">
              <a:solidFill>
                <a:schemeClr val="bg1"/>
              </a:solidFill>
              <a:latin typeface="Akkurat Pro" charset="0"/>
              <a:ea typeface="Akkurat Pro" charset="0"/>
              <a:cs typeface="Akkurat Pro" charset="0"/>
              <a:sym typeface="Arial" pitchFamily="34" charset="0"/>
            </a:endParaRPr>
          </a:p>
          <a:p>
            <a:r>
              <a:rPr lang="en-US" altLang="zh-CN" sz="1400" dirty="0" smtClean="0">
                <a:solidFill>
                  <a:schemeClr val="bg1"/>
                </a:solidFill>
                <a:latin typeface="Akkurat Pro" charset="0"/>
                <a:ea typeface="Akkurat Pro" charset="0"/>
                <a:cs typeface="Akkurat Pro" charset="0"/>
                <a:sym typeface="Arial" pitchFamily="34" charset="0"/>
              </a:rPr>
              <a:t>ICT Academy</a:t>
            </a:r>
          </a:p>
          <a:p>
            <a:r>
              <a:rPr lang="en-US" altLang="zh-CN" sz="1400" b="1" dirty="0" smtClean="0">
                <a:solidFill>
                  <a:srgbClr val="FFC000"/>
                </a:solidFill>
                <a:latin typeface="Akkurat Pro" charset="0"/>
                <a:ea typeface="Akkurat Pro" charset="0"/>
                <a:cs typeface="Akkurat Pro" charset="0"/>
                <a:sym typeface="Arial" pitchFamily="34" charset="0"/>
              </a:rPr>
              <a:t>400+</a:t>
            </a:r>
          </a:p>
          <a:p>
            <a:r>
              <a:rPr lang="en-US" altLang="zh-CN" sz="1400" b="1" dirty="0" smtClean="0">
                <a:solidFill>
                  <a:srgbClr val="FFC000"/>
                </a:solidFill>
                <a:latin typeface="Akkurat Pro" charset="0"/>
                <a:ea typeface="Akkurat Pro" charset="0"/>
                <a:cs typeface="Akkurat Pro" charset="0"/>
                <a:sym typeface="Arial" pitchFamily="34" charset="0"/>
              </a:rPr>
              <a:t> </a:t>
            </a:r>
            <a:endParaRPr lang="en-US" altLang="zh-CN" sz="1400" b="1" dirty="0">
              <a:solidFill>
                <a:srgbClr val="FFC000"/>
              </a:solidFill>
              <a:latin typeface="Akkurat Pro" charset="0"/>
              <a:ea typeface="Akkurat Pro" charset="0"/>
              <a:cs typeface="Akkurat Pro" charset="0"/>
              <a:sym typeface="Arial" pitchFamily="34" charset="0"/>
            </a:endParaRPr>
          </a:p>
        </p:txBody>
      </p:sp>
      <p:sp>
        <p:nvSpPr>
          <p:cNvPr id="105" name="Freeform 20"/>
          <p:cNvSpPr>
            <a:spLocks noChangeAspect="1" noEditPoints="1"/>
          </p:cNvSpPr>
          <p:nvPr/>
        </p:nvSpPr>
        <p:spPr bwMode="auto">
          <a:xfrm>
            <a:off x="3533187" y="4575658"/>
            <a:ext cx="416717" cy="357778"/>
          </a:xfrm>
          <a:custGeom>
            <a:avLst/>
            <a:gdLst/>
            <a:ahLst/>
            <a:cxnLst>
              <a:cxn ang="0">
                <a:pos x="11413" y="88"/>
              </a:cxn>
              <a:cxn ang="0">
                <a:pos x="993" y="8332"/>
              </a:cxn>
              <a:cxn ang="0">
                <a:pos x="8602" y="9165"/>
              </a:cxn>
              <a:cxn ang="0">
                <a:pos x="10646" y="27"/>
              </a:cxn>
              <a:cxn ang="0">
                <a:pos x="10413" y="116"/>
              </a:cxn>
              <a:cxn ang="0">
                <a:pos x="10252" y="365"/>
              </a:cxn>
              <a:cxn ang="0">
                <a:pos x="10136" y="500"/>
              </a:cxn>
              <a:cxn ang="0">
                <a:pos x="9995" y="573"/>
              </a:cxn>
              <a:cxn ang="0">
                <a:pos x="9731" y="559"/>
              </a:cxn>
              <a:cxn ang="0">
                <a:pos x="9690" y="1606"/>
              </a:cxn>
              <a:cxn ang="0">
                <a:pos x="9930" y="1555"/>
              </a:cxn>
              <a:cxn ang="0">
                <a:pos x="10152" y="1451"/>
              </a:cxn>
              <a:cxn ang="0">
                <a:pos x="10441" y="1214"/>
              </a:cxn>
              <a:cxn ang="0">
                <a:pos x="10675" y="1062"/>
              </a:cxn>
              <a:cxn ang="0">
                <a:pos x="10819" y="1027"/>
              </a:cxn>
              <a:cxn ang="0">
                <a:pos x="10955" y="1020"/>
              </a:cxn>
              <a:cxn ang="0">
                <a:pos x="10965" y="979"/>
              </a:cxn>
              <a:cxn ang="0">
                <a:pos x="9471" y="6250"/>
              </a:cxn>
              <a:cxn ang="0">
                <a:pos x="9709" y="6401"/>
              </a:cxn>
              <a:cxn ang="0">
                <a:pos x="9860" y="6638"/>
              </a:cxn>
              <a:cxn ang="0">
                <a:pos x="9896" y="6927"/>
              </a:cxn>
              <a:cxn ang="0">
                <a:pos x="9805" y="7197"/>
              </a:cxn>
              <a:cxn ang="0">
                <a:pos x="9612" y="7399"/>
              </a:cxn>
              <a:cxn ang="0">
                <a:pos x="9347" y="7503"/>
              </a:cxn>
              <a:cxn ang="0">
                <a:pos x="9056" y="7481"/>
              </a:cxn>
              <a:cxn ang="0">
                <a:pos x="8811" y="7341"/>
              </a:cxn>
              <a:cxn ang="0">
                <a:pos x="8649" y="7113"/>
              </a:cxn>
              <a:cxn ang="0">
                <a:pos x="8599" y="6827"/>
              </a:cxn>
              <a:cxn ang="0">
                <a:pos x="8677" y="6551"/>
              </a:cxn>
              <a:cxn ang="0">
                <a:pos x="8859" y="6339"/>
              </a:cxn>
              <a:cxn ang="0">
                <a:pos x="9118" y="6223"/>
              </a:cxn>
              <a:cxn ang="0">
                <a:pos x="11435" y="6223"/>
              </a:cxn>
              <a:cxn ang="0">
                <a:pos x="11693" y="6339"/>
              </a:cxn>
              <a:cxn ang="0">
                <a:pos x="11876" y="6551"/>
              </a:cxn>
              <a:cxn ang="0">
                <a:pos x="11954" y="6827"/>
              </a:cxn>
              <a:cxn ang="0">
                <a:pos x="11903" y="7113"/>
              </a:cxn>
              <a:cxn ang="0">
                <a:pos x="11741" y="7341"/>
              </a:cxn>
              <a:cxn ang="0">
                <a:pos x="11497" y="7481"/>
              </a:cxn>
              <a:cxn ang="0">
                <a:pos x="11205" y="7503"/>
              </a:cxn>
              <a:cxn ang="0">
                <a:pos x="10940" y="7399"/>
              </a:cxn>
              <a:cxn ang="0">
                <a:pos x="10748" y="7197"/>
              </a:cxn>
              <a:cxn ang="0">
                <a:pos x="10657" y="6927"/>
              </a:cxn>
              <a:cxn ang="0">
                <a:pos x="10693" y="6638"/>
              </a:cxn>
              <a:cxn ang="0">
                <a:pos x="10844" y="6401"/>
              </a:cxn>
              <a:cxn ang="0">
                <a:pos x="11080" y="6250"/>
              </a:cxn>
              <a:cxn ang="0">
                <a:pos x="13393" y="6211"/>
              </a:cxn>
              <a:cxn ang="0">
                <a:pos x="13668" y="6289"/>
              </a:cxn>
              <a:cxn ang="0">
                <a:pos x="13880" y="6472"/>
              </a:cxn>
              <a:cxn ang="0">
                <a:pos x="13997" y="6730"/>
              </a:cxn>
              <a:cxn ang="0">
                <a:pos x="13989" y="7023"/>
              </a:cxn>
              <a:cxn ang="0">
                <a:pos x="13861" y="7273"/>
              </a:cxn>
              <a:cxn ang="0">
                <a:pos x="13640" y="7446"/>
              </a:cxn>
              <a:cxn ang="0">
                <a:pos x="13359" y="7510"/>
              </a:cxn>
              <a:cxn ang="0">
                <a:pos x="13077" y="7446"/>
              </a:cxn>
              <a:cxn ang="0">
                <a:pos x="12857" y="7273"/>
              </a:cxn>
              <a:cxn ang="0">
                <a:pos x="12729" y="7023"/>
              </a:cxn>
              <a:cxn ang="0">
                <a:pos x="12722" y="6730"/>
              </a:cxn>
              <a:cxn ang="0">
                <a:pos x="12838" y="6472"/>
              </a:cxn>
              <a:cxn ang="0">
                <a:pos x="13049" y="6289"/>
              </a:cxn>
              <a:cxn ang="0">
                <a:pos x="13326" y="6211"/>
              </a:cxn>
              <a:cxn ang="0">
                <a:pos x="7428" y="10452"/>
              </a:cxn>
              <a:cxn ang="0">
                <a:pos x="3249" y="8913"/>
              </a:cxn>
              <a:cxn ang="0">
                <a:pos x="7553" y="13360"/>
              </a:cxn>
            </a:cxnLst>
            <a:rect l="0" t="0" r="r" b="b"/>
            <a:pathLst>
              <a:path w="16031" h="14421">
                <a:moveTo>
                  <a:pt x="0" y="7305"/>
                </a:moveTo>
                <a:lnTo>
                  <a:pt x="7947" y="7305"/>
                </a:lnTo>
                <a:lnTo>
                  <a:pt x="7947" y="5432"/>
                </a:lnTo>
                <a:lnTo>
                  <a:pt x="6917" y="5432"/>
                </a:lnTo>
                <a:lnTo>
                  <a:pt x="9111" y="3974"/>
                </a:lnTo>
                <a:lnTo>
                  <a:pt x="11190" y="2591"/>
                </a:lnTo>
                <a:lnTo>
                  <a:pt x="11171" y="2591"/>
                </a:lnTo>
                <a:lnTo>
                  <a:pt x="11171" y="88"/>
                </a:lnTo>
                <a:lnTo>
                  <a:pt x="11413" y="88"/>
                </a:lnTo>
                <a:lnTo>
                  <a:pt x="11413" y="2588"/>
                </a:lnTo>
                <a:lnTo>
                  <a:pt x="13497" y="3974"/>
                </a:lnTo>
                <a:lnTo>
                  <a:pt x="15691" y="5432"/>
                </a:lnTo>
                <a:lnTo>
                  <a:pt x="14660" y="5432"/>
                </a:lnTo>
                <a:lnTo>
                  <a:pt x="14660" y="8332"/>
                </a:lnTo>
                <a:lnTo>
                  <a:pt x="14660" y="9578"/>
                </a:lnTo>
                <a:lnTo>
                  <a:pt x="14660" y="13052"/>
                </a:lnTo>
                <a:lnTo>
                  <a:pt x="993" y="13052"/>
                </a:lnTo>
                <a:lnTo>
                  <a:pt x="993" y="8332"/>
                </a:lnTo>
                <a:lnTo>
                  <a:pt x="7947" y="8332"/>
                </a:lnTo>
                <a:lnTo>
                  <a:pt x="7947" y="7784"/>
                </a:lnTo>
                <a:lnTo>
                  <a:pt x="0" y="7784"/>
                </a:lnTo>
                <a:lnTo>
                  <a:pt x="0" y="7305"/>
                </a:lnTo>
                <a:close/>
                <a:moveTo>
                  <a:pt x="8602" y="9165"/>
                </a:moveTo>
                <a:lnTo>
                  <a:pt x="14112" y="9165"/>
                </a:lnTo>
                <a:lnTo>
                  <a:pt x="14112" y="9409"/>
                </a:lnTo>
                <a:lnTo>
                  <a:pt x="8602" y="9409"/>
                </a:lnTo>
                <a:lnTo>
                  <a:pt x="8602" y="9165"/>
                </a:lnTo>
                <a:close/>
                <a:moveTo>
                  <a:pt x="10991" y="1"/>
                </a:moveTo>
                <a:lnTo>
                  <a:pt x="10967" y="0"/>
                </a:lnTo>
                <a:lnTo>
                  <a:pt x="10903" y="1"/>
                </a:lnTo>
                <a:lnTo>
                  <a:pt x="10860" y="2"/>
                </a:lnTo>
                <a:lnTo>
                  <a:pt x="10811" y="5"/>
                </a:lnTo>
                <a:lnTo>
                  <a:pt x="10758" y="10"/>
                </a:lnTo>
                <a:lnTo>
                  <a:pt x="10703" y="17"/>
                </a:lnTo>
                <a:lnTo>
                  <a:pt x="10674" y="22"/>
                </a:lnTo>
                <a:lnTo>
                  <a:pt x="10646" y="27"/>
                </a:lnTo>
                <a:lnTo>
                  <a:pt x="10617" y="33"/>
                </a:lnTo>
                <a:lnTo>
                  <a:pt x="10588" y="40"/>
                </a:lnTo>
                <a:lnTo>
                  <a:pt x="10560" y="48"/>
                </a:lnTo>
                <a:lnTo>
                  <a:pt x="10533" y="56"/>
                </a:lnTo>
                <a:lnTo>
                  <a:pt x="10507" y="66"/>
                </a:lnTo>
                <a:lnTo>
                  <a:pt x="10482" y="77"/>
                </a:lnTo>
                <a:lnTo>
                  <a:pt x="10457" y="89"/>
                </a:lnTo>
                <a:lnTo>
                  <a:pt x="10435" y="102"/>
                </a:lnTo>
                <a:lnTo>
                  <a:pt x="10413" y="116"/>
                </a:lnTo>
                <a:lnTo>
                  <a:pt x="10394" y="131"/>
                </a:lnTo>
                <a:lnTo>
                  <a:pt x="10376" y="148"/>
                </a:lnTo>
                <a:lnTo>
                  <a:pt x="10360" y="166"/>
                </a:lnTo>
                <a:lnTo>
                  <a:pt x="10347" y="185"/>
                </a:lnTo>
                <a:lnTo>
                  <a:pt x="10336" y="206"/>
                </a:lnTo>
                <a:lnTo>
                  <a:pt x="10316" y="249"/>
                </a:lnTo>
                <a:lnTo>
                  <a:pt x="10296" y="289"/>
                </a:lnTo>
                <a:lnTo>
                  <a:pt x="10274" y="328"/>
                </a:lnTo>
                <a:lnTo>
                  <a:pt x="10252" y="365"/>
                </a:lnTo>
                <a:lnTo>
                  <a:pt x="10240" y="383"/>
                </a:lnTo>
                <a:lnTo>
                  <a:pt x="10228" y="400"/>
                </a:lnTo>
                <a:lnTo>
                  <a:pt x="10216" y="416"/>
                </a:lnTo>
                <a:lnTo>
                  <a:pt x="10203" y="432"/>
                </a:lnTo>
                <a:lnTo>
                  <a:pt x="10190" y="447"/>
                </a:lnTo>
                <a:lnTo>
                  <a:pt x="10177" y="462"/>
                </a:lnTo>
                <a:lnTo>
                  <a:pt x="10164" y="475"/>
                </a:lnTo>
                <a:lnTo>
                  <a:pt x="10150" y="488"/>
                </a:lnTo>
                <a:lnTo>
                  <a:pt x="10136" y="500"/>
                </a:lnTo>
                <a:lnTo>
                  <a:pt x="10122" y="512"/>
                </a:lnTo>
                <a:lnTo>
                  <a:pt x="10107" y="523"/>
                </a:lnTo>
                <a:lnTo>
                  <a:pt x="10092" y="532"/>
                </a:lnTo>
                <a:lnTo>
                  <a:pt x="10076" y="542"/>
                </a:lnTo>
                <a:lnTo>
                  <a:pt x="10060" y="550"/>
                </a:lnTo>
                <a:lnTo>
                  <a:pt x="10045" y="557"/>
                </a:lnTo>
                <a:lnTo>
                  <a:pt x="10029" y="563"/>
                </a:lnTo>
                <a:lnTo>
                  <a:pt x="10012" y="569"/>
                </a:lnTo>
                <a:lnTo>
                  <a:pt x="9995" y="573"/>
                </a:lnTo>
                <a:lnTo>
                  <a:pt x="9978" y="576"/>
                </a:lnTo>
                <a:lnTo>
                  <a:pt x="9960" y="579"/>
                </a:lnTo>
                <a:lnTo>
                  <a:pt x="9942" y="580"/>
                </a:lnTo>
                <a:lnTo>
                  <a:pt x="9924" y="580"/>
                </a:lnTo>
                <a:lnTo>
                  <a:pt x="9905" y="580"/>
                </a:lnTo>
                <a:lnTo>
                  <a:pt x="9886" y="578"/>
                </a:lnTo>
                <a:lnTo>
                  <a:pt x="9819" y="570"/>
                </a:lnTo>
                <a:lnTo>
                  <a:pt x="9768" y="563"/>
                </a:lnTo>
                <a:lnTo>
                  <a:pt x="9731" y="559"/>
                </a:lnTo>
                <a:lnTo>
                  <a:pt x="9707" y="555"/>
                </a:lnTo>
                <a:lnTo>
                  <a:pt x="9692" y="554"/>
                </a:lnTo>
                <a:lnTo>
                  <a:pt x="9685" y="553"/>
                </a:lnTo>
                <a:lnTo>
                  <a:pt x="9682" y="552"/>
                </a:lnTo>
                <a:lnTo>
                  <a:pt x="9681" y="552"/>
                </a:lnTo>
                <a:lnTo>
                  <a:pt x="9681" y="1604"/>
                </a:lnTo>
                <a:lnTo>
                  <a:pt x="9682" y="1605"/>
                </a:lnTo>
                <a:lnTo>
                  <a:pt x="9685" y="1606"/>
                </a:lnTo>
                <a:lnTo>
                  <a:pt x="9690" y="1606"/>
                </a:lnTo>
                <a:lnTo>
                  <a:pt x="9697" y="1606"/>
                </a:lnTo>
                <a:lnTo>
                  <a:pt x="9715" y="1605"/>
                </a:lnTo>
                <a:lnTo>
                  <a:pt x="9739" y="1602"/>
                </a:lnTo>
                <a:lnTo>
                  <a:pt x="9769" y="1597"/>
                </a:lnTo>
                <a:lnTo>
                  <a:pt x="9804" y="1590"/>
                </a:lnTo>
                <a:lnTo>
                  <a:pt x="9842" y="1581"/>
                </a:lnTo>
                <a:lnTo>
                  <a:pt x="9885" y="1569"/>
                </a:lnTo>
                <a:lnTo>
                  <a:pt x="9907" y="1562"/>
                </a:lnTo>
                <a:lnTo>
                  <a:pt x="9930" y="1555"/>
                </a:lnTo>
                <a:lnTo>
                  <a:pt x="9953" y="1547"/>
                </a:lnTo>
                <a:lnTo>
                  <a:pt x="9977" y="1537"/>
                </a:lnTo>
                <a:lnTo>
                  <a:pt x="10002" y="1528"/>
                </a:lnTo>
                <a:lnTo>
                  <a:pt x="10026" y="1517"/>
                </a:lnTo>
                <a:lnTo>
                  <a:pt x="10051" y="1506"/>
                </a:lnTo>
                <a:lnTo>
                  <a:pt x="10076" y="1493"/>
                </a:lnTo>
                <a:lnTo>
                  <a:pt x="10102" y="1480"/>
                </a:lnTo>
                <a:lnTo>
                  <a:pt x="10127" y="1466"/>
                </a:lnTo>
                <a:lnTo>
                  <a:pt x="10152" y="1451"/>
                </a:lnTo>
                <a:lnTo>
                  <a:pt x="10177" y="1435"/>
                </a:lnTo>
                <a:lnTo>
                  <a:pt x="10201" y="1418"/>
                </a:lnTo>
                <a:lnTo>
                  <a:pt x="10225" y="1400"/>
                </a:lnTo>
                <a:lnTo>
                  <a:pt x="10249" y="1381"/>
                </a:lnTo>
                <a:lnTo>
                  <a:pt x="10272" y="1361"/>
                </a:lnTo>
                <a:lnTo>
                  <a:pt x="10317" y="1321"/>
                </a:lnTo>
                <a:lnTo>
                  <a:pt x="10360" y="1283"/>
                </a:lnTo>
                <a:lnTo>
                  <a:pt x="10401" y="1247"/>
                </a:lnTo>
                <a:lnTo>
                  <a:pt x="10441" y="1214"/>
                </a:lnTo>
                <a:lnTo>
                  <a:pt x="10480" y="1183"/>
                </a:lnTo>
                <a:lnTo>
                  <a:pt x="10517" y="1155"/>
                </a:lnTo>
                <a:lnTo>
                  <a:pt x="10554" y="1130"/>
                </a:lnTo>
                <a:lnTo>
                  <a:pt x="10589" y="1107"/>
                </a:lnTo>
                <a:lnTo>
                  <a:pt x="10607" y="1097"/>
                </a:lnTo>
                <a:lnTo>
                  <a:pt x="10624" y="1087"/>
                </a:lnTo>
                <a:lnTo>
                  <a:pt x="10641" y="1078"/>
                </a:lnTo>
                <a:lnTo>
                  <a:pt x="10658" y="1069"/>
                </a:lnTo>
                <a:lnTo>
                  <a:pt x="10675" y="1062"/>
                </a:lnTo>
                <a:lnTo>
                  <a:pt x="10691" y="1055"/>
                </a:lnTo>
                <a:lnTo>
                  <a:pt x="10707" y="1049"/>
                </a:lnTo>
                <a:lnTo>
                  <a:pt x="10724" y="1043"/>
                </a:lnTo>
                <a:lnTo>
                  <a:pt x="10740" y="1039"/>
                </a:lnTo>
                <a:lnTo>
                  <a:pt x="10756" y="1035"/>
                </a:lnTo>
                <a:lnTo>
                  <a:pt x="10771" y="1032"/>
                </a:lnTo>
                <a:lnTo>
                  <a:pt x="10787" y="1029"/>
                </a:lnTo>
                <a:lnTo>
                  <a:pt x="10803" y="1028"/>
                </a:lnTo>
                <a:lnTo>
                  <a:pt x="10819" y="1027"/>
                </a:lnTo>
                <a:lnTo>
                  <a:pt x="10834" y="1027"/>
                </a:lnTo>
                <a:lnTo>
                  <a:pt x="10850" y="1027"/>
                </a:lnTo>
                <a:lnTo>
                  <a:pt x="10879" y="1029"/>
                </a:lnTo>
                <a:lnTo>
                  <a:pt x="10903" y="1029"/>
                </a:lnTo>
                <a:lnTo>
                  <a:pt x="10922" y="1028"/>
                </a:lnTo>
                <a:lnTo>
                  <a:pt x="10938" y="1026"/>
                </a:lnTo>
                <a:lnTo>
                  <a:pt x="10945" y="1024"/>
                </a:lnTo>
                <a:lnTo>
                  <a:pt x="10951" y="1022"/>
                </a:lnTo>
                <a:lnTo>
                  <a:pt x="10955" y="1020"/>
                </a:lnTo>
                <a:lnTo>
                  <a:pt x="10960" y="1018"/>
                </a:lnTo>
                <a:lnTo>
                  <a:pt x="10966" y="1013"/>
                </a:lnTo>
                <a:lnTo>
                  <a:pt x="10970" y="1008"/>
                </a:lnTo>
                <a:lnTo>
                  <a:pt x="10972" y="1003"/>
                </a:lnTo>
                <a:lnTo>
                  <a:pt x="10973" y="998"/>
                </a:lnTo>
                <a:lnTo>
                  <a:pt x="10972" y="993"/>
                </a:lnTo>
                <a:lnTo>
                  <a:pt x="10971" y="989"/>
                </a:lnTo>
                <a:lnTo>
                  <a:pt x="10967" y="982"/>
                </a:lnTo>
                <a:lnTo>
                  <a:pt x="10965" y="979"/>
                </a:lnTo>
                <a:lnTo>
                  <a:pt x="10991" y="1"/>
                </a:lnTo>
                <a:close/>
                <a:moveTo>
                  <a:pt x="9249" y="6210"/>
                </a:moveTo>
                <a:lnTo>
                  <a:pt x="9282" y="6211"/>
                </a:lnTo>
                <a:lnTo>
                  <a:pt x="9315" y="6213"/>
                </a:lnTo>
                <a:lnTo>
                  <a:pt x="9347" y="6218"/>
                </a:lnTo>
                <a:lnTo>
                  <a:pt x="9379" y="6223"/>
                </a:lnTo>
                <a:lnTo>
                  <a:pt x="9410" y="6231"/>
                </a:lnTo>
                <a:lnTo>
                  <a:pt x="9441" y="6239"/>
                </a:lnTo>
                <a:lnTo>
                  <a:pt x="9471" y="6250"/>
                </a:lnTo>
                <a:lnTo>
                  <a:pt x="9501" y="6261"/>
                </a:lnTo>
                <a:lnTo>
                  <a:pt x="9530" y="6274"/>
                </a:lnTo>
                <a:lnTo>
                  <a:pt x="9558" y="6289"/>
                </a:lnTo>
                <a:lnTo>
                  <a:pt x="9586" y="6305"/>
                </a:lnTo>
                <a:lnTo>
                  <a:pt x="9612" y="6321"/>
                </a:lnTo>
                <a:lnTo>
                  <a:pt x="9638" y="6339"/>
                </a:lnTo>
                <a:lnTo>
                  <a:pt x="9662" y="6359"/>
                </a:lnTo>
                <a:lnTo>
                  <a:pt x="9686" y="6379"/>
                </a:lnTo>
                <a:lnTo>
                  <a:pt x="9709" y="6401"/>
                </a:lnTo>
                <a:lnTo>
                  <a:pt x="9730" y="6423"/>
                </a:lnTo>
                <a:lnTo>
                  <a:pt x="9750" y="6447"/>
                </a:lnTo>
                <a:lnTo>
                  <a:pt x="9770" y="6472"/>
                </a:lnTo>
                <a:lnTo>
                  <a:pt x="9788" y="6498"/>
                </a:lnTo>
                <a:lnTo>
                  <a:pt x="9805" y="6524"/>
                </a:lnTo>
                <a:lnTo>
                  <a:pt x="9820" y="6551"/>
                </a:lnTo>
                <a:lnTo>
                  <a:pt x="9835" y="6579"/>
                </a:lnTo>
                <a:lnTo>
                  <a:pt x="9848" y="6608"/>
                </a:lnTo>
                <a:lnTo>
                  <a:pt x="9860" y="6638"/>
                </a:lnTo>
                <a:lnTo>
                  <a:pt x="9870" y="6668"/>
                </a:lnTo>
                <a:lnTo>
                  <a:pt x="9879" y="6699"/>
                </a:lnTo>
                <a:lnTo>
                  <a:pt x="9886" y="6730"/>
                </a:lnTo>
                <a:lnTo>
                  <a:pt x="9892" y="6762"/>
                </a:lnTo>
                <a:lnTo>
                  <a:pt x="9896" y="6794"/>
                </a:lnTo>
                <a:lnTo>
                  <a:pt x="9898" y="6827"/>
                </a:lnTo>
                <a:lnTo>
                  <a:pt x="9899" y="6860"/>
                </a:lnTo>
                <a:lnTo>
                  <a:pt x="9898" y="6894"/>
                </a:lnTo>
                <a:lnTo>
                  <a:pt x="9896" y="6927"/>
                </a:lnTo>
                <a:lnTo>
                  <a:pt x="9892" y="6959"/>
                </a:lnTo>
                <a:lnTo>
                  <a:pt x="9886" y="6991"/>
                </a:lnTo>
                <a:lnTo>
                  <a:pt x="9879" y="7023"/>
                </a:lnTo>
                <a:lnTo>
                  <a:pt x="9870" y="7053"/>
                </a:lnTo>
                <a:lnTo>
                  <a:pt x="9860" y="7084"/>
                </a:lnTo>
                <a:lnTo>
                  <a:pt x="9848" y="7113"/>
                </a:lnTo>
                <a:lnTo>
                  <a:pt x="9835" y="7142"/>
                </a:lnTo>
                <a:lnTo>
                  <a:pt x="9820" y="7170"/>
                </a:lnTo>
                <a:lnTo>
                  <a:pt x="9805" y="7197"/>
                </a:lnTo>
                <a:lnTo>
                  <a:pt x="9788" y="7223"/>
                </a:lnTo>
                <a:lnTo>
                  <a:pt x="9770" y="7249"/>
                </a:lnTo>
                <a:lnTo>
                  <a:pt x="9750" y="7273"/>
                </a:lnTo>
                <a:lnTo>
                  <a:pt x="9730" y="7297"/>
                </a:lnTo>
                <a:lnTo>
                  <a:pt x="9709" y="7319"/>
                </a:lnTo>
                <a:lnTo>
                  <a:pt x="9686" y="7341"/>
                </a:lnTo>
                <a:lnTo>
                  <a:pt x="9662" y="7362"/>
                </a:lnTo>
                <a:lnTo>
                  <a:pt x="9638" y="7381"/>
                </a:lnTo>
                <a:lnTo>
                  <a:pt x="9612" y="7399"/>
                </a:lnTo>
                <a:lnTo>
                  <a:pt x="9586" y="7416"/>
                </a:lnTo>
                <a:lnTo>
                  <a:pt x="9558" y="7432"/>
                </a:lnTo>
                <a:lnTo>
                  <a:pt x="9530" y="7446"/>
                </a:lnTo>
                <a:lnTo>
                  <a:pt x="9501" y="7459"/>
                </a:lnTo>
                <a:lnTo>
                  <a:pt x="9471" y="7471"/>
                </a:lnTo>
                <a:lnTo>
                  <a:pt x="9441" y="7481"/>
                </a:lnTo>
                <a:lnTo>
                  <a:pt x="9410" y="7490"/>
                </a:lnTo>
                <a:lnTo>
                  <a:pt x="9379" y="7497"/>
                </a:lnTo>
                <a:lnTo>
                  <a:pt x="9347" y="7503"/>
                </a:lnTo>
                <a:lnTo>
                  <a:pt x="9315" y="7507"/>
                </a:lnTo>
                <a:lnTo>
                  <a:pt x="9282" y="7509"/>
                </a:lnTo>
                <a:lnTo>
                  <a:pt x="9249" y="7510"/>
                </a:lnTo>
                <a:lnTo>
                  <a:pt x="9215" y="7509"/>
                </a:lnTo>
                <a:lnTo>
                  <a:pt x="9182" y="7507"/>
                </a:lnTo>
                <a:lnTo>
                  <a:pt x="9150" y="7503"/>
                </a:lnTo>
                <a:lnTo>
                  <a:pt x="9118" y="7497"/>
                </a:lnTo>
                <a:lnTo>
                  <a:pt x="9087" y="7490"/>
                </a:lnTo>
                <a:lnTo>
                  <a:pt x="9056" y="7481"/>
                </a:lnTo>
                <a:lnTo>
                  <a:pt x="9025" y="7471"/>
                </a:lnTo>
                <a:lnTo>
                  <a:pt x="8995" y="7459"/>
                </a:lnTo>
                <a:lnTo>
                  <a:pt x="8966" y="7446"/>
                </a:lnTo>
                <a:lnTo>
                  <a:pt x="8938" y="7432"/>
                </a:lnTo>
                <a:lnTo>
                  <a:pt x="8911" y="7416"/>
                </a:lnTo>
                <a:lnTo>
                  <a:pt x="8885" y="7399"/>
                </a:lnTo>
                <a:lnTo>
                  <a:pt x="8859" y="7381"/>
                </a:lnTo>
                <a:lnTo>
                  <a:pt x="8835" y="7362"/>
                </a:lnTo>
                <a:lnTo>
                  <a:pt x="8811" y="7341"/>
                </a:lnTo>
                <a:lnTo>
                  <a:pt x="8789" y="7319"/>
                </a:lnTo>
                <a:lnTo>
                  <a:pt x="8767" y="7297"/>
                </a:lnTo>
                <a:lnTo>
                  <a:pt x="8747" y="7273"/>
                </a:lnTo>
                <a:lnTo>
                  <a:pt x="8727" y="7249"/>
                </a:lnTo>
                <a:lnTo>
                  <a:pt x="8709" y="7223"/>
                </a:lnTo>
                <a:lnTo>
                  <a:pt x="8692" y="7197"/>
                </a:lnTo>
                <a:lnTo>
                  <a:pt x="8677" y="7170"/>
                </a:lnTo>
                <a:lnTo>
                  <a:pt x="8662" y="7142"/>
                </a:lnTo>
                <a:lnTo>
                  <a:pt x="8649" y="7113"/>
                </a:lnTo>
                <a:lnTo>
                  <a:pt x="8638" y="7084"/>
                </a:lnTo>
                <a:lnTo>
                  <a:pt x="8627" y="7053"/>
                </a:lnTo>
                <a:lnTo>
                  <a:pt x="8619" y="7023"/>
                </a:lnTo>
                <a:lnTo>
                  <a:pt x="8611" y="6991"/>
                </a:lnTo>
                <a:lnTo>
                  <a:pt x="8605" y="6959"/>
                </a:lnTo>
                <a:lnTo>
                  <a:pt x="8601" y="6927"/>
                </a:lnTo>
                <a:lnTo>
                  <a:pt x="8599" y="6894"/>
                </a:lnTo>
                <a:lnTo>
                  <a:pt x="8598" y="6860"/>
                </a:lnTo>
                <a:lnTo>
                  <a:pt x="8599" y="6827"/>
                </a:lnTo>
                <a:lnTo>
                  <a:pt x="8601" y="6794"/>
                </a:lnTo>
                <a:lnTo>
                  <a:pt x="8605" y="6762"/>
                </a:lnTo>
                <a:lnTo>
                  <a:pt x="8611" y="6730"/>
                </a:lnTo>
                <a:lnTo>
                  <a:pt x="8619" y="6699"/>
                </a:lnTo>
                <a:lnTo>
                  <a:pt x="8627" y="6668"/>
                </a:lnTo>
                <a:lnTo>
                  <a:pt x="8638" y="6638"/>
                </a:lnTo>
                <a:lnTo>
                  <a:pt x="8649" y="6608"/>
                </a:lnTo>
                <a:lnTo>
                  <a:pt x="8662" y="6579"/>
                </a:lnTo>
                <a:lnTo>
                  <a:pt x="8677" y="6551"/>
                </a:lnTo>
                <a:lnTo>
                  <a:pt x="8692" y="6524"/>
                </a:lnTo>
                <a:lnTo>
                  <a:pt x="8709" y="6498"/>
                </a:lnTo>
                <a:lnTo>
                  <a:pt x="8727" y="6472"/>
                </a:lnTo>
                <a:lnTo>
                  <a:pt x="8747" y="6447"/>
                </a:lnTo>
                <a:lnTo>
                  <a:pt x="8767" y="6423"/>
                </a:lnTo>
                <a:lnTo>
                  <a:pt x="8789" y="6401"/>
                </a:lnTo>
                <a:lnTo>
                  <a:pt x="8811" y="6379"/>
                </a:lnTo>
                <a:lnTo>
                  <a:pt x="8835" y="6359"/>
                </a:lnTo>
                <a:lnTo>
                  <a:pt x="8859" y="6339"/>
                </a:lnTo>
                <a:lnTo>
                  <a:pt x="8885" y="6321"/>
                </a:lnTo>
                <a:lnTo>
                  <a:pt x="8911" y="6305"/>
                </a:lnTo>
                <a:lnTo>
                  <a:pt x="8938" y="6289"/>
                </a:lnTo>
                <a:lnTo>
                  <a:pt x="8966" y="6274"/>
                </a:lnTo>
                <a:lnTo>
                  <a:pt x="8995" y="6261"/>
                </a:lnTo>
                <a:lnTo>
                  <a:pt x="9025" y="6250"/>
                </a:lnTo>
                <a:lnTo>
                  <a:pt x="9056" y="6239"/>
                </a:lnTo>
                <a:lnTo>
                  <a:pt x="9087" y="6231"/>
                </a:lnTo>
                <a:lnTo>
                  <a:pt x="9118" y="6223"/>
                </a:lnTo>
                <a:lnTo>
                  <a:pt x="9150" y="6218"/>
                </a:lnTo>
                <a:lnTo>
                  <a:pt x="9182" y="6213"/>
                </a:lnTo>
                <a:lnTo>
                  <a:pt x="9215" y="6211"/>
                </a:lnTo>
                <a:lnTo>
                  <a:pt x="9249" y="6210"/>
                </a:lnTo>
                <a:close/>
                <a:moveTo>
                  <a:pt x="11304" y="6210"/>
                </a:moveTo>
                <a:lnTo>
                  <a:pt x="11337" y="6211"/>
                </a:lnTo>
                <a:lnTo>
                  <a:pt x="11370" y="6213"/>
                </a:lnTo>
                <a:lnTo>
                  <a:pt x="11403" y="6218"/>
                </a:lnTo>
                <a:lnTo>
                  <a:pt x="11435" y="6223"/>
                </a:lnTo>
                <a:lnTo>
                  <a:pt x="11466" y="6231"/>
                </a:lnTo>
                <a:lnTo>
                  <a:pt x="11497" y="6239"/>
                </a:lnTo>
                <a:lnTo>
                  <a:pt x="11527" y="6250"/>
                </a:lnTo>
                <a:lnTo>
                  <a:pt x="11556" y="6261"/>
                </a:lnTo>
                <a:lnTo>
                  <a:pt x="11585" y="6274"/>
                </a:lnTo>
                <a:lnTo>
                  <a:pt x="11613" y="6289"/>
                </a:lnTo>
                <a:lnTo>
                  <a:pt x="11641" y="6305"/>
                </a:lnTo>
                <a:lnTo>
                  <a:pt x="11668" y="6321"/>
                </a:lnTo>
                <a:lnTo>
                  <a:pt x="11693" y="6339"/>
                </a:lnTo>
                <a:lnTo>
                  <a:pt x="11718" y="6359"/>
                </a:lnTo>
                <a:lnTo>
                  <a:pt x="11741" y="6379"/>
                </a:lnTo>
                <a:lnTo>
                  <a:pt x="11764" y="6401"/>
                </a:lnTo>
                <a:lnTo>
                  <a:pt x="11785" y="6423"/>
                </a:lnTo>
                <a:lnTo>
                  <a:pt x="11806" y="6447"/>
                </a:lnTo>
                <a:lnTo>
                  <a:pt x="11825" y="6472"/>
                </a:lnTo>
                <a:lnTo>
                  <a:pt x="11843" y="6498"/>
                </a:lnTo>
                <a:lnTo>
                  <a:pt x="11860" y="6524"/>
                </a:lnTo>
                <a:lnTo>
                  <a:pt x="11876" y="6551"/>
                </a:lnTo>
                <a:lnTo>
                  <a:pt x="11890" y="6579"/>
                </a:lnTo>
                <a:lnTo>
                  <a:pt x="11903" y="6608"/>
                </a:lnTo>
                <a:lnTo>
                  <a:pt x="11915" y="6638"/>
                </a:lnTo>
                <a:lnTo>
                  <a:pt x="11925" y="6668"/>
                </a:lnTo>
                <a:lnTo>
                  <a:pt x="11934" y="6699"/>
                </a:lnTo>
                <a:lnTo>
                  <a:pt x="11941" y="6730"/>
                </a:lnTo>
                <a:lnTo>
                  <a:pt x="11947" y="6762"/>
                </a:lnTo>
                <a:lnTo>
                  <a:pt x="11951" y="6794"/>
                </a:lnTo>
                <a:lnTo>
                  <a:pt x="11954" y="6827"/>
                </a:lnTo>
                <a:lnTo>
                  <a:pt x="11955" y="6860"/>
                </a:lnTo>
                <a:lnTo>
                  <a:pt x="11954" y="6894"/>
                </a:lnTo>
                <a:lnTo>
                  <a:pt x="11951" y="6927"/>
                </a:lnTo>
                <a:lnTo>
                  <a:pt x="11947" y="6959"/>
                </a:lnTo>
                <a:lnTo>
                  <a:pt x="11941" y="6991"/>
                </a:lnTo>
                <a:lnTo>
                  <a:pt x="11934" y="7023"/>
                </a:lnTo>
                <a:lnTo>
                  <a:pt x="11925" y="7053"/>
                </a:lnTo>
                <a:lnTo>
                  <a:pt x="11915" y="7084"/>
                </a:lnTo>
                <a:lnTo>
                  <a:pt x="11903" y="7113"/>
                </a:lnTo>
                <a:lnTo>
                  <a:pt x="11890" y="7142"/>
                </a:lnTo>
                <a:lnTo>
                  <a:pt x="11876" y="7170"/>
                </a:lnTo>
                <a:lnTo>
                  <a:pt x="11860" y="7197"/>
                </a:lnTo>
                <a:lnTo>
                  <a:pt x="11843" y="7223"/>
                </a:lnTo>
                <a:lnTo>
                  <a:pt x="11825" y="7249"/>
                </a:lnTo>
                <a:lnTo>
                  <a:pt x="11806" y="7273"/>
                </a:lnTo>
                <a:lnTo>
                  <a:pt x="11785" y="7297"/>
                </a:lnTo>
                <a:lnTo>
                  <a:pt x="11764" y="7319"/>
                </a:lnTo>
                <a:lnTo>
                  <a:pt x="11741" y="7341"/>
                </a:lnTo>
                <a:lnTo>
                  <a:pt x="11718" y="7362"/>
                </a:lnTo>
                <a:lnTo>
                  <a:pt x="11693" y="7381"/>
                </a:lnTo>
                <a:lnTo>
                  <a:pt x="11668" y="7399"/>
                </a:lnTo>
                <a:lnTo>
                  <a:pt x="11641" y="7416"/>
                </a:lnTo>
                <a:lnTo>
                  <a:pt x="11613" y="7432"/>
                </a:lnTo>
                <a:lnTo>
                  <a:pt x="11585" y="7446"/>
                </a:lnTo>
                <a:lnTo>
                  <a:pt x="11556" y="7459"/>
                </a:lnTo>
                <a:lnTo>
                  <a:pt x="11527" y="7471"/>
                </a:lnTo>
                <a:lnTo>
                  <a:pt x="11497" y="7481"/>
                </a:lnTo>
                <a:lnTo>
                  <a:pt x="11466" y="7490"/>
                </a:lnTo>
                <a:lnTo>
                  <a:pt x="11435" y="7497"/>
                </a:lnTo>
                <a:lnTo>
                  <a:pt x="11403" y="7503"/>
                </a:lnTo>
                <a:lnTo>
                  <a:pt x="11370" y="7507"/>
                </a:lnTo>
                <a:lnTo>
                  <a:pt x="11337" y="7509"/>
                </a:lnTo>
                <a:lnTo>
                  <a:pt x="11304" y="7510"/>
                </a:lnTo>
                <a:lnTo>
                  <a:pt x="11271" y="7509"/>
                </a:lnTo>
                <a:lnTo>
                  <a:pt x="11238" y="7507"/>
                </a:lnTo>
                <a:lnTo>
                  <a:pt x="11205" y="7503"/>
                </a:lnTo>
                <a:lnTo>
                  <a:pt x="11173" y="7497"/>
                </a:lnTo>
                <a:lnTo>
                  <a:pt x="11142" y="7490"/>
                </a:lnTo>
                <a:lnTo>
                  <a:pt x="11110" y="7481"/>
                </a:lnTo>
                <a:lnTo>
                  <a:pt x="11080" y="7471"/>
                </a:lnTo>
                <a:lnTo>
                  <a:pt x="11051" y="7459"/>
                </a:lnTo>
                <a:lnTo>
                  <a:pt x="11022" y="7446"/>
                </a:lnTo>
                <a:lnTo>
                  <a:pt x="10994" y="7432"/>
                </a:lnTo>
                <a:lnTo>
                  <a:pt x="10966" y="7416"/>
                </a:lnTo>
                <a:lnTo>
                  <a:pt x="10940" y="7399"/>
                </a:lnTo>
                <a:lnTo>
                  <a:pt x="10915" y="7381"/>
                </a:lnTo>
                <a:lnTo>
                  <a:pt x="10890" y="7362"/>
                </a:lnTo>
                <a:lnTo>
                  <a:pt x="10866" y="7341"/>
                </a:lnTo>
                <a:lnTo>
                  <a:pt x="10844" y="7319"/>
                </a:lnTo>
                <a:lnTo>
                  <a:pt x="10822" y="7297"/>
                </a:lnTo>
                <a:lnTo>
                  <a:pt x="10802" y="7273"/>
                </a:lnTo>
                <a:lnTo>
                  <a:pt x="10783" y="7249"/>
                </a:lnTo>
                <a:lnTo>
                  <a:pt x="10765" y="7223"/>
                </a:lnTo>
                <a:lnTo>
                  <a:pt x="10748" y="7197"/>
                </a:lnTo>
                <a:lnTo>
                  <a:pt x="10732" y="7170"/>
                </a:lnTo>
                <a:lnTo>
                  <a:pt x="10717" y="7142"/>
                </a:lnTo>
                <a:lnTo>
                  <a:pt x="10705" y="7113"/>
                </a:lnTo>
                <a:lnTo>
                  <a:pt x="10693" y="7084"/>
                </a:lnTo>
                <a:lnTo>
                  <a:pt x="10683" y="7053"/>
                </a:lnTo>
                <a:lnTo>
                  <a:pt x="10674" y="7023"/>
                </a:lnTo>
                <a:lnTo>
                  <a:pt x="10667" y="6991"/>
                </a:lnTo>
                <a:lnTo>
                  <a:pt x="10661" y="6959"/>
                </a:lnTo>
                <a:lnTo>
                  <a:pt x="10657" y="6927"/>
                </a:lnTo>
                <a:lnTo>
                  <a:pt x="10654" y="6894"/>
                </a:lnTo>
                <a:lnTo>
                  <a:pt x="10653" y="6860"/>
                </a:lnTo>
                <a:lnTo>
                  <a:pt x="10654" y="6827"/>
                </a:lnTo>
                <a:lnTo>
                  <a:pt x="10657" y="6794"/>
                </a:lnTo>
                <a:lnTo>
                  <a:pt x="10661" y="6762"/>
                </a:lnTo>
                <a:lnTo>
                  <a:pt x="10667" y="6730"/>
                </a:lnTo>
                <a:lnTo>
                  <a:pt x="10674" y="6699"/>
                </a:lnTo>
                <a:lnTo>
                  <a:pt x="10683" y="6668"/>
                </a:lnTo>
                <a:lnTo>
                  <a:pt x="10693" y="6638"/>
                </a:lnTo>
                <a:lnTo>
                  <a:pt x="10705" y="6608"/>
                </a:lnTo>
                <a:lnTo>
                  <a:pt x="10717" y="6579"/>
                </a:lnTo>
                <a:lnTo>
                  <a:pt x="10732" y="6551"/>
                </a:lnTo>
                <a:lnTo>
                  <a:pt x="10748" y="6524"/>
                </a:lnTo>
                <a:lnTo>
                  <a:pt x="10765" y="6498"/>
                </a:lnTo>
                <a:lnTo>
                  <a:pt x="10783" y="6472"/>
                </a:lnTo>
                <a:lnTo>
                  <a:pt x="10802" y="6447"/>
                </a:lnTo>
                <a:lnTo>
                  <a:pt x="10822" y="6423"/>
                </a:lnTo>
                <a:lnTo>
                  <a:pt x="10844" y="6401"/>
                </a:lnTo>
                <a:lnTo>
                  <a:pt x="10866" y="6379"/>
                </a:lnTo>
                <a:lnTo>
                  <a:pt x="10890" y="6359"/>
                </a:lnTo>
                <a:lnTo>
                  <a:pt x="10915" y="6339"/>
                </a:lnTo>
                <a:lnTo>
                  <a:pt x="10940" y="6321"/>
                </a:lnTo>
                <a:lnTo>
                  <a:pt x="10966" y="6305"/>
                </a:lnTo>
                <a:lnTo>
                  <a:pt x="10994" y="6289"/>
                </a:lnTo>
                <a:lnTo>
                  <a:pt x="11022" y="6274"/>
                </a:lnTo>
                <a:lnTo>
                  <a:pt x="11051" y="6261"/>
                </a:lnTo>
                <a:lnTo>
                  <a:pt x="11080" y="6250"/>
                </a:lnTo>
                <a:lnTo>
                  <a:pt x="11110" y="6239"/>
                </a:lnTo>
                <a:lnTo>
                  <a:pt x="11142" y="6231"/>
                </a:lnTo>
                <a:lnTo>
                  <a:pt x="11173" y="6223"/>
                </a:lnTo>
                <a:lnTo>
                  <a:pt x="11205" y="6218"/>
                </a:lnTo>
                <a:lnTo>
                  <a:pt x="11238" y="6213"/>
                </a:lnTo>
                <a:lnTo>
                  <a:pt x="11271" y="6211"/>
                </a:lnTo>
                <a:lnTo>
                  <a:pt x="11304" y="6210"/>
                </a:lnTo>
                <a:close/>
                <a:moveTo>
                  <a:pt x="13359" y="6210"/>
                </a:moveTo>
                <a:lnTo>
                  <a:pt x="13393" y="6211"/>
                </a:lnTo>
                <a:lnTo>
                  <a:pt x="13425" y="6213"/>
                </a:lnTo>
                <a:lnTo>
                  <a:pt x="13458" y="6218"/>
                </a:lnTo>
                <a:lnTo>
                  <a:pt x="13490" y="6223"/>
                </a:lnTo>
                <a:lnTo>
                  <a:pt x="13521" y="6231"/>
                </a:lnTo>
                <a:lnTo>
                  <a:pt x="13552" y="6239"/>
                </a:lnTo>
                <a:lnTo>
                  <a:pt x="13582" y="6250"/>
                </a:lnTo>
                <a:lnTo>
                  <a:pt x="13612" y="6261"/>
                </a:lnTo>
                <a:lnTo>
                  <a:pt x="13640" y="6274"/>
                </a:lnTo>
                <a:lnTo>
                  <a:pt x="13668" y="6289"/>
                </a:lnTo>
                <a:lnTo>
                  <a:pt x="13695" y="6305"/>
                </a:lnTo>
                <a:lnTo>
                  <a:pt x="13723" y="6321"/>
                </a:lnTo>
                <a:lnTo>
                  <a:pt x="13748" y="6339"/>
                </a:lnTo>
                <a:lnTo>
                  <a:pt x="13773" y="6359"/>
                </a:lnTo>
                <a:lnTo>
                  <a:pt x="13796" y="6379"/>
                </a:lnTo>
                <a:lnTo>
                  <a:pt x="13819" y="6401"/>
                </a:lnTo>
                <a:lnTo>
                  <a:pt x="13841" y="6423"/>
                </a:lnTo>
                <a:lnTo>
                  <a:pt x="13861" y="6447"/>
                </a:lnTo>
                <a:lnTo>
                  <a:pt x="13880" y="6472"/>
                </a:lnTo>
                <a:lnTo>
                  <a:pt x="13898" y="6498"/>
                </a:lnTo>
                <a:lnTo>
                  <a:pt x="13915" y="6524"/>
                </a:lnTo>
                <a:lnTo>
                  <a:pt x="13931" y="6551"/>
                </a:lnTo>
                <a:lnTo>
                  <a:pt x="13945" y="6579"/>
                </a:lnTo>
                <a:lnTo>
                  <a:pt x="13959" y="6608"/>
                </a:lnTo>
                <a:lnTo>
                  <a:pt x="13970" y="6638"/>
                </a:lnTo>
                <a:lnTo>
                  <a:pt x="13980" y="6668"/>
                </a:lnTo>
                <a:lnTo>
                  <a:pt x="13989" y="6699"/>
                </a:lnTo>
                <a:lnTo>
                  <a:pt x="13997" y="6730"/>
                </a:lnTo>
                <a:lnTo>
                  <a:pt x="14002" y="6762"/>
                </a:lnTo>
                <a:lnTo>
                  <a:pt x="14007" y="6794"/>
                </a:lnTo>
                <a:lnTo>
                  <a:pt x="14009" y="6827"/>
                </a:lnTo>
                <a:lnTo>
                  <a:pt x="14010" y="6860"/>
                </a:lnTo>
                <a:lnTo>
                  <a:pt x="14009" y="6894"/>
                </a:lnTo>
                <a:lnTo>
                  <a:pt x="14007" y="6927"/>
                </a:lnTo>
                <a:lnTo>
                  <a:pt x="14002" y="6959"/>
                </a:lnTo>
                <a:lnTo>
                  <a:pt x="13997" y="6991"/>
                </a:lnTo>
                <a:lnTo>
                  <a:pt x="13989" y="7023"/>
                </a:lnTo>
                <a:lnTo>
                  <a:pt x="13980" y="7053"/>
                </a:lnTo>
                <a:lnTo>
                  <a:pt x="13970" y="7084"/>
                </a:lnTo>
                <a:lnTo>
                  <a:pt x="13959" y="7113"/>
                </a:lnTo>
                <a:lnTo>
                  <a:pt x="13945" y="7142"/>
                </a:lnTo>
                <a:lnTo>
                  <a:pt x="13931" y="7170"/>
                </a:lnTo>
                <a:lnTo>
                  <a:pt x="13915" y="7197"/>
                </a:lnTo>
                <a:lnTo>
                  <a:pt x="13898" y="7223"/>
                </a:lnTo>
                <a:lnTo>
                  <a:pt x="13880" y="7249"/>
                </a:lnTo>
                <a:lnTo>
                  <a:pt x="13861" y="7273"/>
                </a:lnTo>
                <a:lnTo>
                  <a:pt x="13841" y="7297"/>
                </a:lnTo>
                <a:lnTo>
                  <a:pt x="13819" y="7319"/>
                </a:lnTo>
                <a:lnTo>
                  <a:pt x="13796" y="7341"/>
                </a:lnTo>
                <a:lnTo>
                  <a:pt x="13773" y="7362"/>
                </a:lnTo>
                <a:lnTo>
                  <a:pt x="13748" y="7381"/>
                </a:lnTo>
                <a:lnTo>
                  <a:pt x="13723" y="7399"/>
                </a:lnTo>
                <a:lnTo>
                  <a:pt x="13695" y="7416"/>
                </a:lnTo>
                <a:lnTo>
                  <a:pt x="13668" y="7432"/>
                </a:lnTo>
                <a:lnTo>
                  <a:pt x="13640" y="7446"/>
                </a:lnTo>
                <a:lnTo>
                  <a:pt x="13612" y="7459"/>
                </a:lnTo>
                <a:lnTo>
                  <a:pt x="13582" y="7471"/>
                </a:lnTo>
                <a:lnTo>
                  <a:pt x="13552" y="7481"/>
                </a:lnTo>
                <a:lnTo>
                  <a:pt x="13521" y="7490"/>
                </a:lnTo>
                <a:lnTo>
                  <a:pt x="13490" y="7497"/>
                </a:lnTo>
                <a:lnTo>
                  <a:pt x="13458" y="7503"/>
                </a:lnTo>
                <a:lnTo>
                  <a:pt x="13425" y="7507"/>
                </a:lnTo>
                <a:lnTo>
                  <a:pt x="13393" y="7509"/>
                </a:lnTo>
                <a:lnTo>
                  <a:pt x="13359" y="7510"/>
                </a:lnTo>
                <a:lnTo>
                  <a:pt x="13326" y="7509"/>
                </a:lnTo>
                <a:lnTo>
                  <a:pt x="13293" y="7507"/>
                </a:lnTo>
                <a:lnTo>
                  <a:pt x="13260" y="7503"/>
                </a:lnTo>
                <a:lnTo>
                  <a:pt x="13229" y="7497"/>
                </a:lnTo>
                <a:lnTo>
                  <a:pt x="13197" y="7490"/>
                </a:lnTo>
                <a:lnTo>
                  <a:pt x="13165" y="7481"/>
                </a:lnTo>
                <a:lnTo>
                  <a:pt x="13135" y="7471"/>
                </a:lnTo>
                <a:lnTo>
                  <a:pt x="13106" y="7459"/>
                </a:lnTo>
                <a:lnTo>
                  <a:pt x="13077" y="7446"/>
                </a:lnTo>
                <a:lnTo>
                  <a:pt x="13049" y="7432"/>
                </a:lnTo>
                <a:lnTo>
                  <a:pt x="13022" y="7416"/>
                </a:lnTo>
                <a:lnTo>
                  <a:pt x="12995" y="7399"/>
                </a:lnTo>
                <a:lnTo>
                  <a:pt x="12970" y="7381"/>
                </a:lnTo>
                <a:lnTo>
                  <a:pt x="12945" y="7362"/>
                </a:lnTo>
                <a:lnTo>
                  <a:pt x="12922" y="7341"/>
                </a:lnTo>
                <a:lnTo>
                  <a:pt x="12899" y="7319"/>
                </a:lnTo>
                <a:lnTo>
                  <a:pt x="12878" y="7297"/>
                </a:lnTo>
                <a:lnTo>
                  <a:pt x="12857" y="7273"/>
                </a:lnTo>
                <a:lnTo>
                  <a:pt x="12838" y="7249"/>
                </a:lnTo>
                <a:lnTo>
                  <a:pt x="12820" y="7223"/>
                </a:lnTo>
                <a:lnTo>
                  <a:pt x="12803" y="7197"/>
                </a:lnTo>
                <a:lnTo>
                  <a:pt x="12787" y="7170"/>
                </a:lnTo>
                <a:lnTo>
                  <a:pt x="12773" y="7142"/>
                </a:lnTo>
                <a:lnTo>
                  <a:pt x="12760" y="7113"/>
                </a:lnTo>
                <a:lnTo>
                  <a:pt x="12748" y="7084"/>
                </a:lnTo>
                <a:lnTo>
                  <a:pt x="12738" y="7053"/>
                </a:lnTo>
                <a:lnTo>
                  <a:pt x="12729" y="7023"/>
                </a:lnTo>
                <a:lnTo>
                  <a:pt x="12722" y="6991"/>
                </a:lnTo>
                <a:lnTo>
                  <a:pt x="12716" y="6959"/>
                </a:lnTo>
                <a:lnTo>
                  <a:pt x="12712" y="6927"/>
                </a:lnTo>
                <a:lnTo>
                  <a:pt x="12709" y="6894"/>
                </a:lnTo>
                <a:lnTo>
                  <a:pt x="12709" y="6860"/>
                </a:lnTo>
                <a:lnTo>
                  <a:pt x="12709" y="6827"/>
                </a:lnTo>
                <a:lnTo>
                  <a:pt x="12712" y="6794"/>
                </a:lnTo>
                <a:lnTo>
                  <a:pt x="12716" y="6762"/>
                </a:lnTo>
                <a:lnTo>
                  <a:pt x="12722" y="6730"/>
                </a:lnTo>
                <a:lnTo>
                  <a:pt x="12729" y="6699"/>
                </a:lnTo>
                <a:lnTo>
                  <a:pt x="12738" y="6668"/>
                </a:lnTo>
                <a:lnTo>
                  <a:pt x="12748" y="6638"/>
                </a:lnTo>
                <a:lnTo>
                  <a:pt x="12760" y="6608"/>
                </a:lnTo>
                <a:lnTo>
                  <a:pt x="12773" y="6579"/>
                </a:lnTo>
                <a:lnTo>
                  <a:pt x="12787" y="6551"/>
                </a:lnTo>
                <a:lnTo>
                  <a:pt x="12803" y="6524"/>
                </a:lnTo>
                <a:lnTo>
                  <a:pt x="12820" y="6498"/>
                </a:lnTo>
                <a:lnTo>
                  <a:pt x="12838" y="6472"/>
                </a:lnTo>
                <a:lnTo>
                  <a:pt x="12857" y="6447"/>
                </a:lnTo>
                <a:lnTo>
                  <a:pt x="12878" y="6423"/>
                </a:lnTo>
                <a:lnTo>
                  <a:pt x="12899" y="6401"/>
                </a:lnTo>
                <a:lnTo>
                  <a:pt x="12922" y="6379"/>
                </a:lnTo>
                <a:lnTo>
                  <a:pt x="12945" y="6359"/>
                </a:lnTo>
                <a:lnTo>
                  <a:pt x="12970" y="6339"/>
                </a:lnTo>
                <a:lnTo>
                  <a:pt x="12995" y="6321"/>
                </a:lnTo>
                <a:lnTo>
                  <a:pt x="13022" y="6305"/>
                </a:lnTo>
                <a:lnTo>
                  <a:pt x="13049" y="6289"/>
                </a:lnTo>
                <a:lnTo>
                  <a:pt x="13077" y="6274"/>
                </a:lnTo>
                <a:lnTo>
                  <a:pt x="13106" y="6261"/>
                </a:lnTo>
                <a:lnTo>
                  <a:pt x="13135" y="6250"/>
                </a:lnTo>
                <a:lnTo>
                  <a:pt x="13165" y="6239"/>
                </a:lnTo>
                <a:lnTo>
                  <a:pt x="13197" y="6231"/>
                </a:lnTo>
                <a:lnTo>
                  <a:pt x="13229" y="6223"/>
                </a:lnTo>
                <a:lnTo>
                  <a:pt x="13260" y="6218"/>
                </a:lnTo>
                <a:lnTo>
                  <a:pt x="13293" y="6213"/>
                </a:lnTo>
                <a:lnTo>
                  <a:pt x="13326" y="6211"/>
                </a:lnTo>
                <a:lnTo>
                  <a:pt x="13359" y="6210"/>
                </a:lnTo>
                <a:close/>
                <a:moveTo>
                  <a:pt x="10311" y="10076"/>
                </a:moveTo>
                <a:lnTo>
                  <a:pt x="12297" y="10076"/>
                </a:lnTo>
                <a:lnTo>
                  <a:pt x="12297" y="12984"/>
                </a:lnTo>
                <a:lnTo>
                  <a:pt x="10311" y="12984"/>
                </a:lnTo>
                <a:lnTo>
                  <a:pt x="10311" y="10076"/>
                </a:lnTo>
                <a:close/>
                <a:moveTo>
                  <a:pt x="5887" y="8913"/>
                </a:moveTo>
                <a:lnTo>
                  <a:pt x="7428" y="8913"/>
                </a:lnTo>
                <a:lnTo>
                  <a:pt x="7428" y="10452"/>
                </a:lnTo>
                <a:lnTo>
                  <a:pt x="5887" y="10452"/>
                </a:lnTo>
                <a:lnTo>
                  <a:pt x="5887" y="8913"/>
                </a:lnTo>
                <a:close/>
                <a:moveTo>
                  <a:pt x="3797" y="8913"/>
                </a:moveTo>
                <a:lnTo>
                  <a:pt x="5339" y="8913"/>
                </a:lnTo>
                <a:lnTo>
                  <a:pt x="5339" y="10452"/>
                </a:lnTo>
                <a:lnTo>
                  <a:pt x="3797" y="10452"/>
                </a:lnTo>
                <a:lnTo>
                  <a:pt x="3797" y="8913"/>
                </a:lnTo>
                <a:close/>
                <a:moveTo>
                  <a:pt x="1708" y="8913"/>
                </a:moveTo>
                <a:lnTo>
                  <a:pt x="3249" y="8913"/>
                </a:lnTo>
                <a:lnTo>
                  <a:pt x="3249" y="10452"/>
                </a:lnTo>
                <a:lnTo>
                  <a:pt x="1708" y="10452"/>
                </a:lnTo>
                <a:lnTo>
                  <a:pt x="1708" y="8913"/>
                </a:lnTo>
                <a:close/>
                <a:moveTo>
                  <a:pt x="6577" y="14045"/>
                </a:moveTo>
                <a:lnTo>
                  <a:pt x="16031" y="14045"/>
                </a:lnTo>
                <a:lnTo>
                  <a:pt x="16031" y="14421"/>
                </a:lnTo>
                <a:lnTo>
                  <a:pt x="6577" y="14421"/>
                </a:lnTo>
                <a:lnTo>
                  <a:pt x="6577" y="14045"/>
                </a:lnTo>
                <a:close/>
                <a:moveTo>
                  <a:pt x="7553" y="13360"/>
                </a:moveTo>
                <a:lnTo>
                  <a:pt x="15055" y="13360"/>
                </a:lnTo>
                <a:lnTo>
                  <a:pt x="15055" y="13737"/>
                </a:lnTo>
                <a:lnTo>
                  <a:pt x="7553" y="13737"/>
                </a:lnTo>
                <a:lnTo>
                  <a:pt x="7553" y="13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240027" defTabSz="914400" eaLnBrk="1" fontAlgn="auto" latinLnBrk="0" hangingPunct="1">
              <a:lnSpc>
                <a:spcPts val="3733"/>
              </a:lnSpc>
              <a:spcBef>
                <a:spcPts val="0"/>
              </a:spcBef>
              <a:spcAft>
                <a:spcPts val="0"/>
              </a:spcAft>
              <a:buClrTx/>
              <a:buSzTx/>
              <a:buFont typeface="Arial" pitchFamily="34" charset="0"/>
              <a:buChar char="•"/>
              <a:tabLst/>
              <a:defRPr/>
            </a:pPr>
            <a:endParaRPr kumimoji="0" lang="zh-CN" altLang="en-US" sz="4000" b="0" i="0" u="none" strike="noStrike" kern="0" cap="none" spc="0" normalizeH="0" baseline="0" noProof="0" dirty="0">
              <a:ln>
                <a:noFill/>
              </a:ln>
              <a:solidFill>
                <a:schemeClr val="bg1"/>
              </a:solidFill>
              <a:effectLst/>
              <a:uLnTx/>
              <a:uFillTx/>
              <a:latin typeface="Akkurat Pro" charset="0"/>
              <a:ea typeface="Akkurat Pro" charset="0"/>
              <a:cs typeface="Akkurat Pro" charset="0"/>
              <a:sym typeface="Arial" pitchFamily="34" charset="0"/>
            </a:endParaRPr>
          </a:p>
        </p:txBody>
      </p:sp>
      <p:pic>
        <p:nvPicPr>
          <p:cNvPr id="106" name="图片 10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5962" y="4580845"/>
            <a:ext cx="379565" cy="352826"/>
          </a:xfrm>
          <a:prstGeom prst="rect">
            <a:avLst/>
          </a:prstGeom>
        </p:spPr>
      </p:pic>
      <p:sp>
        <p:nvSpPr>
          <p:cNvPr id="109" name="Rectangle 19"/>
          <p:cNvSpPr>
            <a:spLocks noChangeArrowheads="1"/>
          </p:cNvSpPr>
          <p:nvPr/>
        </p:nvSpPr>
        <p:spPr bwMode="auto">
          <a:xfrm>
            <a:off x="6843821" y="4524137"/>
            <a:ext cx="1677062" cy="523220"/>
          </a:xfrm>
          <a:prstGeom prst="roundRect">
            <a:avLst>
              <a:gd name="adj" fmla="val 0"/>
            </a:avLst>
          </a:prstGeom>
          <a:noFill/>
        </p:spPr>
        <p:txBody>
          <a:bodyPr wrap="none" rtlCol="0">
            <a:spAutoFit/>
          </a:bodyPr>
          <a:lstStyle/>
          <a:p>
            <a:r>
              <a:rPr lang="en-US" altLang="zh-CN" sz="1400" dirty="0" smtClean="0">
                <a:solidFill>
                  <a:schemeClr val="bg1"/>
                </a:solidFill>
                <a:latin typeface="Akkurat Pro" charset="0"/>
                <a:ea typeface="Akkurat Pro" charset="0"/>
                <a:cs typeface="Akkurat Pro" charset="0"/>
                <a:sym typeface="Arial" pitchFamily="34" charset="0"/>
              </a:rPr>
              <a:t>Customer training</a:t>
            </a:r>
            <a:endParaRPr lang="en-US" altLang="zh-CN" sz="1400" dirty="0">
              <a:solidFill>
                <a:schemeClr val="bg1"/>
              </a:solidFill>
              <a:latin typeface="Akkurat Pro" charset="0"/>
              <a:ea typeface="Akkurat Pro" charset="0"/>
              <a:cs typeface="Akkurat Pro" charset="0"/>
              <a:sym typeface="Arial" pitchFamily="34" charset="0"/>
            </a:endParaRPr>
          </a:p>
          <a:p>
            <a:r>
              <a:rPr lang="en-US" altLang="zh-CN" sz="1400" b="1" dirty="0">
                <a:solidFill>
                  <a:srgbClr val="FFC000"/>
                </a:solidFill>
                <a:latin typeface="Akkurat Pro" charset="0"/>
                <a:ea typeface="Akkurat Pro" charset="0"/>
                <a:cs typeface="Akkurat Pro" charset="0"/>
                <a:sym typeface="Arial" pitchFamily="34" charset="0"/>
              </a:rPr>
              <a:t>1,000+ courses</a:t>
            </a:r>
          </a:p>
        </p:txBody>
      </p:sp>
      <p:sp>
        <p:nvSpPr>
          <p:cNvPr id="107" name="右箭头 106"/>
          <p:cNvSpPr/>
          <p:nvPr/>
        </p:nvSpPr>
        <p:spPr>
          <a:xfrm>
            <a:off x="3488479" y="3194017"/>
            <a:ext cx="562984" cy="259778"/>
          </a:xfrm>
          <a:prstGeom prst="rightArrow">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400" dirty="0">
              <a:solidFill>
                <a:prstClr val="white"/>
              </a:solidFill>
              <a:latin typeface="Akkurat Pro" charset="0"/>
              <a:ea typeface="Akkurat Pro" charset="0"/>
              <a:cs typeface="Akkurat Pro" charset="0"/>
            </a:endParaRPr>
          </a:p>
        </p:txBody>
      </p:sp>
      <p:sp>
        <p:nvSpPr>
          <p:cNvPr id="123" name="矩形 122"/>
          <p:cNvSpPr/>
          <p:nvPr/>
        </p:nvSpPr>
        <p:spPr>
          <a:xfrm>
            <a:off x="2084419" y="1900238"/>
            <a:ext cx="1041913" cy="3376414"/>
          </a:xfrm>
          <a:prstGeom prst="rect">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endParaRPr lang="zh-CN" altLang="en-US" b="1">
              <a:solidFill>
                <a:schemeClr val="tx1"/>
              </a:solidFill>
            </a:endParaRPr>
          </a:p>
        </p:txBody>
      </p:sp>
      <p:sp>
        <p:nvSpPr>
          <p:cNvPr id="11" name="矩形 10"/>
          <p:cNvSpPr/>
          <p:nvPr/>
        </p:nvSpPr>
        <p:spPr>
          <a:xfrm>
            <a:off x="1964480" y="2360307"/>
            <a:ext cx="1276772" cy="430887"/>
          </a:xfrm>
          <a:prstGeom prst="rect">
            <a:avLst/>
          </a:prstGeom>
        </p:spPr>
        <p:txBody>
          <a:bodyPr wrap="square">
            <a:spAutoFit/>
          </a:bodyPr>
          <a:lstStyle/>
          <a:p>
            <a:pPr algn="ctr" defTabSz="914241"/>
            <a:r>
              <a:rPr lang="en-US" altLang="zh-CN" sz="1100" b="1" dirty="0" smtClean="0">
                <a:solidFill>
                  <a:schemeClr val="bg1"/>
                </a:solidFill>
                <a:latin typeface="Akkurat Pro" charset="0"/>
                <a:ea typeface="Akkurat Pro" charset="0"/>
                <a:cs typeface="Akkurat Pro" charset="0"/>
              </a:rPr>
              <a:t>Business</a:t>
            </a:r>
          </a:p>
          <a:p>
            <a:pPr algn="ctr" defTabSz="914241"/>
            <a:r>
              <a:rPr lang="en-US" altLang="zh-CN" sz="1100" b="1" dirty="0" smtClean="0">
                <a:solidFill>
                  <a:schemeClr val="bg1"/>
                </a:solidFill>
                <a:latin typeface="Akkurat Pro" charset="0"/>
                <a:ea typeface="Akkurat Pro" charset="0"/>
                <a:cs typeface="Akkurat Pro" charset="0"/>
              </a:rPr>
              <a:t>transformation</a:t>
            </a:r>
            <a:endParaRPr lang="zh-CN" altLang="en-US" sz="1100" b="1" dirty="0" smtClean="0">
              <a:solidFill>
                <a:schemeClr val="bg1"/>
              </a:solidFill>
              <a:latin typeface="Akkurat Pro" charset="0"/>
              <a:ea typeface="Akkurat Pro" charset="0"/>
              <a:cs typeface="Akkurat Pro" charset="0"/>
            </a:endParaRPr>
          </a:p>
        </p:txBody>
      </p:sp>
      <p:sp>
        <p:nvSpPr>
          <p:cNvPr id="12" name="矩形 11"/>
          <p:cNvSpPr/>
          <p:nvPr/>
        </p:nvSpPr>
        <p:spPr>
          <a:xfrm>
            <a:off x="1976610" y="3397606"/>
            <a:ext cx="1252512" cy="430887"/>
          </a:xfrm>
          <a:prstGeom prst="rect">
            <a:avLst/>
          </a:prstGeom>
        </p:spPr>
        <p:txBody>
          <a:bodyPr wrap="square">
            <a:spAutoFit/>
          </a:bodyPr>
          <a:lstStyle/>
          <a:p>
            <a:pPr algn="ctr" defTabSz="914241"/>
            <a:r>
              <a:rPr lang="en-US" altLang="zh-CN" sz="1100" b="1" dirty="0" smtClean="0">
                <a:solidFill>
                  <a:srgbClr val="FFFFFF"/>
                </a:solidFill>
                <a:latin typeface="Akkurat Pro" charset="0"/>
                <a:ea typeface="Akkurat Pro" charset="0"/>
                <a:cs typeface="Akkurat Pro" charset="0"/>
              </a:rPr>
              <a:t>ICT</a:t>
            </a:r>
          </a:p>
          <a:p>
            <a:pPr algn="ctr" defTabSz="914241"/>
            <a:r>
              <a:rPr lang="en-US" altLang="zh-CN" sz="1100" b="1" dirty="0" smtClean="0">
                <a:solidFill>
                  <a:srgbClr val="FFFFFF"/>
                </a:solidFill>
                <a:latin typeface="Akkurat Pro" charset="0"/>
                <a:ea typeface="Akkurat Pro" charset="0"/>
                <a:cs typeface="Akkurat Pro" charset="0"/>
              </a:rPr>
              <a:t>convergence</a:t>
            </a:r>
            <a:endParaRPr lang="zh-CN" altLang="en-US" sz="1100" b="1" dirty="0" smtClean="0">
              <a:solidFill>
                <a:srgbClr val="FFFFFF"/>
              </a:solidFill>
              <a:latin typeface="Akkurat Pro" charset="0"/>
              <a:ea typeface="Akkurat Pro" charset="0"/>
              <a:cs typeface="Akkurat Pro" charset="0"/>
            </a:endParaRPr>
          </a:p>
        </p:txBody>
      </p:sp>
      <p:sp>
        <p:nvSpPr>
          <p:cNvPr id="13" name="矩形 12"/>
          <p:cNvSpPr/>
          <p:nvPr/>
        </p:nvSpPr>
        <p:spPr>
          <a:xfrm>
            <a:off x="1920477" y="4527722"/>
            <a:ext cx="1364778" cy="430887"/>
          </a:xfrm>
          <a:prstGeom prst="rect">
            <a:avLst/>
          </a:prstGeom>
        </p:spPr>
        <p:txBody>
          <a:bodyPr wrap="square">
            <a:spAutoFit/>
          </a:bodyPr>
          <a:lstStyle/>
          <a:p>
            <a:pPr algn="ctr" defTabSz="914241"/>
            <a:r>
              <a:rPr lang="en-US" altLang="zh-CN" sz="1100" b="1" dirty="0" smtClean="0">
                <a:solidFill>
                  <a:schemeClr val="bg1"/>
                </a:solidFill>
                <a:latin typeface="Akkurat Pro" charset="0"/>
                <a:ea typeface="Akkurat Pro" charset="0"/>
                <a:cs typeface="Akkurat Pro" charset="0"/>
              </a:rPr>
              <a:t>Talent</a:t>
            </a:r>
          </a:p>
          <a:p>
            <a:pPr algn="ctr" defTabSz="914241"/>
            <a:r>
              <a:rPr lang="en-US" altLang="zh-CN" sz="1100" b="1" dirty="0" smtClean="0">
                <a:solidFill>
                  <a:schemeClr val="bg1"/>
                </a:solidFill>
                <a:latin typeface="Akkurat Pro" charset="0"/>
                <a:ea typeface="Akkurat Pro" charset="0"/>
                <a:cs typeface="Akkurat Pro" charset="0"/>
              </a:rPr>
              <a:t>standardization</a:t>
            </a:r>
            <a:endParaRPr lang="zh-CN" altLang="en-US" sz="1100" b="1" dirty="0" smtClean="0">
              <a:solidFill>
                <a:schemeClr val="bg1"/>
              </a:solidFill>
              <a:latin typeface="Akkurat Pro" charset="0"/>
              <a:ea typeface="Akkurat Pro" charset="0"/>
              <a:cs typeface="Akkurat Pro" charset="0"/>
            </a:endParaRPr>
          </a:p>
        </p:txBody>
      </p:sp>
      <p:sp>
        <p:nvSpPr>
          <p:cNvPr id="14" name="Rounded Rectangle 7"/>
          <p:cNvSpPr/>
          <p:nvPr/>
        </p:nvSpPr>
        <p:spPr bwMode="auto">
          <a:xfrm>
            <a:off x="9091380" y="1949279"/>
            <a:ext cx="938510" cy="3382544"/>
          </a:xfrm>
          <a:prstGeom prst="rect">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 name="矩形 14"/>
          <p:cNvSpPr/>
          <p:nvPr/>
        </p:nvSpPr>
        <p:spPr>
          <a:xfrm>
            <a:off x="9091380" y="4937373"/>
            <a:ext cx="920874" cy="261610"/>
          </a:xfrm>
          <a:prstGeom prst="rect">
            <a:avLst/>
          </a:prstGeom>
        </p:spPr>
        <p:txBody>
          <a:bodyPr wrap="square">
            <a:spAutoFit/>
          </a:bodyPr>
          <a:lstStyle/>
          <a:p>
            <a:pPr algn="ctr" defTabSz="914241"/>
            <a:r>
              <a:rPr lang="en-US" altLang="zh-CN" sz="1100" b="1" dirty="0" smtClean="0">
                <a:solidFill>
                  <a:schemeClr val="bg1"/>
                </a:solidFill>
                <a:latin typeface="Akkurat Pro" charset="0"/>
                <a:ea typeface="Akkurat Pro" charset="0"/>
                <a:cs typeface="Akkurat Pro" charset="0"/>
              </a:rPr>
              <a:t>Network</a:t>
            </a:r>
            <a:endParaRPr lang="en-US" altLang="zh-CN" sz="1100" b="1" dirty="0">
              <a:solidFill>
                <a:schemeClr val="bg1"/>
              </a:solidFill>
              <a:latin typeface="Akkurat Pro" charset="0"/>
              <a:ea typeface="Akkurat Pro" charset="0"/>
              <a:cs typeface="Akkurat Pro" charset="0"/>
            </a:endParaRPr>
          </a:p>
        </p:txBody>
      </p:sp>
      <p:sp>
        <p:nvSpPr>
          <p:cNvPr id="16" name="矩形 15"/>
          <p:cNvSpPr/>
          <p:nvPr/>
        </p:nvSpPr>
        <p:spPr>
          <a:xfrm>
            <a:off x="9108494" y="2876884"/>
            <a:ext cx="920874" cy="261610"/>
          </a:xfrm>
          <a:prstGeom prst="rect">
            <a:avLst/>
          </a:prstGeom>
        </p:spPr>
        <p:txBody>
          <a:bodyPr wrap="square">
            <a:spAutoFit/>
          </a:bodyPr>
          <a:lstStyle/>
          <a:p>
            <a:pPr algn="ctr" defTabSz="914241"/>
            <a:r>
              <a:rPr lang="en-US" altLang="zh-CN" sz="1100" b="1" dirty="0" smtClean="0">
                <a:solidFill>
                  <a:schemeClr val="bg1"/>
                </a:solidFill>
                <a:latin typeface="Akkurat Pro" charset="0"/>
                <a:ea typeface="Akkurat Pro" charset="0"/>
                <a:cs typeface="Akkurat Pro" charset="0"/>
              </a:rPr>
              <a:t>Big Data</a:t>
            </a:r>
            <a:endParaRPr lang="en-US" altLang="zh-CN" sz="1100" b="1" dirty="0">
              <a:solidFill>
                <a:schemeClr val="bg1"/>
              </a:solidFill>
              <a:latin typeface="Akkurat Pro" charset="0"/>
              <a:ea typeface="Akkurat Pro" charset="0"/>
              <a:cs typeface="Akkurat Pro" charset="0"/>
            </a:endParaRPr>
          </a:p>
        </p:txBody>
      </p:sp>
      <p:sp>
        <p:nvSpPr>
          <p:cNvPr id="18" name="矩形 17"/>
          <p:cNvSpPr/>
          <p:nvPr/>
        </p:nvSpPr>
        <p:spPr>
          <a:xfrm>
            <a:off x="9026703" y="3512418"/>
            <a:ext cx="1050229" cy="430887"/>
          </a:xfrm>
          <a:prstGeom prst="rect">
            <a:avLst/>
          </a:prstGeom>
        </p:spPr>
        <p:txBody>
          <a:bodyPr wrap="square">
            <a:spAutoFit/>
          </a:bodyPr>
          <a:lstStyle/>
          <a:p>
            <a:pPr algn="ctr" defTabSz="914241"/>
            <a:r>
              <a:rPr lang="en-US" altLang="zh-CN" sz="1100" b="1" dirty="0" smtClean="0">
                <a:solidFill>
                  <a:schemeClr val="bg1"/>
                </a:solidFill>
                <a:latin typeface="Akkurat Pro" charset="0"/>
                <a:ea typeface="Akkurat Pro" charset="0"/>
                <a:cs typeface="Akkurat Pro" charset="0"/>
              </a:rPr>
              <a:t>Cloud Computing</a:t>
            </a:r>
            <a:endParaRPr lang="en-US" altLang="zh-CN" sz="1100" b="1" dirty="0">
              <a:solidFill>
                <a:schemeClr val="bg1"/>
              </a:solidFill>
              <a:latin typeface="Akkurat Pro" charset="0"/>
              <a:ea typeface="Akkurat Pro" charset="0"/>
              <a:cs typeface="Akkurat Pro" charset="0"/>
            </a:endParaRPr>
          </a:p>
        </p:txBody>
      </p:sp>
      <p:sp>
        <p:nvSpPr>
          <p:cNvPr id="19" name="矩形 18"/>
          <p:cNvSpPr/>
          <p:nvPr/>
        </p:nvSpPr>
        <p:spPr>
          <a:xfrm>
            <a:off x="9091380" y="4301841"/>
            <a:ext cx="920874" cy="261610"/>
          </a:xfrm>
          <a:prstGeom prst="rect">
            <a:avLst/>
          </a:prstGeom>
        </p:spPr>
        <p:txBody>
          <a:bodyPr wrap="square">
            <a:spAutoFit/>
          </a:bodyPr>
          <a:lstStyle/>
          <a:p>
            <a:pPr algn="ctr" defTabSz="914241"/>
            <a:r>
              <a:rPr lang="en-US" altLang="zh-CN" sz="1100" b="1" dirty="0" err="1">
                <a:solidFill>
                  <a:schemeClr val="bg1"/>
                </a:solidFill>
                <a:latin typeface="Akkurat Pro" charset="0"/>
                <a:ea typeface="Akkurat Pro" charset="0"/>
                <a:cs typeface="Akkurat Pro" charset="0"/>
              </a:rPr>
              <a:t>IoT</a:t>
            </a:r>
            <a:endParaRPr lang="en-US" altLang="zh-CN" sz="1100" b="1" dirty="0">
              <a:solidFill>
                <a:schemeClr val="bg1"/>
              </a:solidFill>
              <a:latin typeface="Akkurat Pro" charset="0"/>
              <a:ea typeface="Akkurat Pro" charset="0"/>
              <a:cs typeface="Akkurat Pro" charset="0"/>
            </a:endParaRPr>
          </a:p>
        </p:txBody>
      </p:sp>
      <p:sp>
        <p:nvSpPr>
          <p:cNvPr id="59" name="矩形 58"/>
          <p:cNvSpPr/>
          <p:nvPr/>
        </p:nvSpPr>
        <p:spPr>
          <a:xfrm>
            <a:off x="9091380" y="2241350"/>
            <a:ext cx="920874" cy="261610"/>
          </a:xfrm>
          <a:prstGeom prst="rect">
            <a:avLst/>
          </a:prstGeom>
        </p:spPr>
        <p:txBody>
          <a:bodyPr wrap="square">
            <a:spAutoFit/>
          </a:bodyPr>
          <a:lstStyle/>
          <a:p>
            <a:pPr algn="ctr" defTabSz="914241"/>
            <a:r>
              <a:rPr lang="en-US" altLang="zh-CN" sz="1100" b="1" dirty="0">
                <a:solidFill>
                  <a:schemeClr val="bg1"/>
                </a:solidFill>
                <a:latin typeface="Akkurat Pro" charset="0"/>
                <a:ea typeface="Akkurat Pro" charset="0"/>
                <a:cs typeface="Akkurat Pro" charset="0"/>
              </a:rPr>
              <a:t>AI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90">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 r="12625" b="21397"/>
          <a:stretch/>
        </p:blipFill>
        <p:spPr>
          <a:xfrm>
            <a:off x="-5543" y="0"/>
            <a:ext cx="12195175" cy="6887690"/>
          </a:xfrm>
          <a:prstGeom prst="rect">
            <a:avLst/>
          </a:prstGeom>
          <a:noFill/>
          <a:ln w="12700">
            <a:solidFill>
              <a:srgbClr val="00B0F0"/>
            </a:solidFill>
            <a:prstDash val="sysDot"/>
          </a:ln>
        </p:spPr>
      </p:pic>
      <p:pic>
        <p:nvPicPr>
          <p:cNvPr id="54" name="图片 53"/>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6667821" y="4255315"/>
            <a:ext cx="3756011" cy="552810"/>
          </a:xfrm>
          <a:prstGeom prst="rect">
            <a:avLst/>
          </a:prstGeom>
        </p:spPr>
      </p:pic>
      <p:pic>
        <p:nvPicPr>
          <p:cNvPr id="53" name="图片 52"/>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966413" y="4255315"/>
            <a:ext cx="3756011" cy="552810"/>
          </a:xfrm>
          <a:prstGeom prst="rect">
            <a:avLst/>
          </a:prstGeom>
        </p:spPr>
      </p:pic>
      <p:pic>
        <p:nvPicPr>
          <p:cNvPr id="51" name="图片 50"/>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966413" y="1356774"/>
            <a:ext cx="3756011" cy="552810"/>
          </a:xfrm>
          <a:prstGeom prst="rect">
            <a:avLst/>
          </a:prstGeom>
        </p:spPr>
      </p:pic>
      <p:pic>
        <p:nvPicPr>
          <p:cNvPr id="52" name="图片 51"/>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6667821" y="1356774"/>
            <a:ext cx="3756011" cy="552810"/>
          </a:xfrm>
          <a:prstGeom prst="rect">
            <a:avLst/>
          </a:prstGeom>
        </p:spPr>
      </p:pic>
      <p:pic>
        <p:nvPicPr>
          <p:cNvPr id="55" name="图片 54"/>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1406046" y="5138525"/>
            <a:ext cx="9383080" cy="552810"/>
          </a:xfrm>
          <a:prstGeom prst="rect">
            <a:avLst/>
          </a:prstGeom>
        </p:spPr>
      </p:pic>
      <p:sp>
        <p:nvSpPr>
          <p:cNvPr id="50" name="圆角矩形 49"/>
          <p:cNvSpPr/>
          <p:nvPr/>
        </p:nvSpPr>
        <p:spPr bwMode="auto">
          <a:xfrm>
            <a:off x="7474126" y="2230451"/>
            <a:ext cx="2143402" cy="445928"/>
          </a:xfrm>
          <a:prstGeom prst="roundRect">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sym typeface="Arial" pitchFamily="34" charset="0"/>
            </a:endParaRPr>
          </a:p>
        </p:txBody>
      </p:sp>
      <p:sp>
        <p:nvSpPr>
          <p:cNvPr id="17" name="圆角矩形 16"/>
          <p:cNvSpPr/>
          <p:nvPr/>
        </p:nvSpPr>
        <p:spPr bwMode="auto">
          <a:xfrm>
            <a:off x="2772717" y="2230451"/>
            <a:ext cx="2143402" cy="445928"/>
          </a:xfrm>
          <a:prstGeom prst="roundRect">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sym typeface="Arial" pitchFamily="34" charset="0"/>
            </a:endParaRPr>
          </a:p>
        </p:txBody>
      </p:sp>
      <p:pic>
        <p:nvPicPr>
          <p:cNvPr id="37" name="图片 36"/>
          <p:cNvPicPr>
            <a:picLocks noChangeAspect="1"/>
          </p:cNvPicPr>
          <p:nvPr/>
        </p:nvPicPr>
        <p:blipFill>
          <a:blip r:embed="rId8"/>
          <a:stretch>
            <a:fillRect/>
          </a:stretch>
        </p:blipFill>
        <p:spPr>
          <a:xfrm>
            <a:off x="6899007" y="3120688"/>
            <a:ext cx="4625084" cy="287630"/>
          </a:xfrm>
          <a:prstGeom prst="rect">
            <a:avLst/>
          </a:prstGeom>
        </p:spPr>
      </p:pic>
      <p:sp>
        <p:nvSpPr>
          <p:cNvPr id="33" name="MH_Other_2"/>
          <p:cNvSpPr/>
          <p:nvPr>
            <p:custDataLst>
              <p:tags r:id="rId1"/>
            </p:custDataLst>
          </p:nvPr>
        </p:nvSpPr>
        <p:spPr>
          <a:xfrm>
            <a:off x="-1" y="6042268"/>
            <a:ext cx="12195175" cy="817320"/>
          </a:xfrm>
          <a:prstGeom prst="parallelogram">
            <a:avLst>
              <a:gd name="adj" fmla="val 0"/>
            </a:avLst>
          </a:prstGeom>
          <a:gradFill>
            <a:gsLst>
              <a:gs pos="0">
                <a:schemeClr val="accent1">
                  <a:lumMod val="0"/>
                </a:schemeClr>
              </a:gs>
              <a:gs pos="99000">
                <a:schemeClr val="tx2">
                  <a:lumMod val="80000"/>
                  <a:lumOff val="20000"/>
                </a:schemeClr>
              </a:gs>
            </a:gsLst>
            <a:lin ang="45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sp>
        <p:nvSpPr>
          <p:cNvPr id="92" name="312847891"/>
          <p:cNvSpPr>
            <a:spLocks noChangeArrowheads="1"/>
          </p:cNvSpPr>
          <p:nvPr/>
        </p:nvSpPr>
        <p:spPr bwMode="auto">
          <a:xfrm>
            <a:off x="2875146" y="4409292"/>
            <a:ext cx="1938544" cy="307777"/>
          </a:xfrm>
          <a:prstGeom prst="rect">
            <a:avLst/>
          </a:prstGeom>
          <a:noFill/>
          <a:ln w="9525">
            <a:noFill/>
            <a:miter lim="800000"/>
            <a:headEnd/>
            <a:tailEnd/>
          </a:ln>
          <a:effectLst/>
        </p:spPr>
        <p:txBody>
          <a:bodyPr wrap="square" lIns="0" tIns="0" rIns="0" bIns="0">
            <a:spAutoFit/>
          </a:bodyPr>
          <a:lstStyle/>
          <a:p>
            <a:pPr algn="ctr"/>
            <a:r>
              <a:rPr lang="en-US" altLang="zh-CN" sz="2000" b="1" kern="0" dirty="0">
                <a:solidFill>
                  <a:srgbClr val="FFC000"/>
                </a:solidFill>
                <a:latin typeface="Akkurat Pro" charset="0"/>
                <a:ea typeface="Akkurat Pro" charset="0"/>
                <a:cs typeface="Akkurat Pro" charset="0"/>
                <a:sym typeface="Gill Sans" pitchFamily="-84" charset="0"/>
              </a:rPr>
              <a:t>6</a:t>
            </a:r>
            <a:r>
              <a:rPr lang="en-US" altLang="zh-CN" sz="2000" b="1" kern="0" dirty="0" smtClean="0">
                <a:solidFill>
                  <a:srgbClr val="FFC000"/>
                </a:solidFill>
                <a:latin typeface="Akkurat Pro" charset="0"/>
                <a:ea typeface="Akkurat Pro" charset="0"/>
                <a:cs typeface="Akkurat Pro" charset="0"/>
                <a:sym typeface="Gill Sans" pitchFamily="-84" charset="0"/>
              </a:rPr>
              <a:t>00</a:t>
            </a:r>
            <a:r>
              <a:rPr lang="en-US" altLang="zh-CN" sz="2000" b="1" kern="0" dirty="0">
                <a:solidFill>
                  <a:srgbClr val="FFC000"/>
                </a:solidFill>
                <a:latin typeface="Akkurat Pro" charset="0"/>
                <a:ea typeface="Akkurat Pro" charset="0"/>
                <a:cs typeface="Akkurat Pro" charset="0"/>
                <a:sym typeface="Gill Sans" pitchFamily="-84" charset="0"/>
              </a:rPr>
              <a:t>+ </a:t>
            </a:r>
            <a:r>
              <a:rPr lang="en-US" altLang="zh-CN" sz="1800" b="1" kern="0" dirty="0" smtClean="0">
                <a:solidFill>
                  <a:schemeClr val="bg1"/>
                </a:solidFill>
                <a:latin typeface="Akkurat Pro" charset="0"/>
                <a:ea typeface="Akkurat Pro" charset="0"/>
                <a:cs typeface="Akkurat Pro" charset="0"/>
              </a:rPr>
              <a:t>instructors</a:t>
            </a:r>
            <a:endParaRPr lang="en-US" altLang="zh-CN" sz="1800" b="1" kern="0" dirty="0">
              <a:solidFill>
                <a:schemeClr val="bg1"/>
              </a:solidFill>
              <a:latin typeface="Akkurat Pro" charset="0"/>
              <a:ea typeface="Akkurat Pro" charset="0"/>
              <a:cs typeface="Akkurat Pro" charset="0"/>
            </a:endParaRPr>
          </a:p>
        </p:txBody>
      </p:sp>
      <p:sp>
        <p:nvSpPr>
          <p:cNvPr id="94" name="矩形 59"/>
          <p:cNvSpPr>
            <a:spLocks noChangeArrowheads="1"/>
          </p:cNvSpPr>
          <p:nvPr/>
        </p:nvSpPr>
        <p:spPr bwMode="auto">
          <a:xfrm>
            <a:off x="2162178" y="1461203"/>
            <a:ext cx="3364480" cy="307777"/>
          </a:xfrm>
          <a:prstGeom prst="rect">
            <a:avLst/>
          </a:prstGeom>
          <a:noFill/>
          <a:ln w="9525">
            <a:noFill/>
            <a:miter lim="800000"/>
            <a:headEnd/>
            <a:tailEnd/>
          </a:ln>
          <a:effectLst/>
        </p:spPr>
        <p:txBody>
          <a:bodyPr wrap="square" lIns="0" tIns="0" rIns="0" bIns="0">
            <a:spAutoFit/>
          </a:bodyPr>
          <a:lstStyle/>
          <a:p>
            <a:pPr algn="ctr"/>
            <a:r>
              <a:rPr lang="en-US" altLang="zh-CN" sz="2000" b="1" kern="0" dirty="0" smtClean="0">
                <a:solidFill>
                  <a:srgbClr val="FFC000"/>
                </a:solidFill>
                <a:latin typeface="Akkurat Pro" charset="0"/>
                <a:ea typeface="Akkurat Pro" charset="0"/>
                <a:cs typeface="Akkurat Pro" charset="0"/>
                <a:sym typeface="Gill Sans" pitchFamily="-84" charset="0"/>
              </a:rPr>
              <a:t>400</a:t>
            </a:r>
            <a:r>
              <a:rPr lang="en-US" altLang="zh-CN" sz="2000" b="1" kern="0" dirty="0">
                <a:solidFill>
                  <a:srgbClr val="FFC000"/>
                </a:solidFill>
                <a:latin typeface="Akkurat Pro" charset="0"/>
                <a:ea typeface="Akkurat Pro" charset="0"/>
                <a:cs typeface="Akkurat Pro" charset="0"/>
                <a:sym typeface="Gill Sans" pitchFamily="-84" charset="0"/>
              </a:rPr>
              <a:t>+ </a:t>
            </a:r>
            <a:r>
              <a:rPr lang="en-US" altLang="zh-CN" sz="1800" b="1" kern="0" dirty="0" smtClean="0">
                <a:solidFill>
                  <a:schemeClr val="bg1"/>
                </a:solidFill>
                <a:latin typeface="Akkurat Pro" charset="0"/>
                <a:ea typeface="Akkurat Pro" charset="0"/>
                <a:cs typeface="Akkurat Pro" charset="0"/>
              </a:rPr>
              <a:t>Huawei ICT Academies</a:t>
            </a:r>
            <a:endParaRPr lang="en-US" altLang="zh-CN" sz="1800" b="1" kern="0" dirty="0">
              <a:solidFill>
                <a:schemeClr val="bg1"/>
              </a:solidFill>
              <a:latin typeface="Akkurat Pro" charset="0"/>
              <a:ea typeface="Akkurat Pro" charset="0"/>
              <a:cs typeface="Akkurat Pro" charset="0"/>
            </a:endParaRPr>
          </a:p>
        </p:txBody>
      </p:sp>
      <p:sp>
        <p:nvSpPr>
          <p:cNvPr id="83" name="1819968083"/>
          <p:cNvSpPr txBox="1"/>
          <p:nvPr/>
        </p:nvSpPr>
        <p:spPr>
          <a:xfrm>
            <a:off x="2847190" y="2262428"/>
            <a:ext cx="1994456" cy="451406"/>
          </a:xfrm>
          <a:prstGeom prst="rect">
            <a:avLst/>
          </a:prstGeom>
          <a:noFill/>
        </p:spPr>
        <p:txBody>
          <a:bodyPr wrap="none" rtlCol="0">
            <a:spAutoFit/>
          </a:bodyPr>
          <a:lstStyle/>
          <a:p>
            <a:pPr algn="ctr">
              <a:lnSpc>
                <a:spcPts val="1400"/>
              </a:lnSpc>
            </a:pPr>
            <a:r>
              <a:rPr kumimoji="1" lang="en-US" altLang="zh-CN" sz="1400" b="1" kern="0" dirty="0">
                <a:solidFill>
                  <a:srgbClr val="FFC000"/>
                </a:solidFill>
                <a:latin typeface="Akkurat Pro" charset="0"/>
                <a:ea typeface="Akkurat Pro" charset="0"/>
                <a:cs typeface="Akkurat Pro" charset="0"/>
              </a:rPr>
              <a:t>Enterprise-academic </a:t>
            </a:r>
          </a:p>
          <a:p>
            <a:pPr algn="ctr">
              <a:lnSpc>
                <a:spcPts val="1400"/>
              </a:lnSpc>
            </a:pPr>
            <a:r>
              <a:rPr kumimoji="1" lang="en-US" altLang="zh-CN" sz="1400" b="1" kern="0" dirty="0">
                <a:solidFill>
                  <a:srgbClr val="FFC000"/>
                </a:solidFill>
                <a:latin typeface="Akkurat Pro" charset="0"/>
                <a:ea typeface="Akkurat Pro" charset="0"/>
                <a:cs typeface="Akkurat Pro" charset="0"/>
              </a:rPr>
              <a:t>cooperation</a:t>
            </a:r>
            <a:endParaRPr kumimoji="1" lang="en-US" sz="1400" b="1" kern="0" dirty="0">
              <a:solidFill>
                <a:srgbClr val="FFC000"/>
              </a:solidFill>
              <a:latin typeface="Akkurat Pro" charset="0"/>
              <a:ea typeface="Akkurat Pro" charset="0"/>
              <a:cs typeface="Akkurat Pro" charset="0"/>
            </a:endParaRPr>
          </a:p>
        </p:txBody>
      </p:sp>
      <p:sp>
        <p:nvSpPr>
          <p:cNvPr id="3" name="915966842"/>
          <p:cNvSpPr/>
          <p:nvPr/>
        </p:nvSpPr>
        <p:spPr>
          <a:xfrm>
            <a:off x="1160344" y="5186099"/>
            <a:ext cx="9874484" cy="400110"/>
          </a:xfrm>
          <a:prstGeom prst="rect">
            <a:avLst/>
          </a:prstGeom>
        </p:spPr>
        <p:txBody>
          <a:bodyPr wrap="square">
            <a:spAutoFit/>
          </a:bodyPr>
          <a:lstStyle/>
          <a:p>
            <a:pPr algn="ctr"/>
            <a:r>
              <a:rPr lang="en-US" altLang="zh-CN" sz="1800" dirty="0" smtClean="0">
                <a:solidFill>
                  <a:schemeClr val="bg1"/>
                </a:solidFill>
                <a:latin typeface="Akkurat Pro" charset="0"/>
                <a:ea typeface="Akkurat Pro" charset="0"/>
                <a:cs typeface="Akkurat Pro" charset="0"/>
              </a:rPr>
              <a:t>Exploring innovative talent development models with </a:t>
            </a:r>
            <a:r>
              <a:rPr lang="en-US" altLang="zh-CN" sz="2000" b="1" dirty="0" smtClean="0">
                <a:solidFill>
                  <a:srgbClr val="FFC000"/>
                </a:solidFill>
                <a:latin typeface="Akkurat Pro" charset="0"/>
                <a:ea typeface="Akkurat Pro" charset="0"/>
                <a:cs typeface="Akkurat Pro" charset="0"/>
              </a:rPr>
              <a:t>58+</a:t>
            </a:r>
            <a:r>
              <a:rPr lang="zh-CN" altLang="en-US" sz="2000" dirty="0" smtClean="0">
                <a:solidFill>
                  <a:schemeClr val="bg1"/>
                </a:solidFill>
                <a:latin typeface="Akkurat Pro" charset="0"/>
                <a:ea typeface="Akkurat Pro" charset="0"/>
                <a:cs typeface="Akkurat Pro" charset="0"/>
              </a:rPr>
              <a:t> </a:t>
            </a:r>
            <a:r>
              <a:rPr lang="en-US" altLang="zh-CN" sz="1800" dirty="0" smtClean="0">
                <a:solidFill>
                  <a:schemeClr val="bg1"/>
                </a:solidFill>
                <a:latin typeface="Akkurat Pro" charset="0"/>
                <a:ea typeface="Akkurat Pro" charset="0"/>
                <a:cs typeface="Akkurat Pro" charset="0"/>
              </a:rPr>
              <a:t>top universities worldwide</a:t>
            </a:r>
          </a:p>
        </p:txBody>
      </p:sp>
      <p:sp>
        <p:nvSpPr>
          <p:cNvPr id="48" name="664262531"/>
          <p:cNvSpPr txBox="1">
            <a:spLocks/>
          </p:cNvSpPr>
          <p:nvPr/>
        </p:nvSpPr>
        <p:spPr>
          <a:xfrm>
            <a:off x="0" y="408773"/>
            <a:ext cx="12195173" cy="332399"/>
          </a:xfrm>
          <a:prstGeom prst="rect">
            <a:avLst/>
          </a:prstGeom>
        </p:spPr>
        <p:txBody>
          <a:bodyPr wrap="square" lIns="0" tIns="0" rIns="0" bIns="0" anchor="ctr">
            <a:spAutoFit/>
          </a:bodyPr>
          <a:lstStyle>
            <a:defPPr>
              <a:defRPr lang="zh-CN"/>
            </a:defPPr>
            <a:lvl1pPr defTabSz="914400">
              <a:lnSpc>
                <a:spcPct val="90000"/>
              </a:lnSpc>
              <a:spcBef>
                <a:spcPct val="0"/>
              </a:spcBef>
              <a:buNone/>
              <a:defRPr sz="3200">
                <a:solidFill>
                  <a:schemeClr val="bg1"/>
                </a:solidFill>
                <a:latin typeface="Arial" pitchFamily="34" charset="0"/>
                <a:ea typeface="微软雅黑" pitchFamily="34" charset="-122"/>
                <a:cs typeface="Arial" pitchFamily="34" charset="0"/>
              </a:defRPr>
            </a:lvl1pPr>
          </a:lstStyle>
          <a:p>
            <a:pPr algn="ctr"/>
            <a:r>
              <a:rPr lang="en-US" altLang="zh-CN" sz="2400" dirty="0" smtClean="0">
                <a:latin typeface="Microsoft YaHei" panose="020B0503020204020204" pitchFamily="34" charset="-122"/>
                <a:ea typeface="Microsoft YaHei" panose="020B0503020204020204" pitchFamily="34" charset="-122"/>
                <a:cs typeface="Akkurat Pro" charset="0"/>
              </a:rPr>
              <a:t>Collaborating Huawei ICT Academy &amp; continuously </a:t>
            </a:r>
            <a:r>
              <a:rPr lang="en-US" altLang="zh-CN" sz="2400" dirty="0">
                <a:latin typeface="Microsoft YaHei" panose="020B0503020204020204" pitchFamily="34" charset="-122"/>
                <a:ea typeface="Microsoft YaHei" panose="020B0503020204020204" pitchFamily="34" charset="-122"/>
                <a:cs typeface="Akkurat Pro" charset="0"/>
              </a:rPr>
              <a:t>t</a:t>
            </a:r>
            <a:r>
              <a:rPr lang="en-US" altLang="zh-CN" sz="2400" dirty="0" smtClean="0">
                <a:latin typeface="Microsoft YaHei" panose="020B0503020204020204" pitchFamily="34" charset="-122"/>
                <a:ea typeface="Microsoft YaHei" panose="020B0503020204020204" pitchFamily="34" charset="-122"/>
                <a:cs typeface="Akkurat Pro" charset="0"/>
              </a:rPr>
              <a:t>raining High-Quality ICT Talent</a:t>
            </a:r>
            <a:endParaRPr lang="zh-CN" altLang="en-US" sz="2400" dirty="0">
              <a:latin typeface="Microsoft YaHei" panose="020B0503020204020204" pitchFamily="34" charset="-122"/>
              <a:ea typeface="Microsoft YaHei" panose="020B0503020204020204" pitchFamily="34" charset="-122"/>
              <a:cs typeface="Akkurat Pro" charset="0"/>
            </a:endParaRPr>
          </a:p>
        </p:txBody>
      </p:sp>
      <p:pic>
        <p:nvPicPr>
          <p:cNvPr id="10" name="图片 9"/>
          <p:cNvPicPr>
            <a:picLocks noChangeAspect="1"/>
          </p:cNvPicPr>
          <p:nvPr/>
        </p:nvPicPr>
        <p:blipFill rotWithShape="1">
          <a:blip r:embed="rId9" cstate="print">
            <a:extLst>
              <a:ext uri="{28A0092B-C50C-407E-A947-70E740481C1C}">
                <a14:useLocalDpi xmlns:a14="http://schemas.microsoft.com/office/drawing/2010/main" val="0"/>
              </a:ext>
            </a:extLst>
          </a:blip>
          <a:srcRect b="13665"/>
          <a:stretch/>
        </p:blipFill>
        <p:spPr>
          <a:xfrm>
            <a:off x="8357310" y="6235827"/>
            <a:ext cx="1318614" cy="486866"/>
          </a:xfrm>
          <a:prstGeom prst="rect">
            <a:avLst/>
          </a:prstGeom>
        </p:spPr>
      </p:pic>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3268" y="6254387"/>
            <a:ext cx="1262065" cy="385631"/>
          </a:xfrm>
          <a:prstGeom prst="rect">
            <a:avLst/>
          </a:prstGeom>
        </p:spPr>
      </p:pic>
      <p:pic>
        <p:nvPicPr>
          <p:cNvPr id="2" name="图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963" y="6126916"/>
            <a:ext cx="689768" cy="640573"/>
          </a:xfrm>
          <a:prstGeom prst="rect">
            <a:avLst/>
          </a:prstGeom>
        </p:spPr>
      </p:pic>
      <p:sp>
        <p:nvSpPr>
          <p:cNvPr id="35" name="1539635146"/>
          <p:cNvSpPr txBox="1"/>
          <p:nvPr/>
        </p:nvSpPr>
        <p:spPr>
          <a:xfrm>
            <a:off x="2791887" y="3855094"/>
            <a:ext cx="2105063" cy="246221"/>
          </a:xfrm>
          <a:prstGeom prst="rect">
            <a:avLst/>
          </a:prstGeom>
          <a:noFill/>
        </p:spPr>
        <p:txBody>
          <a:bodyPr wrap="none" rtlCol="0">
            <a:spAutoFit/>
          </a:bodyPr>
          <a:lstStyle/>
          <a:p>
            <a:pPr algn="ctr"/>
            <a:r>
              <a:rPr lang="en-US" altLang="zh-CN" sz="1000" dirty="0" smtClean="0">
                <a:solidFill>
                  <a:schemeClr val="bg1"/>
                </a:solidFill>
                <a:latin typeface="Akkurat Pro" charset="0"/>
                <a:ea typeface="Akkurat Pro" charset="0"/>
                <a:cs typeface="Akkurat Pro" charset="0"/>
              </a:rPr>
              <a:t>Cloud </a:t>
            </a:r>
            <a:r>
              <a:rPr lang="en-US" altLang="zh-CN" sz="1000" dirty="0">
                <a:solidFill>
                  <a:schemeClr val="bg1"/>
                </a:solidFill>
                <a:latin typeface="Akkurat Pro" charset="0"/>
                <a:ea typeface="Akkurat Pro" charset="0"/>
                <a:cs typeface="Akkurat Pro" charset="0"/>
              </a:rPr>
              <a:t>c</a:t>
            </a:r>
            <a:r>
              <a:rPr lang="en-US" altLang="zh-CN" sz="1000" dirty="0" smtClean="0">
                <a:solidFill>
                  <a:schemeClr val="bg1"/>
                </a:solidFill>
                <a:latin typeface="Akkurat Pro" charset="0"/>
                <a:ea typeface="Akkurat Pro" charset="0"/>
                <a:cs typeface="Akkurat Pro" charset="0"/>
              </a:rPr>
              <a:t>omputing, IoT, Big Data…</a:t>
            </a:r>
            <a:endParaRPr lang="en-US" sz="1000" dirty="0">
              <a:solidFill>
                <a:schemeClr val="bg1"/>
              </a:solidFill>
              <a:latin typeface="Akkurat Pro" charset="0"/>
              <a:ea typeface="Akkurat Pro" charset="0"/>
              <a:cs typeface="Akkurat Pro" charset="0"/>
            </a:endParaRPr>
          </a:p>
        </p:txBody>
      </p:sp>
      <p:pic>
        <p:nvPicPr>
          <p:cNvPr id="4" name="图片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5531" y="6214330"/>
            <a:ext cx="1426937" cy="465744"/>
          </a:xfrm>
          <a:prstGeom prst="rect">
            <a:avLst/>
          </a:prstGeom>
        </p:spPr>
      </p:pic>
      <p:pic>
        <p:nvPicPr>
          <p:cNvPr id="5" name="图片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46722" y="6144849"/>
            <a:ext cx="1544676" cy="545786"/>
          </a:xfrm>
          <a:prstGeom prst="rect">
            <a:avLst/>
          </a:prstGeom>
        </p:spPr>
      </p:pic>
      <p:pic>
        <p:nvPicPr>
          <p:cNvPr id="6" name="图片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66133" y="6199216"/>
            <a:ext cx="1920377" cy="495973"/>
          </a:xfrm>
          <a:prstGeom prst="rect">
            <a:avLst/>
          </a:prstGeom>
        </p:spPr>
      </p:pic>
      <p:sp>
        <p:nvSpPr>
          <p:cNvPr id="30" name="834715874"/>
          <p:cNvSpPr/>
          <p:nvPr/>
        </p:nvSpPr>
        <p:spPr>
          <a:xfrm>
            <a:off x="7656660" y="2208679"/>
            <a:ext cx="1778334" cy="339416"/>
          </a:xfrm>
          <a:prstGeom prst="rect">
            <a:avLst/>
          </a:prstGeom>
        </p:spPr>
        <p:txBody>
          <a:bodyPr/>
          <a:lstStyle/>
          <a:p>
            <a:pPr algn="ctr" defTabSz="1097944" eaLnBrk="0" hangingPunct="0">
              <a:lnSpc>
                <a:spcPts val="2668"/>
              </a:lnSpc>
              <a:buClr>
                <a:srgbClr val="C00000"/>
              </a:buClr>
              <a:buSzPct val="60000"/>
            </a:pPr>
            <a:r>
              <a:rPr kumimoji="1" lang="en-US" altLang="zh-CN" sz="1400" b="1" kern="0" dirty="0" smtClean="0">
                <a:solidFill>
                  <a:srgbClr val="FFC000"/>
                </a:solidFill>
                <a:latin typeface="Akkurat Pro" charset="0"/>
                <a:ea typeface="Akkurat Pro" charset="0"/>
                <a:cs typeface="Akkurat Pro" charset="0"/>
              </a:rPr>
              <a:t>Huawei job fair</a:t>
            </a:r>
            <a:endParaRPr kumimoji="1" lang="en-US" sz="1400" b="1" kern="0" dirty="0">
              <a:solidFill>
                <a:srgbClr val="FFC000"/>
              </a:solidFill>
              <a:latin typeface="Akkurat Pro" charset="0"/>
              <a:ea typeface="Akkurat Pro" charset="0"/>
              <a:cs typeface="Akkurat Pro" charset="0"/>
            </a:endParaRPr>
          </a:p>
        </p:txBody>
      </p:sp>
      <p:sp>
        <p:nvSpPr>
          <p:cNvPr id="44" name="593460686"/>
          <p:cNvSpPr>
            <a:spLocks noChangeArrowheads="1"/>
          </p:cNvSpPr>
          <p:nvPr/>
        </p:nvSpPr>
        <p:spPr bwMode="auto">
          <a:xfrm>
            <a:off x="6557766" y="1461203"/>
            <a:ext cx="3976122" cy="307777"/>
          </a:xfrm>
          <a:prstGeom prst="rect">
            <a:avLst/>
          </a:prstGeom>
          <a:noFill/>
          <a:ln w="9525">
            <a:noFill/>
            <a:miter lim="800000"/>
            <a:headEnd/>
            <a:tailEnd/>
          </a:ln>
          <a:effectLst/>
        </p:spPr>
        <p:txBody>
          <a:bodyPr wrap="square" lIns="0" tIns="0" rIns="0" bIns="0">
            <a:spAutoFit/>
          </a:bodyPr>
          <a:lstStyle/>
          <a:p>
            <a:pPr algn="ctr"/>
            <a:r>
              <a:rPr kumimoji="1" lang="en-US" altLang="zh-CN" sz="2000" b="1" kern="0" dirty="0">
                <a:solidFill>
                  <a:srgbClr val="FFC000"/>
                </a:solidFill>
                <a:latin typeface="Akkurat Pro" charset="0"/>
                <a:ea typeface="Akkurat Pro" charset="0"/>
                <a:cs typeface="Akkurat Pro" charset="0"/>
                <a:sym typeface="Gill Sans" pitchFamily="-84" charset="0"/>
              </a:rPr>
              <a:t>12,000+ </a:t>
            </a:r>
            <a:r>
              <a:rPr lang="en-US" altLang="zh-CN" sz="1800" b="1" kern="0" dirty="0">
                <a:solidFill>
                  <a:schemeClr val="bg1">
                    <a:lumMod val="95000"/>
                  </a:schemeClr>
                </a:solidFill>
                <a:latin typeface="Akkurat Pro" charset="0"/>
                <a:ea typeface="Akkurat Pro" charset="0"/>
                <a:cs typeface="Akkurat Pro" charset="0"/>
                <a:sym typeface="Gill Sans" pitchFamily="-84" charset="0"/>
              </a:rPr>
              <a:t>students </a:t>
            </a:r>
            <a:r>
              <a:rPr lang="en-US" altLang="zh-CN" sz="1800" b="1" kern="0" dirty="0">
                <a:solidFill>
                  <a:schemeClr val="bg1"/>
                </a:solidFill>
                <a:latin typeface="Akkurat Pro" charset="0"/>
                <a:ea typeface="Akkurat Pro" charset="0"/>
                <a:cs typeface="Akkurat Pro" charset="0"/>
                <a:sym typeface="Gill Sans" pitchFamily="-84" charset="0"/>
              </a:rPr>
              <a:t>trained </a:t>
            </a:r>
            <a:r>
              <a:rPr lang="en-US" altLang="zh-CN" sz="1800" b="1" kern="0" dirty="0">
                <a:solidFill>
                  <a:schemeClr val="bg1">
                    <a:lumMod val="95000"/>
                  </a:schemeClr>
                </a:solidFill>
                <a:latin typeface="Akkurat Pro" charset="0"/>
                <a:ea typeface="Akkurat Pro" charset="0"/>
                <a:cs typeface="Akkurat Pro" charset="0"/>
                <a:sym typeface="Gill Sans" pitchFamily="-84" charset="0"/>
              </a:rPr>
              <a:t>annually</a:t>
            </a:r>
            <a:endParaRPr lang="en-US" altLang="zh-CN" sz="1800" b="1" dirty="0">
              <a:solidFill>
                <a:schemeClr val="bg1"/>
              </a:solidFill>
              <a:latin typeface="Akkurat Pro" charset="0"/>
              <a:ea typeface="Akkurat Pro" charset="0"/>
              <a:cs typeface="Akkurat Pro" charset="0"/>
            </a:endParaRPr>
          </a:p>
        </p:txBody>
      </p:sp>
      <p:pic>
        <p:nvPicPr>
          <p:cNvPr id="9" name="图片 8"/>
          <p:cNvPicPr>
            <a:picLocks noChangeAspect="1"/>
          </p:cNvPicPr>
          <p:nvPr/>
        </p:nvPicPr>
        <p:blipFill>
          <a:blip r:embed="rId8"/>
          <a:stretch>
            <a:fillRect/>
          </a:stretch>
        </p:blipFill>
        <p:spPr>
          <a:xfrm>
            <a:off x="2186959" y="3120688"/>
            <a:ext cx="4625084" cy="287630"/>
          </a:xfrm>
          <a:prstGeom prst="rect">
            <a:avLst/>
          </a:prstGeom>
        </p:spPr>
      </p:pic>
      <p:sp>
        <p:nvSpPr>
          <p:cNvPr id="1336" name="椭圆 1335"/>
          <p:cNvSpPr/>
          <p:nvPr/>
        </p:nvSpPr>
        <p:spPr>
          <a:xfrm>
            <a:off x="5455056" y="2546266"/>
            <a:ext cx="1479929" cy="1479660"/>
          </a:xfrm>
          <a:prstGeom prst="ellipse">
            <a:avLst/>
          </a:prstGeom>
          <a:gradFill>
            <a:gsLst>
              <a:gs pos="0">
                <a:schemeClr val="accent1">
                  <a:lumMod val="0"/>
                </a:schemeClr>
              </a:gs>
              <a:gs pos="99000">
                <a:schemeClr val="tx2">
                  <a:lumMod val="80000"/>
                  <a:lumOff val="20000"/>
                </a:schemeClr>
              </a:gs>
            </a:gsLst>
            <a:lin ang="4500000" scaled="0"/>
          </a:gradFill>
          <a:ln w="3175">
            <a:solidFill>
              <a:srgbClr val="00B0F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sp>
        <p:nvSpPr>
          <p:cNvPr id="79" name="Freeform 20"/>
          <p:cNvSpPr>
            <a:spLocks noEditPoints="1"/>
          </p:cNvSpPr>
          <p:nvPr/>
        </p:nvSpPr>
        <p:spPr bwMode="auto">
          <a:xfrm>
            <a:off x="5818691" y="2806160"/>
            <a:ext cx="752658" cy="677068"/>
          </a:xfrm>
          <a:custGeom>
            <a:avLst/>
            <a:gdLst/>
            <a:ahLst/>
            <a:cxnLst>
              <a:cxn ang="0">
                <a:pos x="11413" y="88"/>
              </a:cxn>
              <a:cxn ang="0">
                <a:pos x="993" y="8332"/>
              </a:cxn>
              <a:cxn ang="0">
                <a:pos x="8602" y="9165"/>
              </a:cxn>
              <a:cxn ang="0">
                <a:pos x="10646" y="27"/>
              </a:cxn>
              <a:cxn ang="0">
                <a:pos x="10413" y="116"/>
              </a:cxn>
              <a:cxn ang="0">
                <a:pos x="10252" y="365"/>
              </a:cxn>
              <a:cxn ang="0">
                <a:pos x="10136" y="500"/>
              </a:cxn>
              <a:cxn ang="0">
                <a:pos x="9995" y="573"/>
              </a:cxn>
              <a:cxn ang="0">
                <a:pos x="9731" y="559"/>
              </a:cxn>
              <a:cxn ang="0">
                <a:pos x="9690" y="1606"/>
              </a:cxn>
              <a:cxn ang="0">
                <a:pos x="9930" y="1555"/>
              </a:cxn>
              <a:cxn ang="0">
                <a:pos x="10152" y="1451"/>
              </a:cxn>
              <a:cxn ang="0">
                <a:pos x="10441" y="1214"/>
              </a:cxn>
              <a:cxn ang="0">
                <a:pos x="10675" y="1062"/>
              </a:cxn>
              <a:cxn ang="0">
                <a:pos x="10819" y="1027"/>
              </a:cxn>
              <a:cxn ang="0">
                <a:pos x="10955" y="1020"/>
              </a:cxn>
              <a:cxn ang="0">
                <a:pos x="10965" y="979"/>
              </a:cxn>
              <a:cxn ang="0">
                <a:pos x="9471" y="6250"/>
              </a:cxn>
              <a:cxn ang="0">
                <a:pos x="9709" y="6401"/>
              </a:cxn>
              <a:cxn ang="0">
                <a:pos x="9860" y="6638"/>
              </a:cxn>
              <a:cxn ang="0">
                <a:pos x="9896" y="6927"/>
              </a:cxn>
              <a:cxn ang="0">
                <a:pos x="9805" y="7197"/>
              </a:cxn>
              <a:cxn ang="0">
                <a:pos x="9612" y="7399"/>
              </a:cxn>
              <a:cxn ang="0">
                <a:pos x="9347" y="7503"/>
              </a:cxn>
              <a:cxn ang="0">
                <a:pos x="9056" y="7481"/>
              </a:cxn>
              <a:cxn ang="0">
                <a:pos x="8811" y="7341"/>
              </a:cxn>
              <a:cxn ang="0">
                <a:pos x="8649" y="7113"/>
              </a:cxn>
              <a:cxn ang="0">
                <a:pos x="8599" y="6827"/>
              </a:cxn>
              <a:cxn ang="0">
                <a:pos x="8677" y="6551"/>
              </a:cxn>
              <a:cxn ang="0">
                <a:pos x="8859" y="6339"/>
              </a:cxn>
              <a:cxn ang="0">
                <a:pos x="9118" y="6223"/>
              </a:cxn>
              <a:cxn ang="0">
                <a:pos x="11435" y="6223"/>
              </a:cxn>
              <a:cxn ang="0">
                <a:pos x="11693" y="6339"/>
              </a:cxn>
              <a:cxn ang="0">
                <a:pos x="11876" y="6551"/>
              </a:cxn>
              <a:cxn ang="0">
                <a:pos x="11954" y="6827"/>
              </a:cxn>
              <a:cxn ang="0">
                <a:pos x="11903" y="7113"/>
              </a:cxn>
              <a:cxn ang="0">
                <a:pos x="11741" y="7341"/>
              </a:cxn>
              <a:cxn ang="0">
                <a:pos x="11497" y="7481"/>
              </a:cxn>
              <a:cxn ang="0">
                <a:pos x="11205" y="7503"/>
              </a:cxn>
              <a:cxn ang="0">
                <a:pos x="10940" y="7399"/>
              </a:cxn>
              <a:cxn ang="0">
                <a:pos x="10748" y="7197"/>
              </a:cxn>
              <a:cxn ang="0">
                <a:pos x="10657" y="6927"/>
              </a:cxn>
              <a:cxn ang="0">
                <a:pos x="10693" y="6638"/>
              </a:cxn>
              <a:cxn ang="0">
                <a:pos x="10844" y="6401"/>
              </a:cxn>
              <a:cxn ang="0">
                <a:pos x="11080" y="6250"/>
              </a:cxn>
              <a:cxn ang="0">
                <a:pos x="13393" y="6211"/>
              </a:cxn>
              <a:cxn ang="0">
                <a:pos x="13668" y="6289"/>
              </a:cxn>
              <a:cxn ang="0">
                <a:pos x="13880" y="6472"/>
              </a:cxn>
              <a:cxn ang="0">
                <a:pos x="13997" y="6730"/>
              </a:cxn>
              <a:cxn ang="0">
                <a:pos x="13989" y="7023"/>
              </a:cxn>
              <a:cxn ang="0">
                <a:pos x="13861" y="7273"/>
              </a:cxn>
              <a:cxn ang="0">
                <a:pos x="13640" y="7446"/>
              </a:cxn>
              <a:cxn ang="0">
                <a:pos x="13359" y="7510"/>
              </a:cxn>
              <a:cxn ang="0">
                <a:pos x="13077" y="7446"/>
              </a:cxn>
              <a:cxn ang="0">
                <a:pos x="12857" y="7273"/>
              </a:cxn>
              <a:cxn ang="0">
                <a:pos x="12729" y="7023"/>
              </a:cxn>
              <a:cxn ang="0">
                <a:pos x="12722" y="6730"/>
              </a:cxn>
              <a:cxn ang="0">
                <a:pos x="12838" y="6472"/>
              </a:cxn>
              <a:cxn ang="0">
                <a:pos x="13049" y="6289"/>
              </a:cxn>
              <a:cxn ang="0">
                <a:pos x="13326" y="6211"/>
              </a:cxn>
              <a:cxn ang="0">
                <a:pos x="7428" y="10452"/>
              </a:cxn>
              <a:cxn ang="0">
                <a:pos x="3249" y="8913"/>
              </a:cxn>
              <a:cxn ang="0">
                <a:pos x="7553" y="13360"/>
              </a:cxn>
            </a:cxnLst>
            <a:rect l="0" t="0" r="r" b="b"/>
            <a:pathLst>
              <a:path w="16031" h="14421">
                <a:moveTo>
                  <a:pt x="0" y="7305"/>
                </a:moveTo>
                <a:lnTo>
                  <a:pt x="7947" y="7305"/>
                </a:lnTo>
                <a:lnTo>
                  <a:pt x="7947" y="5432"/>
                </a:lnTo>
                <a:lnTo>
                  <a:pt x="6917" y="5432"/>
                </a:lnTo>
                <a:lnTo>
                  <a:pt x="9111" y="3974"/>
                </a:lnTo>
                <a:lnTo>
                  <a:pt x="11190" y="2591"/>
                </a:lnTo>
                <a:lnTo>
                  <a:pt x="11171" y="2591"/>
                </a:lnTo>
                <a:lnTo>
                  <a:pt x="11171" y="88"/>
                </a:lnTo>
                <a:lnTo>
                  <a:pt x="11413" y="88"/>
                </a:lnTo>
                <a:lnTo>
                  <a:pt x="11413" y="2588"/>
                </a:lnTo>
                <a:lnTo>
                  <a:pt x="13497" y="3974"/>
                </a:lnTo>
                <a:lnTo>
                  <a:pt x="15691" y="5432"/>
                </a:lnTo>
                <a:lnTo>
                  <a:pt x="14660" y="5432"/>
                </a:lnTo>
                <a:lnTo>
                  <a:pt x="14660" y="8332"/>
                </a:lnTo>
                <a:lnTo>
                  <a:pt x="14660" y="9578"/>
                </a:lnTo>
                <a:lnTo>
                  <a:pt x="14660" y="13052"/>
                </a:lnTo>
                <a:lnTo>
                  <a:pt x="993" y="13052"/>
                </a:lnTo>
                <a:lnTo>
                  <a:pt x="993" y="8332"/>
                </a:lnTo>
                <a:lnTo>
                  <a:pt x="7947" y="8332"/>
                </a:lnTo>
                <a:lnTo>
                  <a:pt x="7947" y="7784"/>
                </a:lnTo>
                <a:lnTo>
                  <a:pt x="0" y="7784"/>
                </a:lnTo>
                <a:lnTo>
                  <a:pt x="0" y="7305"/>
                </a:lnTo>
                <a:close/>
                <a:moveTo>
                  <a:pt x="8602" y="9165"/>
                </a:moveTo>
                <a:lnTo>
                  <a:pt x="14112" y="9165"/>
                </a:lnTo>
                <a:lnTo>
                  <a:pt x="14112" y="9409"/>
                </a:lnTo>
                <a:lnTo>
                  <a:pt x="8602" y="9409"/>
                </a:lnTo>
                <a:lnTo>
                  <a:pt x="8602" y="9165"/>
                </a:lnTo>
                <a:close/>
                <a:moveTo>
                  <a:pt x="10991" y="1"/>
                </a:moveTo>
                <a:lnTo>
                  <a:pt x="10967" y="0"/>
                </a:lnTo>
                <a:lnTo>
                  <a:pt x="10903" y="1"/>
                </a:lnTo>
                <a:lnTo>
                  <a:pt x="10860" y="2"/>
                </a:lnTo>
                <a:lnTo>
                  <a:pt x="10811" y="5"/>
                </a:lnTo>
                <a:lnTo>
                  <a:pt x="10758" y="10"/>
                </a:lnTo>
                <a:lnTo>
                  <a:pt x="10703" y="17"/>
                </a:lnTo>
                <a:lnTo>
                  <a:pt x="10674" y="22"/>
                </a:lnTo>
                <a:lnTo>
                  <a:pt x="10646" y="27"/>
                </a:lnTo>
                <a:lnTo>
                  <a:pt x="10617" y="33"/>
                </a:lnTo>
                <a:lnTo>
                  <a:pt x="10588" y="40"/>
                </a:lnTo>
                <a:lnTo>
                  <a:pt x="10560" y="48"/>
                </a:lnTo>
                <a:lnTo>
                  <a:pt x="10533" y="56"/>
                </a:lnTo>
                <a:lnTo>
                  <a:pt x="10507" y="66"/>
                </a:lnTo>
                <a:lnTo>
                  <a:pt x="10482" y="77"/>
                </a:lnTo>
                <a:lnTo>
                  <a:pt x="10457" y="89"/>
                </a:lnTo>
                <a:lnTo>
                  <a:pt x="10435" y="102"/>
                </a:lnTo>
                <a:lnTo>
                  <a:pt x="10413" y="116"/>
                </a:lnTo>
                <a:lnTo>
                  <a:pt x="10394" y="131"/>
                </a:lnTo>
                <a:lnTo>
                  <a:pt x="10376" y="148"/>
                </a:lnTo>
                <a:lnTo>
                  <a:pt x="10360" y="166"/>
                </a:lnTo>
                <a:lnTo>
                  <a:pt x="10347" y="185"/>
                </a:lnTo>
                <a:lnTo>
                  <a:pt x="10336" y="206"/>
                </a:lnTo>
                <a:lnTo>
                  <a:pt x="10316" y="249"/>
                </a:lnTo>
                <a:lnTo>
                  <a:pt x="10296" y="289"/>
                </a:lnTo>
                <a:lnTo>
                  <a:pt x="10274" y="328"/>
                </a:lnTo>
                <a:lnTo>
                  <a:pt x="10252" y="365"/>
                </a:lnTo>
                <a:lnTo>
                  <a:pt x="10240" y="383"/>
                </a:lnTo>
                <a:lnTo>
                  <a:pt x="10228" y="400"/>
                </a:lnTo>
                <a:lnTo>
                  <a:pt x="10216" y="416"/>
                </a:lnTo>
                <a:lnTo>
                  <a:pt x="10203" y="432"/>
                </a:lnTo>
                <a:lnTo>
                  <a:pt x="10190" y="447"/>
                </a:lnTo>
                <a:lnTo>
                  <a:pt x="10177" y="462"/>
                </a:lnTo>
                <a:lnTo>
                  <a:pt x="10164" y="475"/>
                </a:lnTo>
                <a:lnTo>
                  <a:pt x="10150" y="488"/>
                </a:lnTo>
                <a:lnTo>
                  <a:pt x="10136" y="500"/>
                </a:lnTo>
                <a:lnTo>
                  <a:pt x="10122" y="512"/>
                </a:lnTo>
                <a:lnTo>
                  <a:pt x="10107" y="523"/>
                </a:lnTo>
                <a:lnTo>
                  <a:pt x="10092" y="532"/>
                </a:lnTo>
                <a:lnTo>
                  <a:pt x="10076" y="542"/>
                </a:lnTo>
                <a:lnTo>
                  <a:pt x="10060" y="550"/>
                </a:lnTo>
                <a:lnTo>
                  <a:pt x="10045" y="557"/>
                </a:lnTo>
                <a:lnTo>
                  <a:pt x="10029" y="563"/>
                </a:lnTo>
                <a:lnTo>
                  <a:pt x="10012" y="569"/>
                </a:lnTo>
                <a:lnTo>
                  <a:pt x="9995" y="573"/>
                </a:lnTo>
                <a:lnTo>
                  <a:pt x="9978" y="576"/>
                </a:lnTo>
                <a:lnTo>
                  <a:pt x="9960" y="579"/>
                </a:lnTo>
                <a:lnTo>
                  <a:pt x="9942" y="580"/>
                </a:lnTo>
                <a:lnTo>
                  <a:pt x="9924" y="580"/>
                </a:lnTo>
                <a:lnTo>
                  <a:pt x="9905" y="580"/>
                </a:lnTo>
                <a:lnTo>
                  <a:pt x="9886" y="578"/>
                </a:lnTo>
                <a:lnTo>
                  <a:pt x="9819" y="570"/>
                </a:lnTo>
                <a:lnTo>
                  <a:pt x="9768" y="563"/>
                </a:lnTo>
                <a:lnTo>
                  <a:pt x="9731" y="559"/>
                </a:lnTo>
                <a:lnTo>
                  <a:pt x="9707" y="555"/>
                </a:lnTo>
                <a:lnTo>
                  <a:pt x="9692" y="554"/>
                </a:lnTo>
                <a:lnTo>
                  <a:pt x="9685" y="553"/>
                </a:lnTo>
                <a:lnTo>
                  <a:pt x="9682" y="552"/>
                </a:lnTo>
                <a:lnTo>
                  <a:pt x="9681" y="552"/>
                </a:lnTo>
                <a:lnTo>
                  <a:pt x="9681" y="1604"/>
                </a:lnTo>
                <a:lnTo>
                  <a:pt x="9682" y="1605"/>
                </a:lnTo>
                <a:lnTo>
                  <a:pt x="9685" y="1606"/>
                </a:lnTo>
                <a:lnTo>
                  <a:pt x="9690" y="1606"/>
                </a:lnTo>
                <a:lnTo>
                  <a:pt x="9697" y="1606"/>
                </a:lnTo>
                <a:lnTo>
                  <a:pt x="9715" y="1605"/>
                </a:lnTo>
                <a:lnTo>
                  <a:pt x="9739" y="1602"/>
                </a:lnTo>
                <a:lnTo>
                  <a:pt x="9769" y="1597"/>
                </a:lnTo>
                <a:lnTo>
                  <a:pt x="9804" y="1590"/>
                </a:lnTo>
                <a:lnTo>
                  <a:pt x="9842" y="1581"/>
                </a:lnTo>
                <a:lnTo>
                  <a:pt x="9885" y="1569"/>
                </a:lnTo>
                <a:lnTo>
                  <a:pt x="9907" y="1562"/>
                </a:lnTo>
                <a:lnTo>
                  <a:pt x="9930" y="1555"/>
                </a:lnTo>
                <a:lnTo>
                  <a:pt x="9953" y="1547"/>
                </a:lnTo>
                <a:lnTo>
                  <a:pt x="9977" y="1537"/>
                </a:lnTo>
                <a:lnTo>
                  <a:pt x="10002" y="1528"/>
                </a:lnTo>
                <a:lnTo>
                  <a:pt x="10026" y="1517"/>
                </a:lnTo>
                <a:lnTo>
                  <a:pt x="10051" y="1506"/>
                </a:lnTo>
                <a:lnTo>
                  <a:pt x="10076" y="1493"/>
                </a:lnTo>
                <a:lnTo>
                  <a:pt x="10102" y="1480"/>
                </a:lnTo>
                <a:lnTo>
                  <a:pt x="10127" y="1466"/>
                </a:lnTo>
                <a:lnTo>
                  <a:pt x="10152" y="1451"/>
                </a:lnTo>
                <a:lnTo>
                  <a:pt x="10177" y="1435"/>
                </a:lnTo>
                <a:lnTo>
                  <a:pt x="10201" y="1418"/>
                </a:lnTo>
                <a:lnTo>
                  <a:pt x="10225" y="1400"/>
                </a:lnTo>
                <a:lnTo>
                  <a:pt x="10249" y="1381"/>
                </a:lnTo>
                <a:lnTo>
                  <a:pt x="10272" y="1361"/>
                </a:lnTo>
                <a:lnTo>
                  <a:pt x="10317" y="1321"/>
                </a:lnTo>
                <a:lnTo>
                  <a:pt x="10360" y="1283"/>
                </a:lnTo>
                <a:lnTo>
                  <a:pt x="10401" y="1247"/>
                </a:lnTo>
                <a:lnTo>
                  <a:pt x="10441" y="1214"/>
                </a:lnTo>
                <a:lnTo>
                  <a:pt x="10480" y="1183"/>
                </a:lnTo>
                <a:lnTo>
                  <a:pt x="10517" y="1155"/>
                </a:lnTo>
                <a:lnTo>
                  <a:pt x="10554" y="1130"/>
                </a:lnTo>
                <a:lnTo>
                  <a:pt x="10589" y="1107"/>
                </a:lnTo>
                <a:lnTo>
                  <a:pt x="10607" y="1097"/>
                </a:lnTo>
                <a:lnTo>
                  <a:pt x="10624" y="1087"/>
                </a:lnTo>
                <a:lnTo>
                  <a:pt x="10641" y="1078"/>
                </a:lnTo>
                <a:lnTo>
                  <a:pt x="10658" y="1069"/>
                </a:lnTo>
                <a:lnTo>
                  <a:pt x="10675" y="1062"/>
                </a:lnTo>
                <a:lnTo>
                  <a:pt x="10691" y="1055"/>
                </a:lnTo>
                <a:lnTo>
                  <a:pt x="10707" y="1049"/>
                </a:lnTo>
                <a:lnTo>
                  <a:pt x="10724" y="1043"/>
                </a:lnTo>
                <a:lnTo>
                  <a:pt x="10740" y="1039"/>
                </a:lnTo>
                <a:lnTo>
                  <a:pt x="10756" y="1035"/>
                </a:lnTo>
                <a:lnTo>
                  <a:pt x="10771" y="1032"/>
                </a:lnTo>
                <a:lnTo>
                  <a:pt x="10787" y="1029"/>
                </a:lnTo>
                <a:lnTo>
                  <a:pt x="10803" y="1028"/>
                </a:lnTo>
                <a:lnTo>
                  <a:pt x="10819" y="1027"/>
                </a:lnTo>
                <a:lnTo>
                  <a:pt x="10834" y="1027"/>
                </a:lnTo>
                <a:lnTo>
                  <a:pt x="10850" y="1027"/>
                </a:lnTo>
                <a:lnTo>
                  <a:pt x="10879" y="1029"/>
                </a:lnTo>
                <a:lnTo>
                  <a:pt x="10903" y="1029"/>
                </a:lnTo>
                <a:lnTo>
                  <a:pt x="10922" y="1028"/>
                </a:lnTo>
                <a:lnTo>
                  <a:pt x="10938" y="1026"/>
                </a:lnTo>
                <a:lnTo>
                  <a:pt x="10945" y="1024"/>
                </a:lnTo>
                <a:lnTo>
                  <a:pt x="10951" y="1022"/>
                </a:lnTo>
                <a:lnTo>
                  <a:pt x="10955" y="1020"/>
                </a:lnTo>
                <a:lnTo>
                  <a:pt x="10960" y="1018"/>
                </a:lnTo>
                <a:lnTo>
                  <a:pt x="10966" y="1013"/>
                </a:lnTo>
                <a:lnTo>
                  <a:pt x="10970" y="1008"/>
                </a:lnTo>
                <a:lnTo>
                  <a:pt x="10972" y="1003"/>
                </a:lnTo>
                <a:lnTo>
                  <a:pt x="10973" y="998"/>
                </a:lnTo>
                <a:lnTo>
                  <a:pt x="10972" y="993"/>
                </a:lnTo>
                <a:lnTo>
                  <a:pt x="10971" y="989"/>
                </a:lnTo>
                <a:lnTo>
                  <a:pt x="10967" y="982"/>
                </a:lnTo>
                <a:lnTo>
                  <a:pt x="10965" y="979"/>
                </a:lnTo>
                <a:lnTo>
                  <a:pt x="10991" y="1"/>
                </a:lnTo>
                <a:close/>
                <a:moveTo>
                  <a:pt x="9249" y="6210"/>
                </a:moveTo>
                <a:lnTo>
                  <a:pt x="9282" y="6211"/>
                </a:lnTo>
                <a:lnTo>
                  <a:pt x="9315" y="6213"/>
                </a:lnTo>
                <a:lnTo>
                  <a:pt x="9347" y="6218"/>
                </a:lnTo>
                <a:lnTo>
                  <a:pt x="9379" y="6223"/>
                </a:lnTo>
                <a:lnTo>
                  <a:pt x="9410" y="6231"/>
                </a:lnTo>
                <a:lnTo>
                  <a:pt x="9441" y="6239"/>
                </a:lnTo>
                <a:lnTo>
                  <a:pt x="9471" y="6250"/>
                </a:lnTo>
                <a:lnTo>
                  <a:pt x="9501" y="6261"/>
                </a:lnTo>
                <a:lnTo>
                  <a:pt x="9530" y="6274"/>
                </a:lnTo>
                <a:lnTo>
                  <a:pt x="9558" y="6289"/>
                </a:lnTo>
                <a:lnTo>
                  <a:pt x="9586" y="6305"/>
                </a:lnTo>
                <a:lnTo>
                  <a:pt x="9612" y="6321"/>
                </a:lnTo>
                <a:lnTo>
                  <a:pt x="9638" y="6339"/>
                </a:lnTo>
                <a:lnTo>
                  <a:pt x="9662" y="6359"/>
                </a:lnTo>
                <a:lnTo>
                  <a:pt x="9686" y="6379"/>
                </a:lnTo>
                <a:lnTo>
                  <a:pt x="9709" y="6401"/>
                </a:lnTo>
                <a:lnTo>
                  <a:pt x="9730" y="6423"/>
                </a:lnTo>
                <a:lnTo>
                  <a:pt x="9750" y="6447"/>
                </a:lnTo>
                <a:lnTo>
                  <a:pt x="9770" y="6472"/>
                </a:lnTo>
                <a:lnTo>
                  <a:pt x="9788" y="6498"/>
                </a:lnTo>
                <a:lnTo>
                  <a:pt x="9805" y="6524"/>
                </a:lnTo>
                <a:lnTo>
                  <a:pt x="9820" y="6551"/>
                </a:lnTo>
                <a:lnTo>
                  <a:pt x="9835" y="6579"/>
                </a:lnTo>
                <a:lnTo>
                  <a:pt x="9848" y="6608"/>
                </a:lnTo>
                <a:lnTo>
                  <a:pt x="9860" y="6638"/>
                </a:lnTo>
                <a:lnTo>
                  <a:pt x="9870" y="6668"/>
                </a:lnTo>
                <a:lnTo>
                  <a:pt x="9879" y="6699"/>
                </a:lnTo>
                <a:lnTo>
                  <a:pt x="9886" y="6730"/>
                </a:lnTo>
                <a:lnTo>
                  <a:pt x="9892" y="6762"/>
                </a:lnTo>
                <a:lnTo>
                  <a:pt x="9896" y="6794"/>
                </a:lnTo>
                <a:lnTo>
                  <a:pt x="9898" y="6827"/>
                </a:lnTo>
                <a:lnTo>
                  <a:pt x="9899" y="6860"/>
                </a:lnTo>
                <a:lnTo>
                  <a:pt x="9898" y="6894"/>
                </a:lnTo>
                <a:lnTo>
                  <a:pt x="9896" y="6927"/>
                </a:lnTo>
                <a:lnTo>
                  <a:pt x="9892" y="6959"/>
                </a:lnTo>
                <a:lnTo>
                  <a:pt x="9886" y="6991"/>
                </a:lnTo>
                <a:lnTo>
                  <a:pt x="9879" y="7023"/>
                </a:lnTo>
                <a:lnTo>
                  <a:pt x="9870" y="7053"/>
                </a:lnTo>
                <a:lnTo>
                  <a:pt x="9860" y="7084"/>
                </a:lnTo>
                <a:lnTo>
                  <a:pt x="9848" y="7113"/>
                </a:lnTo>
                <a:lnTo>
                  <a:pt x="9835" y="7142"/>
                </a:lnTo>
                <a:lnTo>
                  <a:pt x="9820" y="7170"/>
                </a:lnTo>
                <a:lnTo>
                  <a:pt x="9805" y="7197"/>
                </a:lnTo>
                <a:lnTo>
                  <a:pt x="9788" y="7223"/>
                </a:lnTo>
                <a:lnTo>
                  <a:pt x="9770" y="7249"/>
                </a:lnTo>
                <a:lnTo>
                  <a:pt x="9750" y="7273"/>
                </a:lnTo>
                <a:lnTo>
                  <a:pt x="9730" y="7297"/>
                </a:lnTo>
                <a:lnTo>
                  <a:pt x="9709" y="7319"/>
                </a:lnTo>
                <a:lnTo>
                  <a:pt x="9686" y="7341"/>
                </a:lnTo>
                <a:lnTo>
                  <a:pt x="9662" y="7362"/>
                </a:lnTo>
                <a:lnTo>
                  <a:pt x="9638" y="7381"/>
                </a:lnTo>
                <a:lnTo>
                  <a:pt x="9612" y="7399"/>
                </a:lnTo>
                <a:lnTo>
                  <a:pt x="9586" y="7416"/>
                </a:lnTo>
                <a:lnTo>
                  <a:pt x="9558" y="7432"/>
                </a:lnTo>
                <a:lnTo>
                  <a:pt x="9530" y="7446"/>
                </a:lnTo>
                <a:lnTo>
                  <a:pt x="9501" y="7459"/>
                </a:lnTo>
                <a:lnTo>
                  <a:pt x="9471" y="7471"/>
                </a:lnTo>
                <a:lnTo>
                  <a:pt x="9441" y="7481"/>
                </a:lnTo>
                <a:lnTo>
                  <a:pt x="9410" y="7490"/>
                </a:lnTo>
                <a:lnTo>
                  <a:pt x="9379" y="7497"/>
                </a:lnTo>
                <a:lnTo>
                  <a:pt x="9347" y="7503"/>
                </a:lnTo>
                <a:lnTo>
                  <a:pt x="9315" y="7507"/>
                </a:lnTo>
                <a:lnTo>
                  <a:pt x="9282" y="7509"/>
                </a:lnTo>
                <a:lnTo>
                  <a:pt x="9249" y="7510"/>
                </a:lnTo>
                <a:lnTo>
                  <a:pt x="9215" y="7509"/>
                </a:lnTo>
                <a:lnTo>
                  <a:pt x="9182" y="7507"/>
                </a:lnTo>
                <a:lnTo>
                  <a:pt x="9150" y="7503"/>
                </a:lnTo>
                <a:lnTo>
                  <a:pt x="9118" y="7497"/>
                </a:lnTo>
                <a:lnTo>
                  <a:pt x="9087" y="7490"/>
                </a:lnTo>
                <a:lnTo>
                  <a:pt x="9056" y="7481"/>
                </a:lnTo>
                <a:lnTo>
                  <a:pt x="9025" y="7471"/>
                </a:lnTo>
                <a:lnTo>
                  <a:pt x="8995" y="7459"/>
                </a:lnTo>
                <a:lnTo>
                  <a:pt x="8966" y="7446"/>
                </a:lnTo>
                <a:lnTo>
                  <a:pt x="8938" y="7432"/>
                </a:lnTo>
                <a:lnTo>
                  <a:pt x="8911" y="7416"/>
                </a:lnTo>
                <a:lnTo>
                  <a:pt x="8885" y="7399"/>
                </a:lnTo>
                <a:lnTo>
                  <a:pt x="8859" y="7381"/>
                </a:lnTo>
                <a:lnTo>
                  <a:pt x="8835" y="7362"/>
                </a:lnTo>
                <a:lnTo>
                  <a:pt x="8811" y="7341"/>
                </a:lnTo>
                <a:lnTo>
                  <a:pt x="8789" y="7319"/>
                </a:lnTo>
                <a:lnTo>
                  <a:pt x="8767" y="7297"/>
                </a:lnTo>
                <a:lnTo>
                  <a:pt x="8747" y="7273"/>
                </a:lnTo>
                <a:lnTo>
                  <a:pt x="8727" y="7249"/>
                </a:lnTo>
                <a:lnTo>
                  <a:pt x="8709" y="7223"/>
                </a:lnTo>
                <a:lnTo>
                  <a:pt x="8692" y="7197"/>
                </a:lnTo>
                <a:lnTo>
                  <a:pt x="8677" y="7170"/>
                </a:lnTo>
                <a:lnTo>
                  <a:pt x="8662" y="7142"/>
                </a:lnTo>
                <a:lnTo>
                  <a:pt x="8649" y="7113"/>
                </a:lnTo>
                <a:lnTo>
                  <a:pt x="8638" y="7084"/>
                </a:lnTo>
                <a:lnTo>
                  <a:pt x="8627" y="7053"/>
                </a:lnTo>
                <a:lnTo>
                  <a:pt x="8619" y="7023"/>
                </a:lnTo>
                <a:lnTo>
                  <a:pt x="8611" y="6991"/>
                </a:lnTo>
                <a:lnTo>
                  <a:pt x="8605" y="6959"/>
                </a:lnTo>
                <a:lnTo>
                  <a:pt x="8601" y="6927"/>
                </a:lnTo>
                <a:lnTo>
                  <a:pt x="8599" y="6894"/>
                </a:lnTo>
                <a:lnTo>
                  <a:pt x="8598" y="6860"/>
                </a:lnTo>
                <a:lnTo>
                  <a:pt x="8599" y="6827"/>
                </a:lnTo>
                <a:lnTo>
                  <a:pt x="8601" y="6794"/>
                </a:lnTo>
                <a:lnTo>
                  <a:pt x="8605" y="6762"/>
                </a:lnTo>
                <a:lnTo>
                  <a:pt x="8611" y="6730"/>
                </a:lnTo>
                <a:lnTo>
                  <a:pt x="8619" y="6699"/>
                </a:lnTo>
                <a:lnTo>
                  <a:pt x="8627" y="6668"/>
                </a:lnTo>
                <a:lnTo>
                  <a:pt x="8638" y="6638"/>
                </a:lnTo>
                <a:lnTo>
                  <a:pt x="8649" y="6608"/>
                </a:lnTo>
                <a:lnTo>
                  <a:pt x="8662" y="6579"/>
                </a:lnTo>
                <a:lnTo>
                  <a:pt x="8677" y="6551"/>
                </a:lnTo>
                <a:lnTo>
                  <a:pt x="8692" y="6524"/>
                </a:lnTo>
                <a:lnTo>
                  <a:pt x="8709" y="6498"/>
                </a:lnTo>
                <a:lnTo>
                  <a:pt x="8727" y="6472"/>
                </a:lnTo>
                <a:lnTo>
                  <a:pt x="8747" y="6447"/>
                </a:lnTo>
                <a:lnTo>
                  <a:pt x="8767" y="6423"/>
                </a:lnTo>
                <a:lnTo>
                  <a:pt x="8789" y="6401"/>
                </a:lnTo>
                <a:lnTo>
                  <a:pt x="8811" y="6379"/>
                </a:lnTo>
                <a:lnTo>
                  <a:pt x="8835" y="6359"/>
                </a:lnTo>
                <a:lnTo>
                  <a:pt x="8859" y="6339"/>
                </a:lnTo>
                <a:lnTo>
                  <a:pt x="8885" y="6321"/>
                </a:lnTo>
                <a:lnTo>
                  <a:pt x="8911" y="6305"/>
                </a:lnTo>
                <a:lnTo>
                  <a:pt x="8938" y="6289"/>
                </a:lnTo>
                <a:lnTo>
                  <a:pt x="8966" y="6274"/>
                </a:lnTo>
                <a:lnTo>
                  <a:pt x="8995" y="6261"/>
                </a:lnTo>
                <a:lnTo>
                  <a:pt x="9025" y="6250"/>
                </a:lnTo>
                <a:lnTo>
                  <a:pt x="9056" y="6239"/>
                </a:lnTo>
                <a:lnTo>
                  <a:pt x="9087" y="6231"/>
                </a:lnTo>
                <a:lnTo>
                  <a:pt x="9118" y="6223"/>
                </a:lnTo>
                <a:lnTo>
                  <a:pt x="9150" y="6218"/>
                </a:lnTo>
                <a:lnTo>
                  <a:pt x="9182" y="6213"/>
                </a:lnTo>
                <a:lnTo>
                  <a:pt x="9215" y="6211"/>
                </a:lnTo>
                <a:lnTo>
                  <a:pt x="9249" y="6210"/>
                </a:lnTo>
                <a:close/>
                <a:moveTo>
                  <a:pt x="11304" y="6210"/>
                </a:moveTo>
                <a:lnTo>
                  <a:pt x="11337" y="6211"/>
                </a:lnTo>
                <a:lnTo>
                  <a:pt x="11370" y="6213"/>
                </a:lnTo>
                <a:lnTo>
                  <a:pt x="11403" y="6218"/>
                </a:lnTo>
                <a:lnTo>
                  <a:pt x="11435" y="6223"/>
                </a:lnTo>
                <a:lnTo>
                  <a:pt x="11466" y="6231"/>
                </a:lnTo>
                <a:lnTo>
                  <a:pt x="11497" y="6239"/>
                </a:lnTo>
                <a:lnTo>
                  <a:pt x="11527" y="6250"/>
                </a:lnTo>
                <a:lnTo>
                  <a:pt x="11556" y="6261"/>
                </a:lnTo>
                <a:lnTo>
                  <a:pt x="11585" y="6274"/>
                </a:lnTo>
                <a:lnTo>
                  <a:pt x="11613" y="6289"/>
                </a:lnTo>
                <a:lnTo>
                  <a:pt x="11641" y="6305"/>
                </a:lnTo>
                <a:lnTo>
                  <a:pt x="11668" y="6321"/>
                </a:lnTo>
                <a:lnTo>
                  <a:pt x="11693" y="6339"/>
                </a:lnTo>
                <a:lnTo>
                  <a:pt x="11718" y="6359"/>
                </a:lnTo>
                <a:lnTo>
                  <a:pt x="11741" y="6379"/>
                </a:lnTo>
                <a:lnTo>
                  <a:pt x="11764" y="6401"/>
                </a:lnTo>
                <a:lnTo>
                  <a:pt x="11785" y="6423"/>
                </a:lnTo>
                <a:lnTo>
                  <a:pt x="11806" y="6447"/>
                </a:lnTo>
                <a:lnTo>
                  <a:pt x="11825" y="6472"/>
                </a:lnTo>
                <a:lnTo>
                  <a:pt x="11843" y="6498"/>
                </a:lnTo>
                <a:lnTo>
                  <a:pt x="11860" y="6524"/>
                </a:lnTo>
                <a:lnTo>
                  <a:pt x="11876" y="6551"/>
                </a:lnTo>
                <a:lnTo>
                  <a:pt x="11890" y="6579"/>
                </a:lnTo>
                <a:lnTo>
                  <a:pt x="11903" y="6608"/>
                </a:lnTo>
                <a:lnTo>
                  <a:pt x="11915" y="6638"/>
                </a:lnTo>
                <a:lnTo>
                  <a:pt x="11925" y="6668"/>
                </a:lnTo>
                <a:lnTo>
                  <a:pt x="11934" y="6699"/>
                </a:lnTo>
                <a:lnTo>
                  <a:pt x="11941" y="6730"/>
                </a:lnTo>
                <a:lnTo>
                  <a:pt x="11947" y="6762"/>
                </a:lnTo>
                <a:lnTo>
                  <a:pt x="11951" y="6794"/>
                </a:lnTo>
                <a:lnTo>
                  <a:pt x="11954" y="6827"/>
                </a:lnTo>
                <a:lnTo>
                  <a:pt x="11955" y="6860"/>
                </a:lnTo>
                <a:lnTo>
                  <a:pt x="11954" y="6894"/>
                </a:lnTo>
                <a:lnTo>
                  <a:pt x="11951" y="6927"/>
                </a:lnTo>
                <a:lnTo>
                  <a:pt x="11947" y="6959"/>
                </a:lnTo>
                <a:lnTo>
                  <a:pt x="11941" y="6991"/>
                </a:lnTo>
                <a:lnTo>
                  <a:pt x="11934" y="7023"/>
                </a:lnTo>
                <a:lnTo>
                  <a:pt x="11925" y="7053"/>
                </a:lnTo>
                <a:lnTo>
                  <a:pt x="11915" y="7084"/>
                </a:lnTo>
                <a:lnTo>
                  <a:pt x="11903" y="7113"/>
                </a:lnTo>
                <a:lnTo>
                  <a:pt x="11890" y="7142"/>
                </a:lnTo>
                <a:lnTo>
                  <a:pt x="11876" y="7170"/>
                </a:lnTo>
                <a:lnTo>
                  <a:pt x="11860" y="7197"/>
                </a:lnTo>
                <a:lnTo>
                  <a:pt x="11843" y="7223"/>
                </a:lnTo>
                <a:lnTo>
                  <a:pt x="11825" y="7249"/>
                </a:lnTo>
                <a:lnTo>
                  <a:pt x="11806" y="7273"/>
                </a:lnTo>
                <a:lnTo>
                  <a:pt x="11785" y="7297"/>
                </a:lnTo>
                <a:lnTo>
                  <a:pt x="11764" y="7319"/>
                </a:lnTo>
                <a:lnTo>
                  <a:pt x="11741" y="7341"/>
                </a:lnTo>
                <a:lnTo>
                  <a:pt x="11718" y="7362"/>
                </a:lnTo>
                <a:lnTo>
                  <a:pt x="11693" y="7381"/>
                </a:lnTo>
                <a:lnTo>
                  <a:pt x="11668" y="7399"/>
                </a:lnTo>
                <a:lnTo>
                  <a:pt x="11641" y="7416"/>
                </a:lnTo>
                <a:lnTo>
                  <a:pt x="11613" y="7432"/>
                </a:lnTo>
                <a:lnTo>
                  <a:pt x="11585" y="7446"/>
                </a:lnTo>
                <a:lnTo>
                  <a:pt x="11556" y="7459"/>
                </a:lnTo>
                <a:lnTo>
                  <a:pt x="11527" y="7471"/>
                </a:lnTo>
                <a:lnTo>
                  <a:pt x="11497" y="7481"/>
                </a:lnTo>
                <a:lnTo>
                  <a:pt x="11466" y="7490"/>
                </a:lnTo>
                <a:lnTo>
                  <a:pt x="11435" y="7497"/>
                </a:lnTo>
                <a:lnTo>
                  <a:pt x="11403" y="7503"/>
                </a:lnTo>
                <a:lnTo>
                  <a:pt x="11370" y="7507"/>
                </a:lnTo>
                <a:lnTo>
                  <a:pt x="11337" y="7509"/>
                </a:lnTo>
                <a:lnTo>
                  <a:pt x="11304" y="7510"/>
                </a:lnTo>
                <a:lnTo>
                  <a:pt x="11271" y="7509"/>
                </a:lnTo>
                <a:lnTo>
                  <a:pt x="11238" y="7507"/>
                </a:lnTo>
                <a:lnTo>
                  <a:pt x="11205" y="7503"/>
                </a:lnTo>
                <a:lnTo>
                  <a:pt x="11173" y="7497"/>
                </a:lnTo>
                <a:lnTo>
                  <a:pt x="11142" y="7490"/>
                </a:lnTo>
                <a:lnTo>
                  <a:pt x="11110" y="7481"/>
                </a:lnTo>
                <a:lnTo>
                  <a:pt x="11080" y="7471"/>
                </a:lnTo>
                <a:lnTo>
                  <a:pt x="11051" y="7459"/>
                </a:lnTo>
                <a:lnTo>
                  <a:pt x="11022" y="7446"/>
                </a:lnTo>
                <a:lnTo>
                  <a:pt x="10994" y="7432"/>
                </a:lnTo>
                <a:lnTo>
                  <a:pt x="10966" y="7416"/>
                </a:lnTo>
                <a:lnTo>
                  <a:pt x="10940" y="7399"/>
                </a:lnTo>
                <a:lnTo>
                  <a:pt x="10915" y="7381"/>
                </a:lnTo>
                <a:lnTo>
                  <a:pt x="10890" y="7362"/>
                </a:lnTo>
                <a:lnTo>
                  <a:pt x="10866" y="7341"/>
                </a:lnTo>
                <a:lnTo>
                  <a:pt x="10844" y="7319"/>
                </a:lnTo>
                <a:lnTo>
                  <a:pt x="10822" y="7297"/>
                </a:lnTo>
                <a:lnTo>
                  <a:pt x="10802" y="7273"/>
                </a:lnTo>
                <a:lnTo>
                  <a:pt x="10783" y="7249"/>
                </a:lnTo>
                <a:lnTo>
                  <a:pt x="10765" y="7223"/>
                </a:lnTo>
                <a:lnTo>
                  <a:pt x="10748" y="7197"/>
                </a:lnTo>
                <a:lnTo>
                  <a:pt x="10732" y="7170"/>
                </a:lnTo>
                <a:lnTo>
                  <a:pt x="10717" y="7142"/>
                </a:lnTo>
                <a:lnTo>
                  <a:pt x="10705" y="7113"/>
                </a:lnTo>
                <a:lnTo>
                  <a:pt x="10693" y="7084"/>
                </a:lnTo>
                <a:lnTo>
                  <a:pt x="10683" y="7053"/>
                </a:lnTo>
                <a:lnTo>
                  <a:pt x="10674" y="7023"/>
                </a:lnTo>
                <a:lnTo>
                  <a:pt x="10667" y="6991"/>
                </a:lnTo>
                <a:lnTo>
                  <a:pt x="10661" y="6959"/>
                </a:lnTo>
                <a:lnTo>
                  <a:pt x="10657" y="6927"/>
                </a:lnTo>
                <a:lnTo>
                  <a:pt x="10654" y="6894"/>
                </a:lnTo>
                <a:lnTo>
                  <a:pt x="10653" y="6860"/>
                </a:lnTo>
                <a:lnTo>
                  <a:pt x="10654" y="6827"/>
                </a:lnTo>
                <a:lnTo>
                  <a:pt x="10657" y="6794"/>
                </a:lnTo>
                <a:lnTo>
                  <a:pt x="10661" y="6762"/>
                </a:lnTo>
                <a:lnTo>
                  <a:pt x="10667" y="6730"/>
                </a:lnTo>
                <a:lnTo>
                  <a:pt x="10674" y="6699"/>
                </a:lnTo>
                <a:lnTo>
                  <a:pt x="10683" y="6668"/>
                </a:lnTo>
                <a:lnTo>
                  <a:pt x="10693" y="6638"/>
                </a:lnTo>
                <a:lnTo>
                  <a:pt x="10705" y="6608"/>
                </a:lnTo>
                <a:lnTo>
                  <a:pt x="10717" y="6579"/>
                </a:lnTo>
                <a:lnTo>
                  <a:pt x="10732" y="6551"/>
                </a:lnTo>
                <a:lnTo>
                  <a:pt x="10748" y="6524"/>
                </a:lnTo>
                <a:lnTo>
                  <a:pt x="10765" y="6498"/>
                </a:lnTo>
                <a:lnTo>
                  <a:pt x="10783" y="6472"/>
                </a:lnTo>
                <a:lnTo>
                  <a:pt x="10802" y="6447"/>
                </a:lnTo>
                <a:lnTo>
                  <a:pt x="10822" y="6423"/>
                </a:lnTo>
                <a:lnTo>
                  <a:pt x="10844" y="6401"/>
                </a:lnTo>
                <a:lnTo>
                  <a:pt x="10866" y="6379"/>
                </a:lnTo>
                <a:lnTo>
                  <a:pt x="10890" y="6359"/>
                </a:lnTo>
                <a:lnTo>
                  <a:pt x="10915" y="6339"/>
                </a:lnTo>
                <a:lnTo>
                  <a:pt x="10940" y="6321"/>
                </a:lnTo>
                <a:lnTo>
                  <a:pt x="10966" y="6305"/>
                </a:lnTo>
                <a:lnTo>
                  <a:pt x="10994" y="6289"/>
                </a:lnTo>
                <a:lnTo>
                  <a:pt x="11022" y="6274"/>
                </a:lnTo>
                <a:lnTo>
                  <a:pt x="11051" y="6261"/>
                </a:lnTo>
                <a:lnTo>
                  <a:pt x="11080" y="6250"/>
                </a:lnTo>
                <a:lnTo>
                  <a:pt x="11110" y="6239"/>
                </a:lnTo>
                <a:lnTo>
                  <a:pt x="11142" y="6231"/>
                </a:lnTo>
                <a:lnTo>
                  <a:pt x="11173" y="6223"/>
                </a:lnTo>
                <a:lnTo>
                  <a:pt x="11205" y="6218"/>
                </a:lnTo>
                <a:lnTo>
                  <a:pt x="11238" y="6213"/>
                </a:lnTo>
                <a:lnTo>
                  <a:pt x="11271" y="6211"/>
                </a:lnTo>
                <a:lnTo>
                  <a:pt x="11304" y="6210"/>
                </a:lnTo>
                <a:close/>
                <a:moveTo>
                  <a:pt x="13359" y="6210"/>
                </a:moveTo>
                <a:lnTo>
                  <a:pt x="13393" y="6211"/>
                </a:lnTo>
                <a:lnTo>
                  <a:pt x="13425" y="6213"/>
                </a:lnTo>
                <a:lnTo>
                  <a:pt x="13458" y="6218"/>
                </a:lnTo>
                <a:lnTo>
                  <a:pt x="13490" y="6223"/>
                </a:lnTo>
                <a:lnTo>
                  <a:pt x="13521" y="6231"/>
                </a:lnTo>
                <a:lnTo>
                  <a:pt x="13552" y="6239"/>
                </a:lnTo>
                <a:lnTo>
                  <a:pt x="13582" y="6250"/>
                </a:lnTo>
                <a:lnTo>
                  <a:pt x="13612" y="6261"/>
                </a:lnTo>
                <a:lnTo>
                  <a:pt x="13640" y="6274"/>
                </a:lnTo>
                <a:lnTo>
                  <a:pt x="13668" y="6289"/>
                </a:lnTo>
                <a:lnTo>
                  <a:pt x="13695" y="6305"/>
                </a:lnTo>
                <a:lnTo>
                  <a:pt x="13723" y="6321"/>
                </a:lnTo>
                <a:lnTo>
                  <a:pt x="13748" y="6339"/>
                </a:lnTo>
                <a:lnTo>
                  <a:pt x="13773" y="6359"/>
                </a:lnTo>
                <a:lnTo>
                  <a:pt x="13796" y="6379"/>
                </a:lnTo>
                <a:lnTo>
                  <a:pt x="13819" y="6401"/>
                </a:lnTo>
                <a:lnTo>
                  <a:pt x="13841" y="6423"/>
                </a:lnTo>
                <a:lnTo>
                  <a:pt x="13861" y="6447"/>
                </a:lnTo>
                <a:lnTo>
                  <a:pt x="13880" y="6472"/>
                </a:lnTo>
                <a:lnTo>
                  <a:pt x="13898" y="6498"/>
                </a:lnTo>
                <a:lnTo>
                  <a:pt x="13915" y="6524"/>
                </a:lnTo>
                <a:lnTo>
                  <a:pt x="13931" y="6551"/>
                </a:lnTo>
                <a:lnTo>
                  <a:pt x="13945" y="6579"/>
                </a:lnTo>
                <a:lnTo>
                  <a:pt x="13959" y="6608"/>
                </a:lnTo>
                <a:lnTo>
                  <a:pt x="13970" y="6638"/>
                </a:lnTo>
                <a:lnTo>
                  <a:pt x="13980" y="6668"/>
                </a:lnTo>
                <a:lnTo>
                  <a:pt x="13989" y="6699"/>
                </a:lnTo>
                <a:lnTo>
                  <a:pt x="13997" y="6730"/>
                </a:lnTo>
                <a:lnTo>
                  <a:pt x="14002" y="6762"/>
                </a:lnTo>
                <a:lnTo>
                  <a:pt x="14007" y="6794"/>
                </a:lnTo>
                <a:lnTo>
                  <a:pt x="14009" y="6827"/>
                </a:lnTo>
                <a:lnTo>
                  <a:pt x="14010" y="6860"/>
                </a:lnTo>
                <a:lnTo>
                  <a:pt x="14009" y="6894"/>
                </a:lnTo>
                <a:lnTo>
                  <a:pt x="14007" y="6927"/>
                </a:lnTo>
                <a:lnTo>
                  <a:pt x="14002" y="6959"/>
                </a:lnTo>
                <a:lnTo>
                  <a:pt x="13997" y="6991"/>
                </a:lnTo>
                <a:lnTo>
                  <a:pt x="13989" y="7023"/>
                </a:lnTo>
                <a:lnTo>
                  <a:pt x="13980" y="7053"/>
                </a:lnTo>
                <a:lnTo>
                  <a:pt x="13970" y="7084"/>
                </a:lnTo>
                <a:lnTo>
                  <a:pt x="13959" y="7113"/>
                </a:lnTo>
                <a:lnTo>
                  <a:pt x="13945" y="7142"/>
                </a:lnTo>
                <a:lnTo>
                  <a:pt x="13931" y="7170"/>
                </a:lnTo>
                <a:lnTo>
                  <a:pt x="13915" y="7197"/>
                </a:lnTo>
                <a:lnTo>
                  <a:pt x="13898" y="7223"/>
                </a:lnTo>
                <a:lnTo>
                  <a:pt x="13880" y="7249"/>
                </a:lnTo>
                <a:lnTo>
                  <a:pt x="13861" y="7273"/>
                </a:lnTo>
                <a:lnTo>
                  <a:pt x="13841" y="7297"/>
                </a:lnTo>
                <a:lnTo>
                  <a:pt x="13819" y="7319"/>
                </a:lnTo>
                <a:lnTo>
                  <a:pt x="13796" y="7341"/>
                </a:lnTo>
                <a:lnTo>
                  <a:pt x="13773" y="7362"/>
                </a:lnTo>
                <a:lnTo>
                  <a:pt x="13748" y="7381"/>
                </a:lnTo>
                <a:lnTo>
                  <a:pt x="13723" y="7399"/>
                </a:lnTo>
                <a:lnTo>
                  <a:pt x="13695" y="7416"/>
                </a:lnTo>
                <a:lnTo>
                  <a:pt x="13668" y="7432"/>
                </a:lnTo>
                <a:lnTo>
                  <a:pt x="13640" y="7446"/>
                </a:lnTo>
                <a:lnTo>
                  <a:pt x="13612" y="7459"/>
                </a:lnTo>
                <a:lnTo>
                  <a:pt x="13582" y="7471"/>
                </a:lnTo>
                <a:lnTo>
                  <a:pt x="13552" y="7481"/>
                </a:lnTo>
                <a:lnTo>
                  <a:pt x="13521" y="7490"/>
                </a:lnTo>
                <a:lnTo>
                  <a:pt x="13490" y="7497"/>
                </a:lnTo>
                <a:lnTo>
                  <a:pt x="13458" y="7503"/>
                </a:lnTo>
                <a:lnTo>
                  <a:pt x="13425" y="7507"/>
                </a:lnTo>
                <a:lnTo>
                  <a:pt x="13393" y="7509"/>
                </a:lnTo>
                <a:lnTo>
                  <a:pt x="13359" y="7510"/>
                </a:lnTo>
                <a:lnTo>
                  <a:pt x="13326" y="7509"/>
                </a:lnTo>
                <a:lnTo>
                  <a:pt x="13293" y="7507"/>
                </a:lnTo>
                <a:lnTo>
                  <a:pt x="13260" y="7503"/>
                </a:lnTo>
                <a:lnTo>
                  <a:pt x="13229" y="7497"/>
                </a:lnTo>
                <a:lnTo>
                  <a:pt x="13197" y="7490"/>
                </a:lnTo>
                <a:lnTo>
                  <a:pt x="13165" y="7481"/>
                </a:lnTo>
                <a:lnTo>
                  <a:pt x="13135" y="7471"/>
                </a:lnTo>
                <a:lnTo>
                  <a:pt x="13106" y="7459"/>
                </a:lnTo>
                <a:lnTo>
                  <a:pt x="13077" y="7446"/>
                </a:lnTo>
                <a:lnTo>
                  <a:pt x="13049" y="7432"/>
                </a:lnTo>
                <a:lnTo>
                  <a:pt x="13022" y="7416"/>
                </a:lnTo>
                <a:lnTo>
                  <a:pt x="12995" y="7399"/>
                </a:lnTo>
                <a:lnTo>
                  <a:pt x="12970" y="7381"/>
                </a:lnTo>
                <a:lnTo>
                  <a:pt x="12945" y="7362"/>
                </a:lnTo>
                <a:lnTo>
                  <a:pt x="12922" y="7341"/>
                </a:lnTo>
                <a:lnTo>
                  <a:pt x="12899" y="7319"/>
                </a:lnTo>
                <a:lnTo>
                  <a:pt x="12878" y="7297"/>
                </a:lnTo>
                <a:lnTo>
                  <a:pt x="12857" y="7273"/>
                </a:lnTo>
                <a:lnTo>
                  <a:pt x="12838" y="7249"/>
                </a:lnTo>
                <a:lnTo>
                  <a:pt x="12820" y="7223"/>
                </a:lnTo>
                <a:lnTo>
                  <a:pt x="12803" y="7197"/>
                </a:lnTo>
                <a:lnTo>
                  <a:pt x="12787" y="7170"/>
                </a:lnTo>
                <a:lnTo>
                  <a:pt x="12773" y="7142"/>
                </a:lnTo>
                <a:lnTo>
                  <a:pt x="12760" y="7113"/>
                </a:lnTo>
                <a:lnTo>
                  <a:pt x="12748" y="7084"/>
                </a:lnTo>
                <a:lnTo>
                  <a:pt x="12738" y="7053"/>
                </a:lnTo>
                <a:lnTo>
                  <a:pt x="12729" y="7023"/>
                </a:lnTo>
                <a:lnTo>
                  <a:pt x="12722" y="6991"/>
                </a:lnTo>
                <a:lnTo>
                  <a:pt x="12716" y="6959"/>
                </a:lnTo>
                <a:lnTo>
                  <a:pt x="12712" y="6927"/>
                </a:lnTo>
                <a:lnTo>
                  <a:pt x="12709" y="6894"/>
                </a:lnTo>
                <a:lnTo>
                  <a:pt x="12709" y="6860"/>
                </a:lnTo>
                <a:lnTo>
                  <a:pt x="12709" y="6827"/>
                </a:lnTo>
                <a:lnTo>
                  <a:pt x="12712" y="6794"/>
                </a:lnTo>
                <a:lnTo>
                  <a:pt x="12716" y="6762"/>
                </a:lnTo>
                <a:lnTo>
                  <a:pt x="12722" y="6730"/>
                </a:lnTo>
                <a:lnTo>
                  <a:pt x="12729" y="6699"/>
                </a:lnTo>
                <a:lnTo>
                  <a:pt x="12738" y="6668"/>
                </a:lnTo>
                <a:lnTo>
                  <a:pt x="12748" y="6638"/>
                </a:lnTo>
                <a:lnTo>
                  <a:pt x="12760" y="6608"/>
                </a:lnTo>
                <a:lnTo>
                  <a:pt x="12773" y="6579"/>
                </a:lnTo>
                <a:lnTo>
                  <a:pt x="12787" y="6551"/>
                </a:lnTo>
                <a:lnTo>
                  <a:pt x="12803" y="6524"/>
                </a:lnTo>
                <a:lnTo>
                  <a:pt x="12820" y="6498"/>
                </a:lnTo>
                <a:lnTo>
                  <a:pt x="12838" y="6472"/>
                </a:lnTo>
                <a:lnTo>
                  <a:pt x="12857" y="6447"/>
                </a:lnTo>
                <a:lnTo>
                  <a:pt x="12878" y="6423"/>
                </a:lnTo>
                <a:lnTo>
                  <a:pt x="12899" y="6401"/>
                </a:lnTo>
                <a:lnTo>
                  <a:pt x="12922" y="6379"/>
                </a:lnTo>
                <a:lnTo>
                  <a:pt x="12945" y="6359"/>
                </a:lnTo>
                <a:lnTo>
                  <a:pt x="12970" y="6339"/>
                </a:lnTo>
                <a:lnTo>
                  <a:pt x="12995" y="6321"/>
                </a:lnTo>
                <a:lnTo>
                  <a:pt x="13022" y="6305"/>
                </a:lnTo>
                <a:lnTo>
                  <a:pt x="13049" y="6289"/>
                </a:lnTo>
                <a:lnTo>
                  <a:pt x="13077" y="6274"/>
                </a:lnTo>
                <a:lnTo>
                  <a:pt x="13106" y="6261"/>
                </a:lnTo>
                <a:lnTo>
                  <a:pt x="13135" y="6250"/>
                </a:lnTo>
                <a:lnTo>
                  <a:pt x="13165" y="6239"/>
                </a:lnTo>
                <a:lnTo>
                  <a:pt x="13197" y="6231"/>
                </a:lnTo>
                <a:lnTo>
                  <a:pt x="13229" y="6223"/>
                </a:lnTo>
                <a:lnTo>
                  <a:pt x="13260" y="6218"/>
                </a:lnTo>
                <a:lnTo>
                  <a:pt x="13293" y="6213"/>
                </a:lnTo>
                <a:lnTo>
                  <a:pt x="13326" y="6211"/>
                </a:lnTo>
                <a:lnTo>
                  <a:pt x="13359" y="6210"/>
                </a:lnTo>
                <a:close/>
                <a:moveTo>
                  <a:pt x="10311" y="10076"/>
                </a:moveTo>
                <a:lnTo>
                  <a:pt x="12297" y="10076"/>
                </a:lnTo>
                <a:lnTo>
                  <a:pt x="12297" y="12984"/>
                </a:lnTo>
                <a:lnTo>
                  <a:pt x="10311" y="12984"/>
                </a:lnTo>
                <a:lnTo>
                  <a:pt x="10311" y="10076"/>
                </a:lnTo>
                <a:close/>
                <a:moveTo>
                  <a:pt x="5887" y="8913"/>
                </a:moveTo>
                <a:lnTo>
                  <a:pt x="7428" y="8913"/>
                </a:lnTo>
                <a:lnTo>
                  <a:pt x="7428" y="10452"/>
                </a:lnTo>
                <a:lnTo>
                  <a:pt x="5887" y="10452"/>
                </a:lnTo>
                <a:lnTo>
                  <a:pt x="5887" y="8913"/>
                </a:lnTo>
                <a:close/>
                <a:moveTo>
                  <a:pt x="3797" y="8913"/>
                </a:moveTo>
                <a:lnTo>
                  <a:pt x="5339" y="8913"/>
                </a:lnTo>
                <a:lnTo>
                  <a:pt x="5339" y="10452"/>
                </a:lnTo>
                <a:lnTo>
                  <a:pt x="3797" y="10452"/>
                </a:lnTo>
                <a:lnTo>
                  <a:pt x="3797" y="8913"/>
                </a:lnTo>
                <a:close/>
                <a:moveTo>
                  <a:pt x="1708" y="8913"/>
                </a:moveTo>
                <a:lnTo>
                  <a:pt x="3249" y="8913"/>
                </a:lnTo>
                <a:lnTo>
                  <a:pt x="3249" y="10452"/>
                </a:lnTo>
                <a:lnTo>
                  <a:pt x="1708" y="10452"/>
                </a:lnTo>
                <a:lnTo>
                  <a:pt x="1708" y="8913"/>
                </a:lnTo>
                <a:close/>
                <a:moveTo>
                  <a:pt x="6577" y="14045"/>
                </a:moveTo>
                <a:lnTo>
                  <a:pt x="16031" y="14045"/>
                </a:lnTo>
                <a:lnTo>
                  <a:pt x="16031" y="14421"/>
                </a:lnTo>
                <a:lnTo>
                  <a:pt x="6577" y="14421"/>
                </a:lnTo>
                <a:lnTo>
                  <a:pt x="6577" y="14045"/>
                </a:lnTo>
                <a:close/>
                <a:moveTo>
                  <a:pt x="7553" y="13360"/>
                </a:moveTo>
                <a:lnTo>
                  <a:pt x="15055" y="13360"/>
                </a:lnTo>
                <a:lnTo>
                  <a:pt x="15055" y="13737"/>
                </a:lnTo>
                <a:lnTo>
                  <a:pt x="7553" y="13737"/>
                </a:lnTo>
                <a:lnTo>
                  <a:pt x="7553" y="133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kkurat Pro" charset="0"/>
              <a:ea typeface="Akkurat Pro" charset="0"/>
              <a:cs typeface="Akkurat Pro" charset="0"/>
            </a:endParaRPr>
          </a:p>
        </p:txBody>
      </p:sp>
      <p:sp>
        <p:nvSpPr>
          <p:cNvPr id="1335" name="椭圆 1334"/>
          <p:cNvSpPr/>
          <p:nvPr/>
        </p:nvSpPr>
        <p:spPr>
          <a:xfrm>
            <a:off x="729273" y="2477638"/>
            <a:ext cx="1479929" cy="1479660"/>
          </a:xfrm>
          <a:prstGeom prst="ellipse">
            <a:avLst/>
          </a:prstGeom>
          <a:gradFill>
            <a:gsLst>
              <a:gs pos="0">
                <a:schemeClr val="accent1">
                  <a:lumMod val="0"/>
                </a:schemeClr>
              </a:gs>
              <a:gs pos="99000">
                <a:schemeClr val="tx2">
                  <a:lumMod val="80000"/>
                  <a:lumOff val="20000"/>
                </a:schemeClr>
              </a:gs>
            </a:gsLst>
            <a:lin ang="4500000" scaled="0"/>
          </a:gradFill>
          <a:ln w="3175">
            <a:solidFill>
              <a:srgbClr val="00B0F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pic>
        <p:nvPicPr>
          <p:cNvPr id="8" name="图片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4180" y="2897871"/>
            <a:ext cx="730115" cy="678681"/>
          </a:xfrm>
          <a:prstGeom prst="rect">
            <a:avLst/>
          </a:prstGeom>
          <a:noFill/>
          <a:ln w="9525">
            <a:noFill/>
          </a:ln>
        </p:spPr>
      </p:pic>
      <p:sp>
        <p:nvSpPr>
          <p:cNvPr id="78" name="Rectangle 23"/>
          <p:cNvSpPr>
            <a:spLocks noChangeArrowheads="1"/>
          </p:cNvSpPr>
          <p:nvPr/>
        </p:nvSpPr>
        <p:spPr bwMode="gray">
          <a:xfrm>
            <a:off x="5488998" y="3576593"/>
            <a:ext cx="1412045" cy="153888"/>
          </a:xfrm>
          <a:prstGeom prst="rect">
            <a:avLst/>
          </a:prstGeom>
          <a:noFill/>
          <a:ln w="9525" algn="ctr">
            <a:noFill/>
            <a:miter lim="800000"/>
            <a:headEnd/>
            <a:tailEnd/>
          </a:ln>
        </p:spPr>
        <p:txBody>
          <a:bodyPr wrap="square" lIns="0" tIns="0" rIns="0" bIns="0">
            <a:spAutoFit/>
          </a:bodyPr>
          <a:lstStyle/>
          <a:p>
            <a:pPr algn="ctr" defTabSz="444685">
              <a:defRPr/>
            </a:pPr>
            <a:r>
              <a:rPr lang="en-US" altLang="zh-CN" sz="1000" b="1" kern="0" dirty="0" smtClean="0">
                <a:solidFill>
                  <a:schemeClr val="bg1"/>
                </a:solidFill>
                <a:effectLst>
                  <a:outerShdw blurRad="38100" dist="38100" dir="2700000" algn="tl">
                    <a:srgbClr val="000000">
                      <a:alpha val="43137"/>
                    </a:srgbClr>
                  </a:outerShdw>
                </a:effectLst>
                <a:latin typeface="Akkurat Pro" charset="0"/>
                <a:ea typeface="Akkurat Pro" charset="0"/>
                <a:cs typeface="Akkurat Pro" charset="0"/>
                <a:sym typeface="Gill Sans" pitchFamily="-84" charset="0"/>
              </a:rPr>
              <a:t>Academy</a:t>
            </a:r>
          </a:p>
        </p:txBody>
      </p:sp>
      <p:sp>
        <p:nvSpPr>
          <p:cNvPr id="36" name="椭圆 35"/>
          <p:cNvSpPr/>
          <p:nvPr/>
        </p:nvSpPr>
        <p:spPr>
          <a:xfrm>
            <a:off x="3356498" y="2819251"/>
            <a:ext cx="975840" cy="975662"/>
          </a:xfrm>
          <a:prstGeom prst="ellipse">
            <a:avLst/>
          </a:prstGeom>
          <a:gradFill>
            <a:gsLst>
              <a:gs pos="0">
                <a:schemeClr val="accent1">
                  <a:lumMod val="0"/>
                </a:schemeClr>
              </a:gs>
              <a:gs pos="99000">
                <a:schemeClr val="tx2">
                  <a:lumMod val="80000"/>
                  <a:lumOff val="20000"/>
                </a:schemeClr>
              </a:gs>
            </a:gsLst>
            <a:lin ang="4500000" scaled="0"/>
          </a:gradFill>
          <a:ln w="3175">
            <a:solidFill>
              <a:srgbClr val="00B0F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sp>
        <p:nvSpPr>
          <p:cNvPr id="49" name="KSO_Shape"/>
          <p:cNvSpPr>
            <a:spLocks/>
          </p:cNvSpPr>
          <p:nvPr/>
        </p:nvSpPr>
        <p:spPr bwMode="auto">
          <a:xfrm>
            <a:off x="3497836" y="3104382"/>
            <a:ext cx="693164" cy="48406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tx2">
              <a:lumMod val="20000"/>
              <a:lumOff val="80000"/>
            </a:schemeClr>
          </a:solidFill>
          <a:ln w="19050" cap="rnd" algn="ctr">
            <a:noFill/>
            <a:prstDash val="solid"/>
            <a:miter lim="800000"/>
            <a:headEnd/>
            <a:tailEnd/>
          </a:ln>
          <a:effectLst/>
          <a:extLst/>
        </p:spPr>
        <p:txBody>
          <a:bodyPr wrap="square" lIns="121864" tIns="60932" rIns="121864" bIns="60932" anchor="ctr"/>
          <a:lstStyle/>
          <a:p>
            <a:endParaRPr lang="zh-CN" altLang="en-US">
              <a:solidFill>
                <a:schemeClr val="tx1"/>
              </a:solidFill>
              <a:latin typeface="Akkurat Pro" charset="0"/>
              <a:ea typeface="Akkurat Pro" charset="0"/>
              <a:cs typeface="Akkurat Pro" charset="0"/>
            </a:endParaRPr>
          </a:p>
        </p:txBody>
      </p:sp>
      <p:sp>
        <p:nvSpPr>
          <p:cNvPr id="74" name="椭圆 73"/>
          <p:cNvSpPr/>
          <p:nvPr/>
        </p:nvSpPr>
        <p:spPr>
          <a:xfrm>
            <a:off x="10171760" y="2546266"/>
            <a:ext cx="1479929" cy="1479660"/>
          </a:xfrm>
          <a:prstGeom prst="ellipse">
            <a:avLst/>
          </a:prstGeom>
          <a:gradFill>
            <a:gsLst>
              <a:gs pos="0">
                <a:schemeClr val="accent1">
                  <a:lumMod val="0"/>
                </a:schemeClr>
              </a:gs>
              <a:gs pos="99000">
                <a:schemeClr val="tx2">
                  <a:lumMod val="80000"/>
                  <a:lumOff val="20000"/>
                </a:schemeClr>
              </a:gs>
            </a:gsLst>
            <a:lin ang="4500000" scaled="0"/>
          </a:gradFill>
          <a:ln w="3175">
            <a:solidFill>
              <a:srgbClr val="00B0F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sp>
        <p:nvSpPr>
          <p:cNvPr id="75" name="KSO_Shape"/>
          <p:cNvSpPr>
            <a:spLocks/>
          </p:cNvSpPr>
          <p:nvPr/>
        </p:nvSpPr>
        <p:spPr bwMode="auto">
          <a:xfrm>
            <a:off x="10612588" y="2886527"/>
            <a:ext cx="535210" cy="518260"/>
          </a:xfrm>
          <a:custGeom>
            <a:avLst/>
            <a:gdLst>
              <a:gd name="T0" fmla="*/ 2147483646 w 5926"/>
              <a:gd name="T1" fmla="*/ 2147483646 h 5735"/>
              <a:gd name="T2" fmla="*/ 2147483646 w 5926"/>
              <a:gd name="T3" fmla="*/ 2147483646 h 5735"/>
              <a:gd name="T4" fmla="*/ 2147483646 w 5926"/>
              <a:gd name="T5" fmla="*/ 0 h 5735"/>
              <a:gd name="T6" fmla="*/ 2147483646 w 5926"/>
              <a:gd name="T7" fmla="*/ 2147483646 h 5735"/>
              <a:gd name="T8" fmla="*/ 2147483646 w 5926"/>
              <a:gd name="T9" fmla="*/ 2147483646 h 5735"/>
              <a:gd name="T10" fmla="*/ 2147483646 w 5926"/>
              <a:gd name="T11" fmla="*/ 2147483646 h 5735"/>
              <a:gd name="T12" fmla="*/ 0 w 5926"/>
              <a:gd name="T13" fmla="*/ 2147483646 h 5735"/>
              <a:gd name="T14" fmla="*/ 2147483646 w 5926"/>
              <a:gd name="T15" fmla="*/ 2147483646 h 5735"/>
              <a:gd name="T16" fmla="*/ 2147483646 w 5926"/>
              <a:gd name="T17" fmla="*/ 2147483646 h 5735"/>
              <a:gd name="T18" fmla="*/ 2147483646 w 5926"/>
              <a:gd name="T19" fmla="*/ 2147483646 h 5735"/>
              <a:gd name="T20" fmla="*/ 2147483646 w 5926"/>
              <a:gd name="T21" fmla="*/ 2147483646 h 5735"/>
              <a:gd name="T22" fmla="*/ 2147483646 w 5926"/>
              <a:gd name="T23" fmla="*/ 2147483646 h 5735"/>
              <a:gd name="T24" fmla="*/ 2147483646 w 5926"/>
              <a:gd name="T25" fmla="*/ 2147483646 h 5735"/>
              <a:gd name="T26" fmla="*/ 2147483646 w 5926"/>
              <a:gd name="T27" fmla="*/ 2147483646 h 5735"/>
              <a:gd name="T28" fmla="*/ 2147483646 w 5926"/>
              <a:gd name="T29" fmla="*/ 2147483646 h 5735"/>
              <a:gd name="T30" fmla="*/ 2147483646 w 5926"/>
              <a:gd name="T31" fmla="*/ 2147483646 h 5735"/>
              <a:gd name="T32" fmla="*/ 2147483646 w 5926"/>
              <a:gd name="T33" fmla="*/ 2147483646 h 5735"/>
              <a:gd name="T34" fmla="*/ 2147483646 w 5926"/>
              <a:gd name="T35" fmla="*/ 2147483646 h 5735"/>
              <a:gd name="T36" fmla="*/ 2147483646 w 5926"/>
              <a:gd name="T37" fmla="*/ 2147483646 h 5735"/>
              <a:gd name="T38" fmla="*/ 2147483646 w 5926"/>
              <a:gd name="T39" fmla="*/ 2147483646 h 5735"/>
              <a:gd name="T40" fmla="*/ 2147483646 w 5926"/>
              <a:gd name="T41" fmla="*/ 2147483646 h 5735"/>
              <a:gd name="T42" fmla="*/ 2147483646 w 5926"/>
              <a:gd name="T43" fmla="*/ 2147483646 h 5735"/>
              <a:gd name="T44" fmla="*/ 2147483646 w 5926"/>
              <a:gd name="T45" fmla="*/ 2147483646 h 5735"/>
              <a:gd name="T46" fmla="*/ 2147483646 w 5926"/>
              <a:gd name="T47" fmla="*/ 2147483646 h 5735"/>
              <a:gd name="T48" fmla="*/ 2147483646 w 5926"/>
              <a:gd name="T49" fmla="*/ 2147483646 h 5735"/>
              <a:gd name="T50" fmla="*/ 2147483646 w 5926"/>
              <a:gd name="T51" fmla="*/ 2147483646 h 5735"/>
              <a:gd name="T52" fmla="*/ 2147483646 w 5926"/>
              <a:gd name="T53" fmla="*/ 2147483646 h 5735"/>
              <a:gd name="T54" fmla="*/ 2147483646 w 5926"/>
              <a:gd name="T55" fmla="*/ 2147483646 h 5735"/>
              <a:gd name="T56" fmla="*/ 2147483646 w 5926"/>
              <a:gd name="T57" fmla="*/ 2147483646 h 5735"/>
              <a:gd name="T58" fmla="*/ 2147483646 w 5926"/>
              <a:gd name="T59" fmla="*/ 2147483646 h 5735"/>
              <a:gd name="T60" fmla="*/ 2147483646 w 5926"/>
              <a:gd name="T61" fmla="*/ 2147483646 h 5735"/>
              <a:gd name="T62" fmla="*/ 2147483646 w 5926"/>
              <a:gd name="T63" fmla="*/ 2147483646 h 5735"/>
              <a:gd name="T64" fmla="*/ 2147483646 w 5926"/>
              <a:gd name="T65" fmla="*/ 2147483646 h 5735"/>
              <a:gd name="T66" fmla="*/ 2147483646 w 5926"/>
              <a:gd name="T67" fmla="*/ 2147483646 h 5735"/>
              <a:gd name="T68" fmla="*/ 2147483646 w 5926"/>
              <a:gd name="T69" fmla="*/ 2147483646 h 5735"/>
              <a:gd name="T70" fmla="*/ 2147483646 w 5926"/>
              <a:gd name="T71" fmla="*/ 2147483646 h 5735"/>
              <a:gd name="T72" fmla="*/ 2147483646 w 5926"/>
              <a:gd name="T73" fmla="*/ 2147483646 h 5735"/>
              <a:gd name="T74" fmla="*/ 2147483646 w 5926"/>
              <a:gd name="T75" fmla="*/ 2147483646 h 5735"/>
              <a:gd name="T76" fmla="*/ 2147483646 w 5926"/>
              <a:gd name="T77" fmla="*/ 2147483646 h 5735"/>
              <a:gd name="T78" fmla="*/ 2147483646 w 5926"/>
              <a:gd name="T79" fmla="*/ 2147483646 h 5735"/>
              <a:gd name="T80" fmla="*/ 2147483646 w 5926"/>
              <a:gd name="T81" fmla="*/ 2147483646 h 5735"/>
              <a:gd name="T82" fmla="*/ 2147483646 w 5926"/>
              <a:gd name="T83" fmla="*/ 2147483646 h 5735"/>
              <a:gd name="T84" fmla="*/ 2147483646 w 5926"/>
              <a:gd name="T85" fmla="*/ 2147483646 h 5735"/>
              <a:gd name="T86" fmla="*/ 2147483646 w 5926"/>
              <a:gd name="T87" fmla="*/ 2147483646 h 5735"/>
              <a:gd name="T88" fmla="*/ 2147483646 w 5926"/>
              <a:gd name="T89" fmla="*/ 2147483646 h 5735"/>
              <a:gd name="T90" fmla="*/ 2147483646 w 5926"/>
              <a:gd name="T91" fmla="*/ 2147483646 h 5735"/>
              <a:gd name="T92" fmla="*/ 2147483646 w 5926"/>
              <a:gd name="T93" fmla="*/ 2147483646 h 5735"/>
              <a:gd name="T94" fmla="*/ 2147483646 w 5926"/>
              <a:gd name="T95" fmla="*/ 2147483646 h 5735"/>
              <a:gd name="T96" fmla="*/ 2147483646 w 5926"/>
              <a:gd name="T97" fmla="*/ 2147483646 h 5735"/>
              <a:gd name="T98" fmla="*/ 2147483646 w 5926"/>
              <a:gd name="T99" fmla="*/ 2147483646 h 5735"/>
              <a:gd name="T100" fmla="*/ 2147483646 w 5926"/>
              <a:gd name="T101" fmla="*/ 2147483646 h 57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926" h="5735">
                <a:moveTo>
                  <a:pt x="0" y="5408"/>
                </a:moveTo>
                <a:lnTo>
                  <a:pt x="407" y="5408"/>
                </a:lnTo>
                <a:lnTo>
                  <a:pt x="407" y="1609"/>
                </a:lnTo>
                <a:lnTo>
                  <a:pt x="407" y="1495"/>
                </a:lnTo>
                <a:lnTo>
                  <a:pt x="520" y="1464"/>
                </a:lnTo>
                <a:lnTo>
                  <a:pt x="2110" y="1038"/>
                </a:lnTo>
                <a:lnTo>
                  <a:pt x="2300" y="987"/>
                </a:lnTo>
                <a:lnTo>
                  <a:pt x="3099" y="1516"/>
                </a:lnTo>
                <a:lnTo>
                  <a:pt x="3099" y="5408"/>
                </a:lnTo>
                <a:lnTo>
                  <a:pt x="3235" y="5408"/>
                </a:lnTo>
                <a:lnTo>
                  <a:pt x="3235" y="622"/>
                </a:lnTo>
                <a:lnTo>
                  <a:pt x="3235" y="506"/>
                </a:lnTo>
                <a:lnTo>
                  <a:pt x="3347" y="477"/>
                </a:lnTo>
                <a:lnTo>
                  <a:pt x="4938" y="50"/>
                </a:lnTo>
                <a:lnTo>
                  <a:pt x="5128" y="0"/>
                </a:lnTo>
                <a:lnTo>
                  <a:pt x="5926" y="524"/>
                </a:lnTo>
                <a:lnTo>
                  <a:pt x="5926" y="5713"/>
                </a:lnTo>
                <a:lnTo>
                  <a:pt x="5128" y="5713"/>
                </a:lnTo>
                <a:lnTo>
                  <a:pt x="4825" y="5713"/>
                </a:lnTo>
                <a:lnTo>
                  <a:pt x="4825" y="392"/>
                </a:lnTo>
                <a:lnTo>
                  <a:pt x="3536" y="738"/>
                </a:lnTo>
                <a:lnTo>
                  <a:pt x="3536" y="5434"/>
                </a:lnTo>
                <a:lnTo>
                  <a:pt x="3790" y="5434"/>
                </a:lnTo>
                <a:lnTo>
                  <a:pt x="3790" y="5735"/>
                </a:lnTo>
                <a:lnTo>
                  <a:pt x="2149" y="5735"/>
                </a:lnTo>
                <a:lnTo>
                  <a:pt x="1998" y="5735"/>
                </a:lnTo>
                <a:lnTo>
                  <a:pt x="1998" y="5583"/>
                </a:lnTo>
                <a:lnTo>
                  <a:pt x="1998" y="1379"/>
                </a:lnTo>
                <a:lnTo>
                  <a:pt x="709" y="1725"/>
                </a:lnTo>
                <a:lnTo>
                  <a:pt x="709" y="5559"/>
                </a:lnTo>
                <a:lnTo>
                  <a:pt x="709" y="5710"/>
                </a:lnTo>
                <a:lnTo>
                  <a:pt x="557" y="5710"/>
                </a:lnTo>
                <a:lnTo>
                  <a:pt x="0" y="5710"/>
                </a:lnTo>
                <a:lnTo>
                  <a:pt x="0" y="5408"/>
                </a:lnTo>
                <a:close/>
                <a:moveTo>
                  <a:pt x="3760" y="3302"/>
                </a:moveTo>
                <a:lnTo>
                  <a:pt x="3760" y="3302"/>
                </a:lnTo>
                <a:lnTo>
                  <a:pt x="3760" y="3886"/>
                </a:lnTo>
                <a:lnTo>
                  <a:pt x="3920" y="3886"/>
                </a:lnTo>
                <a:lnTo>
                  <a:pt x="4084" y="3886"/>
                </a:lnTo>
                <a:lnTo>
                  <a:pt x="4084" y="3287"/>
                </a:lnTo>
                <a:lnTo>
                  <a:pt x="3920" y="3295"/>
                </a:lnTo>
                <a:lnTo>
                  <a:pt x="3760" y="3302"/>
                </a:lnTo>
                <a:close/>
                <a:moveTo>
                  <a:pt x="4271" y="819"/>
                </a:moveTo>
                <a:lnTo>
                  <a:pt x="4271" y="819"/>
                </a:lnTo>
                <a:lnTo>
                  <a:pt x="4271" y="1426"/>
                </a:lnTo>
                <a:lnTo>
                  <a:pt x="4444" y="1394"/>
                </a:lnTo>
                <a:lnTo>
                  <a:pt x="4622" y="1361"/>
                </a:lnTo>
                <a:lnTo>
                  <a:pt x="4622" y="736"/>
                </a:lnTo>
                <a:lnTo>
                  <a:pt x="4444" y="778"/>
                </a:lnTo>
                <a:lnTo>
                  <a:pt x="4271" y="819"/>
                </a:lnTo>
                <a:close/>
                <a:moveTo>
                  <a:pt x="3760" y="938"/>
                </a:moveTo>
                <a:lnTo>
                  <a:pt x="3760" y="938"/>
                </a:lnTo>
                <a:lnTo>
                  <a:pt x="3760" y="1522"/>
                </a:lnTo>
                <a:lnTo>
                  <a:pt x="3920" y="1492"/>
                </a:lnTo>
                <a:lnTo>
                  <a:pt x="4084" y="1461"/>
                </a:lnTo>
                <a:lnTo>
                  <a:pt x="4084" y="863"/>
                </a:lnTo>
                <a:lnTo>
                  <a:pt x="3920" y="901"/>
                </a:lnTo>
                <a:lnTo>
                  <a:pt x="3760" y="938"/>
                </a:lnTo>
                <a:close/>
                <a:moveTo>
                  <a:pt x="4271" y="1640"/>
                </a:moveTo>
                <a:lnTo>
                  <a:pt x="4271" y="1640"/>
                </a:lnTo>
                <a:lnTo>
                  <a:pt x="4271" y="2245"/>
                </a:lnTo>
                <a:lnTo>
                  <a:pt x="4444" y="2224"/>
                </a:lnTo>
                <a:lnTo>
                  <a:pt x="4622" y="2202"/>
                </a:lnTo>
                <a:lnTo>
                  <a:pt x="4622" y="1580"/>
                </a:lnTo>
                <a:lnTo>
                  <a:pt x="4444" y="1609"/>
                </a:lnTo>
                <a:lnTo>
                  <a:pt x="4271" y="1640"/>
                </a:lnTo>
                <a:close/>
                <a:moveTo>
                  <a:pt x="3760" y="1727"/>
                </a:moveTo>
                <a:lnTo>
                  <a:pt x="3760" y="1727"/>
                </a:lnTo>
                <a:lnTo>
                  <a:pt x="3760" y="2310"/>
                </a:lnTo>
                <a:lnTo>
                  <a:pt x="3920" y="2290"/>
                </a:lnTo>
                <a:lnTo>
                  <a:pt x="4084" y="2269"/>
                </a:lnTo>
                <a:lnTo>
                  <a:pt x="4084" y="1670"/>
                </a:lnTo>
                <a:lnTo>
                  <a:pt x="3920" y="1699"/>
                </a:lnTo>
                <a:lnTo>
                  <a:pt x="3760" y="1727"/>
                </a:lnTo>
                <a:close/>
                <a:moveTo>
                  <a:pt x="4271" y="2459"/>
                </a:moveTo>
                <a:lnTo>
                  <a:pt x="4271" y="2459"/>
                </a:lnTo>
                <a:lnTo>
                  <a:pt x="4271" y="3066"/>
                </a:lnTo>
                <a:lnTo>
                  <a:pt x="4444" y="3055"/>
                </a:lnTo>
                <a:lnTo>
                  <a:pt x="4622" y="3044"/>
                </a:lnTo>
                <a:lnTo>
                  <a:pt x="4622" y="2421"/>
                </a:lnTo>
                <a:lnTo>
                  <a:pt x="4444" y="2440"/>
                </a:lnTo>
                <a:lnTo>
                  <a:pt x="4271" y="2459"/>
                </a:lnTo>
                <a:close/>
                <a:moveTo>
                  <a:pt x="3760" y="2515"/>
                </a:moveTo>
                <a:lnTo>
                  <a:pt x="3760" y="2515"/>
                </a:lnTo>
                <a:lnTo>
                  <a:pt x="3760" y="3098"/>
                </a:lnTo>
                <a:lnTo>
                  <a:pt x="3920" y="3087"/>
                </a:lnTo>
                <a:lnTo>
                  <a:pt x="4084" y="3078"/>
                </a:lnTo>
                <a:lnTo>
                  <a:pt x="4084" y="2479"/>
                </a:lnTo>
                <a:lnTo>
                  <a:pt x="3920" y="2497"/>
                </a:lnTo>
                <a:lnTo>
                  <a:pt x="3760" y="2515"/>
                </a:lnTo>
                <a:close/>
                <a:moveTo>
                  <a:pt x="4271" y="3279"/>
                </a:moveTo>
                <a:lnTo>
                  <a:pt x="4271" y="3279"/>
                </a:lnTo>
                <a:lnTo>
                  <a:pt x="4271" y="3886"/>
                </a:lnTo>
                <a:lnTo>
                  <a:pt x="4444" y="3886"/>
                </a:lnTo>
                <a:lnTo>
                  <a:pt x="4622" y="3886"/>
                </a:lnTo>
                <a:lnTo>
                  <a:pt x="4622" y="3262"/>
                </a:lnTo>
                <a:lnTo>
                  <a:pt x="4444" y="3270"/>
                </a:lnTo>
                <a:lnTo>
                  <a:pt x="4271" y="3279"/>
                </a:lnTo>
                <a:close/>
                <a:moveTo>
                  <a:pt x="918" y="4350"/>
                </a:moveTo>
                <a:lnTo>
                  <a:pt x="918" y="4350"/>
                </a:lnTo>
                <a:lnTo>
                  <a:pt x="918" y="4933"/>
                </a:lnTo>
                <a:lnTo>
                  <a:pt x="1077" y="4933"/>
                </a:lnTo>
                <a:lnTo>
                  <a:pt x="1241" y="4933"/>
                </a:lnTo>
                <a:lnTo>
                  <a:pt x="1241" y="4334"/>
                </a:lnTo>
                <a:lnTo>
                  <a:pt x="1077" y="4343"/>
                </a:lnTo>
                <a:lnTo>
                  <a:pt x="918" y="4350"/>
                </a:lnTo>
                <a:close/>
                <a:moveTo>
                  <a:pt x="1429" y="1866"/>
                </a:moveTo>
                <a:lnTo>
                  <a:pt x="1429" y="1866"/>
                </a:lnTo>
                <a:lnTo>
                  <a:pt x="1429" y="2473"/>
                </a:lnTo>
                <a:lnTo>
                  <a:pt x="1601" y="2441"/>
                </a:lnTo>
                <a:lnTo>
                  <a:pt x="1780" y="2407"/>
                </a:lnTo>
                <a:lnTo>
                  <a:pt x="1780" y="1784"/>
                </a:lnTo>
                <a:lnTo>
                  <a:pt x="1601" y="1825"/>
                </a:lnTo>
                <a:lnTo>
                  <a:pt x="1429" y="1866"/>
                </a:lnTo>
                <a:close/>
                <a:moveTo>
                  <a:pt x="918" y="1986"/>
                </a:moveTo>
                <a:lnTo>
                  <a:pt x="918" y="1986"/>
                </a:lnTo>
                <a:lnTo>
                  <a:pt x="918" y="2569"/>
                </a:lnTo>
                <a:lnTo>
                  <a:pt x="1077" y="2539"/>
                </a:lnTo>
                <a:lnTo>
                  <a:pt x="1241" y="2509"/>
                </a:lnTo>
                <a:lnTo>
                  <a:pt x="1241" y="1909"/>
                </a:lnTo>
                <a:lnTo>
                  <a:pt x="1077" y="1948"/>
                </a:lnTo>
                <a:lnTo>
                  <a:pt x="918" y="1986"/>
                </a:lnTo>
                <a:close/>
                <a:moveTo>
                  <a:pt x="1429" y="2686"/>
                </a:moveTo>
                <a:lnTo>
                  <a:pt x="1429" y="2686"/>
                </a:lnTo>
                <a:lnTo>
                  <a:pt x="1429" y="3293"/>
                </a:lnTo>
                <a:lnTo>
                  <a:pt x="1601" y="3272"/>
                </a:lnTo>
                <a:lnTo>
                  <a:pt x="1780" y="3249"/>
                </a:lnTo>
                <a:lnTo>
                  <a:pt x="1780" y="2626"/>
                </a:lnTo>
                <a:lnTo>
                  <a:pt x="1601" y="2656"/>
                </a:lnTo>
                <a:lnTo>
                  <a:pt x="1429" y="2686"/>
                </a:lnTo>
                <a:close/>
                <a:moveTo>
                  <a:pt x="918" y="2773"/>
                </a:moveTo>
                <a:lnTo>
                  <a:pt x="918" y="2773"/>
                </a:lnTo>
                <a:lnTo>
                  <a:pt x="918" y="3357"/>
                </a:lnTo>
                <a:lnTo>
                  <a:pt x="1077" y="3337"/>
                </a:lnTo>
                <a:lnTo>
                  <a:pt x="1241" y="3316"/>
                </a:lnTo>
                <a:lnTo>
                  <a:pt x="1241" y="2718"/>
                </a:lnTo>
                <a:lnTo>
                  <a:pt x="1077" y="2746"/>
                </a:lnTo>
                <a:lnTo>
                  <a:pt x="918" y="2773"/>
                </a:lnTo>
                <a:close/>
                <a:moveTo>
                  <a:pt x="1429" y="3507"/>
                </a:moveTo>
                <a:lnTo>
                  <a:pt x="1429" y="3507"/>
                </a:lnTo>
                <a:lnTo>
                  <a:pt x="1429" y="4113"/>
                </a:lnTo>
                <a:lnTo>
                  <a:pt x="1601" y="4103"/>
                </a:lnTo>
                <a:lnTo>
                  <a:pt x="1780" y="4091"/>
                </a:lnTo>
                <a:lnTo>
                  <a:pt x="1780" y="3468"/>
                </a:lnTo>
                <a:lnTo>
                  <a:pt x="1601" y="3488"/>
                </a:lnTo>
                <a:lnTo>
                  <a:pt x="1429" y="3507"/>
                </a:lnTo>
                <a:close/>
                <a:moveTo>
                  <a:pt x="918" y="3562"/>
                </a:moveTo>
                <a:lnTo>
                  <a:pt x="918" y="3562"/>
                </a:lnTo>
                <a:lnTo>
                  <a:pt x="918" y="4145"/>
                </a:lnTo>
                <a:lnTo>
                  <a:pt x="1077" y="4135"/>
                </a:lnTo>
                <a:lnTo>
                  <a:pt x="1241" y="4125"/>
                </a:lnTo>
                <a:lnTo>
                  <a:pt x="1241" y="3527"/>
                </a:lnTo>
                <a:lnTo>
                  <a:pt x="1077" y="3544"/>
                </a:lnTo>
                <a:lnTo>
                  <a:pt x="918" y="3562"/>
                </a:lnTo>
                <a:close/>
                <a:moveTo>
                  <a:pt x="1429" y="4326"/>
                </a:moveTo>
                <a:lnTo>
                  <a:pt x="1429" y="4326"/>
                </a:lnTo>
                <a:lnTo>
                  <a:pt x="1429" y="4933"/>
                </a:lnTo>
                <a:lnTo>
                  <a:pt x="1601" y="4933"/>
                </a:lnTo>
                <a:lnTo>
                  <a:pt x="1780" y="4933"/>
                </a:lnTo>
                <a:lnTo>
                  <a:pt x="1780" y="4309"/>
                </a:lnTo>
                <a:lnTo>
                  <a:pt x="1601" y="4318"/>
                </a:lnTo>
                <a:lnTo>
                  <a:pt x="1429" y="4326"/>
                </a:lnTo>
                <a:close/>
              </a:path>
            </a:pathLst>
          </a:custGeom>
          <a:solidFill>
            <a:schemeClr val="bg1"/>
          </a:solidFill>
          <a:ln>
            <a:noFill/>
          </a:ln>
          <a:extLst/>
        </p:spPr>
        <p:txBody>
          <a:bodyPr vert="horz" wrap="square" lIns="91461" tIns="45731" rIns="91461" bIns="45731" numCol="1" anchor="t" anchorCtr="0" compatLnSpc="1">
            <a:prstTxWarp prst="textNoShape">
              <a:avLst/>
            </a:prstTxWarp>
          </a:bodyPr>
          <a:lstStyle/>
          <a:p>
            <a:pPr indent="-240075" defTabSz="914583" fontAlgn="ctr">
              <a:lnSpc>
                <a:spcPts val="3734"/>
              </a:lnSpc>
              <a:spcBef>
                <a:spcPct val="0"/>
              </a:spcBef>
              <a:spcAft>
                <a:spcPts val="1400"/>
              </a:spcAft>
              <a:buClr>
                <a:srgbClr val="CC9900"/>
              </a:buClr>
              <a:buFont typeface="Arial" pitchFamily="34" charset="0"/>
              <a:buChar char="•"/>
            </a:pPr>
            <a:endParaRPr lang="zh-CN" altLang="en-US" sz="3601" kern="0">
              <a:solidFill>
                <a:sysClr val="windowText" lastClr="000000"/>
              </a:solidFill>
              <a:latin typeface="Akkurat Pro" charset="0"/>
              <a:ea typeface="Akkurat Pro" charset="0"/>
              <a:cs typeface="Akkurat Pro" charset="0"/>
            </a:endParaRPr>
          </a:p>
        </p:txBody>
      </p:sp>
      <p:sp>
        <p:nvSpPr>
          <p:cNvPr id="76" name="Rectangle 23"/>
          <p:cNvSpPr>
            <a:spLocks noChangeArrowheads="1"/>
          </p:cNvSpPr>
          <p:nvPr/>
        </p:nvSpPr>
        <p:spPr bwMode="gray">
          <a:xfrm>
            <a:off x="10143742" y="3512133"/>
            <a:ext cx="1591316" cy="307777"/>
          </a:xfrm>
          <a:prstGeom prst="rect">
            <a:avLst/>
          </a:prstGeom>
          <a:noFill/>
          <a:ln w="9525" algn="ctr">
            <a:noFill/>
            <a:miter lim="800000"/>
            <a:headEnd/>
            <a:tailEnd/>
          </a:ln>
        </p:spPr>
        <p:txBody>
          <a:bodyPr wrap="square" lIns="0" tIns="0" rIns="0" bIns="0">
            <a:spAutoFit/>
          </a:bodyPr>
          <a:lstStyle/>
          <a:p>
            <a:pPr algn="ctr" defTabSz="1097944" eaLnBrk="0" hangingPunct="0">
              <a:buClr>
                <a:srgbClr val="C00000"/>
              </a:buClr>
              <a:buSzPct val="60000"/>
              <a:defRPr/>
            </a:pPr>
            <a:r>
              <a:rPr kumimoji="1" lang="en-US" altLang="zh-CN" sz="1000" b="1" kern="0" dirty="0" smtClean="0">
                <a:solidFill>
                  <a:schemeClr val="bg1"/>
                </a:solidFill>
                <a:latin typeface="Akkurat Pro" charset="0"/>
                <a:ea typeface="Akkurat Pro" charset="0"/>
                <a:cs typeface="Akkurat Pro" charset="0"/>
                <a:sym typeface="Gill Sans" pitchFamily="-84" charset="0"/>
              </a:rPr>
              <a:t>Huawei industry </a:t>
            </a:r>
          </a:p>
          <a:p>
            <a:pPr algn="ctr" defTabSz="1097944" eaLnBrk="0" hangingPunct="0">
              <a:buClr>
                <a:srgbClr val="C00000"/>
              </a:buClr>
              <a:buSzPct val="60000"/>
              <a:defRPr/>
            </a:pPr>
            <a:r>
              <a:rPr kumimoji="1" lang="en-US" altLang="zh-CN" sz="1000" b="1" kern="0" dirty="0" smtClean="0">
                <a:solidFill>
                  <a:schemeClr val="bg1"/>
                </a:solidFill>
                <a:latin typeface="Akkurat Pro" charset="0"/>
                <a:ea typeface="Akkurat Pro" charset="0"/>
                <a:cs typeface="Akkurat Pro" charset="0"/>
                <a:sym typeface="Gill Sans" pitchFamily="-84" charset="0"/>
              </a:rPr>
              <a:t>chain</a:t>
            </a:r>
            <a:endParaRPr kumimoji="1" lang="en-US" altLang="zh-CN" sz="1000" b="1" kern="0" dirty="0">
              <a:solidFill>
                <a:schemeClr val="bg1"/>
              </a:solidFill>
              <a:latin typeface="Akkurat Pro" charset="0"/>
              <a:ea typeface="Akkurat Pro" charset="0"/>
              <a:cs typeface="Akkurat Pro" charset="0"/>
              <a:sym typeface="Gill Sans" pitchFamily="-84" charset="0"/>
            </a:endParaRPr>
          </a:p>
        </p:txBody>
      </p:sp>
      <p:sp>
        <p:nvSpPr>
          <p:cNvPr id="38" name="椭圆 37"/>
          <p:cNvSpPr/>
          <p:nvPr/>
        </p:nvSpPr>
        <p:spPr>
          <a:xfrm>
            <a:off x="8057907" y="2819251"/>
            <a:ext cx="975840" cy="975662"/>
          </a:xfrm>
          <a:prstGeom prst="ellipse">
            <a:avLst/>
          </a:prstGeom>
          <a:gradFill>
            <a:gsLst>
              <a:gs pos="0">
                <a:schemeClr val="accent1">
                  <a:lumMod val="0"/>
                </a:schemeClr>
              </a:gs>
              <a:gs pos="99000">
                <a:schemeClr val="tx2">
                  <a:lumMod val="80000"/>
                  <a:lumOff val="20000"/>
                </a:schemeClr>
              </a:gs>
            </a:gsLst>
            <a:lin ang="4500000" scaled="0"/>
          </a:gradFill>
          <a:ln w="3175">
            <a:solidFill>
              <a:srgbClr val="00B0F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pic>
        <p:nvPicPr>
          <p:cNvPr id="80" name="Picture 5" descr="C:\Users\Administrator\Desktop\桥-01.png"/>
          <p:cNvPicPr>
            <a:picLocks noChangeAspect="1" noChangeArrowheads="1"/>
          </p:cNvPicPr>
          <p:nvPr/>
        </p:nvPicPr>
        <p:blipFill>
          <a:blip r:embed="rId16" cstate="print">
            <a:duotone>
              <a:prstClr val="black"/>
              <a:schemeClr val="tx2">
                <a:tint val="45000"/>
                <a:satMod val="400000"/>
              </a:schemeClr>
            </a:duotone>
          </a:blip>
          <a:srcRect l="27506" t="31714" r="31236" b="44161"/>
          <a:stretch>
            <a:fillRect/>
          </a:stretch>
        </p:blipFill>
        <p:spPr bwMode="auto">
          <a:xfrm>
            <a:off x="8072151" y="3218107"/>
            <a:ext cx="947352" cy="206944"/>
          </a:xfrm>
          <a:prstGeom prst="rect">
            <a:avLst/>
          </a:prstGeom>
          <a:noFill/>
          <a:effectLst>
            <a:reflection blurRad="6350" stA="50000" endA="300" endPos="55000" dir="5400000" sy="-100000" algn="bl" rotWithShape="0"/>
          </a:effectLst>
        </p:spPr>
      </p:pic>
      <p:sp>
        <p:nvSpPr>
          <p:cNvPr id="46" name="24134256"/>
          <p:cNvSpPr>
            <a:spLocks noChangeArrowheads="1"/>
          </p:cNvSpPr>
          <p:nvPr/>
        </p:nvSpPr>
        <p:spPr bwMode="auto">
          <a:xfrm>
            <a:off x="6479066" y="4409292"/>
            <a:ext cx="4133522" cy="307777"/>
          </a:xfrm>
          <a:prstGeom prst="rect">
            <a:avLst/>
          </a:prstGeom>
          <a:noFill/>
          <a:ln w="9525">
            <a:noFill/>
            <a:miter lim="800000"/>
            <a:headEnd/>
            <a:tailEnd/>
          </a:ln>
          <a:effectLst/>
        </p:spPr>
        <p:txBody>
          <a:bodyPr wrap="square" lIns="0" tIns="0" rIns="0" bIns="0">
            <a:spAutoFit/>
          </a:bodyPr>
          <a:lstStyle/>
          <a:p>
            <a:pPr algn="ctr"/>
            <a:r>
              <a:rPr kumimoji="1" lang="en-US" altLang="zh-CN" sz="2000" b="1" kern="0" dirty="0" smtClean="0">
                <a:solidFill>
                  <a:srgbClr val="FFC000"/>
                </a:solidFill>
                <a:latin typeface="Akkurat Pro" charset="0"/>
                <a:ea typeface="Akkurat Pro" charset="0"/>
                <a:cs typeface="Akkurat Pro" charset="0"/>
                <a:sym typeface="Gill Sans" pitchFamily="-84" charset="0"/>
              </a:rPr>
              <a:t>10,000+</a:t>
            </a:r>
            <a:r>
              <a:rPr lang="en-US" altLang="zh-CN" sz="2000" b="1" kern="0" dirty="0" smtClean="0">
                <a:solidFill>
                  <a:schemeClr val="bg1">
                    <a:lumMod val="95000"/>
                  </a:schemeClr>
                </a:solidFill>
                <a:latin typeface="Akkurat Pro" charset="0"/>
                <a:ea typeface="Akkurat Pro" charset="0"/>
                <a:cs typeface="Akkurat Pro" charset="0"/>
                <a:sym typeface="Gill Sans" pitchFamily="-84" charset="0"/>
              </a:rPr>
              <a:t> </a:t>
            </a:r>
            <a:r>
              <a:rPr lang="en-US" altLang="zh-CN" sz="1800" b="1" kern="0" dirty="0" smtClean="0">
                <a:solidFill>
                  <a:schemeClr val="bg1">
                    <a:lumMod val="95000"/>
                  </a:schemeClr>
                </a:solidFill>
                <a:latin typeface="Akkurat Pro" charset="0"/>
                <a:ea typeface="Akkurat Pro" charset="0"/>
                <a:cs typeface="Akkurat Pro" charset="0"/>
                <a:sym typeface="Gill Sans" pitchFamily="-84" charset="0"/>
              </a:rPr>
              <a:t>ICT</a:t>
            </a:r>
            <a:r>
              <a:rPr lang="zh-CN" altLang="en-US" sz="1800" b="1" kern="0" dirty="0" smtClean="0">
                <a:solidFill>
                  <a:schemeClr val="bg1">
                    <a:lumMod val="95000"/>
                  </a:schemeClr>
                </a:solidFill>
                <a:latin typeface="Akkurat Pro" charset="0"/>
                <a:ea typeface="Akkurat Pro" charset="0"/>
                <a:cs typeface="Akkurat Pro" charset="0"/>
                <a:sym typeface="Gill Sans" pitchFamily="-84" charset="0"/>
              </a:rPr>
              <a:t> </a:t>
            </a:r>
            <a:r>
              <a:rPr lang="en-US" altLang="zh-CN" sz="1800" b="1" kern="0" dirty="0" smtClean="0">
                <a:solidFill>
                  <a:schemeClr val="bg1"/>
                </a:solidFill>
                <a:latin typeface="Akkurat Pro" charset="0"/>
                <a:ea typeface="Akkurat Pro" charset="0"/>
                <a:cs typeface="Akkurat Pro" charset="0"/>
                <a:sym typeface="Gill Sans" pitchFamily="-84" charset="0"/>
              </a:rPr>
              <a:t>professionals in-demand</a:t>
            </a:r>
            <a:endParaRPr lang="zh-CN" altLang="en-US" sz="1800" b="1" kern="0" dirty="0">
              <a:solidFill>
                <a:schemeClr val="bg1"/>
              </a:solidFill>
              <a:latin typeface="Akkurat Pro" charset="0"/>
              <a:ea typeface="Akkurat Pro" charset="0"/>
              <a:cs typeface="Akkurat Pro" charset="0"/>
              <a:sym typeface="Gill Sans" pitchFamily="-84" charset="0"/>
            </a:endParaRPr>
          </a:p>
        </p:txBody>
      </p:sp>
    </p:spTree>
    <p:extLst>
      <p:ext uri="{BB962C8B-B14F-4D97-AF65-F5344CB8AC3E}">
        <p14:creationId xmlns:p14="http://schemas.microsoft.com/office/powerpoint/2010/main" val="18018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82">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 r="12625" b="21397"/>
          <a:stretch/>
        </p:blipFill>
        <p:spPr>
          <a:xfrm>
            <a:off x="-1" y="-5702"/>
            <a:ext cx="12195175" cy="6887690"/>
          </a:xfrm>
          <a:prstGeom prst="rect">
            <a:avLst/>
          </a:prstGeom>
        </p:spPr>
      </p:pic>
      <p:pic>
        <p:nvPicPr>
          <p:cNvPr id="106" name="图片 105"/>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646013" y="1161375"/>
            <a:ext cx="2411788" cy="552810"/>
          </a:xfrm>
          <a:prstGeom prst="rect">
            <a:avLst/>
          </a:prstGeom>
        </p:spPr>
      </p:pic>
      <p:pic>
        <p:nvPicPr>
          <p:cNvPr id="107" name="图片 106"/>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4828679" y="1161375"/>
            <a:ext cx="2411788" cy="552810"/>
          </a:xfrm>
          <a:prstGeom prst="rect">
            <a:avLst/>
          </a:prstGeom>
        </p:spPr>
      </p:pic>
      <p:pic>
        <p:nvPicPr>
          <p:cNvPr id="108" name="图片 107"/>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8068873" y="1161375"/>
            <a:ext cx="2411788" cy="552810"/>
          </a:xfrm>
          <a:prstGeom prst="rect">
            <a:avLst/>
          </a:prstGeom>
        </p:spPr>
      </p:pic>
      <p:sp>
        <p:nvSpPr>
          <p:cNvPr id="66" name="MH_Other_2"/>
          <p:cNvSpPr/>
          <p:nvPr>
            <p:custDataLst>
              <p:tags r:id="rId1"/>
            </p:custDataLst>
          </p:nvPr>
        </p:nvSpPr>
        <p:spPr>
          <a:xfrm>
            <a:off x="0" y="6120028"/>
            <a:ext cx="12195174" cy="739559"/>
          </a:xfrm>
          <a:prstGeom prst="parallelogram">
            <a:avLst>
              <a:gd name="adj" fmla="val 0"/>
            </a:avLst>
          </a:prstGeom>
          <a:gradFill>
            <a:gsLst>
              <a:gs pos="0">
                <a:schemeClr val="accent1">
                  <a:lumMod val="0"/>
                </a:schemeClr>
              </a:gs>
              <a:gs pos="99000">
                <a:schemeClr val="tx2">
                  <a:lumMod val="80000"/>
                  <a:lumOff val="20000"/>
                </a:schemeClr>
              </a:gs>
            </a:gsLst>
            <a:lin ang="45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prstClr val="white"/>
              </a:solidFill>
              <a:latin typeface="Akkurat Pro" charset="0"/>
              <a:ea typeface="Akkurat Pro" charset="0"/>
              <a:cs typeface="Akkurat Pro" charset="0"/>
            </a:endParaRPr>
          </a:p>
        </p:txBody>
      </p:sp>
      <p:sp>
        <p:nvSpPr>
          <p:cNvPr id="3" name="107233458"/>
          <p:cNvSpPr txBox="1">
            <a:spLocks/>
          </p:cNvSpPr>
          <p:nvPr/>
        </p:nvSpPr>
        <p:spPr>
          <a:xfrm>
            <a:off x="-1" y="451053"/>
            <a:ext cx="12195175" cy="332399"/>
          </a:xfrm>
          <a:prstGeom prst="rect">
            <a:avLst/>
          </a:prstGeom>
        </p:spPr>
        <p:txBody>
          <a:bodyPr wrap="square" lIns="0" tIns="0" rIns="0" bIns="0" anchor="ctr">
            <a:spAutoFit/>
          </a:bodyPr>
          <a:lstStyle>
            <a:defPPr>
              <a:defRPr lang="zh-CN"/>
            </a:defPPr>
            <a:lvl1pPr defTabSz="914400">
              <a:lnSpc>
                <a:spcPct val="90000"/>
              </a:lnSpc>
              <a:spcBef>
                <a:spcPct val="0"/>
              </a:spcBef>
              <a:buNone/>
              <a:defRPr sz="3200">
                <a:solidFill>
                  <a:schemeClr val="bg1"/>
                </a:solidFill>
                <a:latin typeface="Arial" pitchFamily="34" charset="0"/>
                <a:ea typeface="微软雅黑" pitchFamily="34" charset="-122"/>
                <a:cs typeface="Arial" pitchFamily="34" charset="0"/>
              </a:defRPr>
            </a:lvl1pPr>
          </a:lstStyle>
          <a:p>
            <a:pPr algn="ctr"/>
            <a:r>
              <a:rPr lang="en-US" altLang="zh-CN" sz="2400" dirty="0" smtClean="0">
                <a:latin typeface="Microsoft YaHei" panose="020B0503020204020204" pitchFamily="34" charset="-122"/>
                <a:ea typeface="Microsoft YaHei" panose="020B0503020204020204" pitchFamily="34" charset="-122"/>
                <a:cs typeface="Akkurat Pro" charset="0"/>
              </a:rPr>
              <a:t>Expanding New ICT Technologies Together with Global Training Partners</a:t>
            </a:r>
            <a:endParaRPr lang="zh-CN" altLang="en-US" sz="2400" dirty="0">
              <a:latin typeface="Microsoft YaHei" panose="020B0503020204020204" pitchFamily="34" charset="-122"/>
              <a:ea typeface="Microsoft YaHei" panose="020B0503020204020204" pitchFamily="34" charset="-122"/>
              <a:cs typeface="Akkurat Pro" charset="0"/>
            </a:endParaRPr>
          </a:p>
        </p:txBody>
      </p:sp>
      <p:sp>
        <p:nvSpPr>
          <p:cNvPr id="4" name="Freeform 3"/>
          <p:cNvSpPr>
            <a:spLocks noEditPoints="1"/>
          </p:cNvSpPr>
          <p:nvPr/>
        </p:nvSpPr>
        <p:spPr bwMode="auto">
          <a:xfrm>
            <a:off x="1420143" y="1778534"/>
            <a:ext cx="9639300" cy="4139754"/>
          </a:xfrm>
          <a:custGeom>
            <a:avLst/>
            <a:gdLst>
              <a:gd name="T0" fmla="*/ 2147483647 w 3632"/>
              <a:gd name="T1" fmla="*/ 2147483647 h 1804"/>
              <a:gd name="T2" fmla="*/ 2147483647 w 3632"/>
              <a:gd name="T3" fmla="*/ 2147483647 h 1804"/>
              <a:gd name="T4" fmla="*/ 2147483647 w 3632"/>
              <a:gd name="T5" fmla="*/ 2147483647 h 1804"/>
              <a:gd name="T6" fmla="*/ 2147483647 w 3632"/>
              <a:gd name="T7" fmla="*/ 2147483647 h 1804"/>
              <a:gd name="T8" fmla="*/ 2147483647 w 3632"/>
              <a:gd name="T9" fmla="*/ 2147483647 h 1804"/>
              <a:gd name="T10" fmla="*/ 2147483647 w 3632"/>
              <a:gd name="T11" fmla="*/ 2147483647 h 1804"/>
              <a:gd name="T12" fmla="*/ 2147483647 w 3632"/>
              <a:gd name="T13" fmla="*/ 2147483647 h 1804"/>
              <a:gd name="T14" fmla="*/ 2147483647 w 3632"/>
              <a:gd name="T15" fmla="*/ 2147483647 h 1804"/>
              <a:gd name="T16" fmla="*/ 2147483647 w 3632"/>
              <a:gd name="T17" fmla="*/ 2147483647 h 1804"/>
              <a:gd name="T18" fmla="*/ 2147483647 w 3632"/>
              <a:gd name="T19" fmla="*/ 2147483647 h 1804"/>
              <a:gd name="T20" fmla="*/ 2147483647 w 3632"/>
              <a:gd name="T21" fmla="*/ 2147483647 h 1804"/>
              <a:gd name="T22" fmla="*/ 2147483647 w 3632"/>
              <a:gd name="T23" fmla="*/ 2147483647 h 1804"/>
              <a:gd name="T24" fmla="*/ 2147483647 w 3632"/>
              <a:gd name="T25" fmla="*/ 2147483647 h 1804"/>
              <a:gd name="T26" fmla="*/ 2147483647 w 3632"/>
              <a:gd name="T27" fmla="*/ 2147483647 h 1804"/>
              <a:gd name="T28" fmla="*/ 2147483647 w 3632"/>
              <a:gd name="T29" fmla="*/ 2147483647 h 1804"/>
              <a:gd name="T30" fmla="*/ 2147483647 w 3632"/>
              <a:gd name="T31" fmla="*/ 2147483647 h 1804"/>
              <a:gd name="T32" fmla="*/ 2147483647 w 3632"/>
              <a:gd name="T33" fmla="*/ 2147483647 h 1804"/>
              <a:gd name="T34" fmla="*/ 2147483647 w 3632"/>
              <a:gd name="T35" fmla="*/ 2147483647 h 1804"/>
              <a:gd name="T36" fmla="*/ 2147483647 w 3632"/>
              <a:gd name="T37" fmla="*/ 2147483647 h 1804"/>
              <a:gd name="T38" fmla="*/ 2147483647 w 3632"/>
              <a:gd name="T39" fmla="*/ 2147483647 h 1804"/>
              <a:gd name="T40" fmla="*/ 2147483647 w 3632"/>
              <a:gd name="T41" fmla="*/ 2147483647 h 1804"/>
              <a:gd name="T42" fmla="*/ 2147483647 w 3632"/>
              <a:gd name="T43" fmla="*/ 2147483647 h 1804"/>
              <a:gd name="T44" fmla="*/ 2147483647 w 3632"/>
              <a:gd name="T45" fmla="*/ 2147483647 h 1804"/>
              <a:gd name="T46" fmla="*/ 2147483647 w 3632"/>
              <a:gd name="T47" fmla="*/ 2147483647 h 1804"/>
              <a:gd name="T48" fmla="*/ 2147483647 w 3632"/>
              <a:gd name="T49" fmla="*/ 2147483647 h 1804"/>
              <a:gd name="T50" fmla="*/ 2147483647 w 3632"/>
              <a:gd name="T51" fmla="*/ 2147483647 h 1804"/>
              <a:gd name="T52" fmla="*/ 2147483647 w 3632"/>
              <a:gd name="T53" fmla="*/ 2147483647 h 1804"/>
              <a:gd name="T54" fmla="*/ 2147483647 w 3632"/>
              <a:gd name="T55" fmla="*/ 2147483647 h 1804"/>
              <a:gd name="T56" fmla="*/ 2147483647 w 3632"/>
              <a:gd name="T57" fmla="*/ 2147483647 h 1804"/>
              <a:gd name="T58" fmla="*/ 2147483647 w 3632"/>
              <a:gd name="T59" fmla="*/ 2147483647 h 1804"/>
              <a:gd name="T60" fmla="*/ 2147483647 w 3632"/>
              <a:gd name="T61" fmla="*/ 2147483647 h 1804"/>
              <a:gd name="T62" fmla="*/ 2147483647 w 3632"/>
              <a:gd name="T63" fmla="*/ 2147483647 h 1804"/>
              <a:gd name="T64" fmla="*/ 2147483647 w 3632"/>
              <a:gd name="T65" fmla="*/ 2147483647 h 1804"/>
              <a:gd name="T66" fmla="*/ 2147483647 w 3632"/>
              <a:gd name="T67" fmla="*/ 2147483647 h 1804"/>
              <a:gd name="T68" fmla="*/ 2147483647 w 3632"/>
              <a:gd name="T69" fmla="*/ 2147483647 h 1804"/>
              <a:gd name="T70" fmla="*/ 2147483647 w 3632"/>
              <a:gd name="T71" fmla="*/ 2147483647 h 1804"/>
              <a:gd name="T72" fmla="*/ 2147483647 w 3632"/>
              <a:gd name="T73" fmla="*/ 2147483647 h 1804"/>
              <a:gd name="T74" fmla="*/ 2147483647 w 3632"/>
              <a:gd name="T75" fmla="*/ 2147483647 h 1804"/>
              <a:gd name="T76" fmla="*/ 2147483647 w 3632"/>
              <a:gd name="T77" fmla="*/ 2147483647 h 1804"/>
              <a:gd name="T78" fmla="*/ 2147483647 w 3632"/>
              <a:gd name="T79" fmla="*/ 2147483647 h 1804"/>
              <a:gd name="T80" fmla="*/ 2147483647 w 3632"/>
              <a:gd name="T81" fmla="*/ 2147483647 h 1804"/>
              <a:gd name="T82" fmla="*/ 2147483647 w 3632"/>
              <a:gd name="T83" fmla="*/ 2147483647 h 1804"/>
              <a:gd name="T84" fmla="*/ 2147483647 w 3632"/>
              <a:gd name="T85" fmla="*/ 2147483647 h 1804"/>
              <a:gd name="T86" fmla="*/ 2147483647 w 3632"/>
              <a:gd name="T87" fmla="*/ 2147483647 h 1804"/>
              <a:gd name="T88" fmla="*/ 2147483647 w 3632"/>
              <a:gd name="T89" fmla="*/ 2147483647 h 1804"/>
              <a:gd name="T90" fmla="*/ 2147483647 w 3632"/>
              <a:gd name="T91" fmla="*/ 2147483647 h 1804"/>
              <a:gd name="T92" fmla="*/ 2147483647 w 3632"/>
              <a:gd name="T93" fmla="*/ 2147483647 h 1804"/>
              <a:gd name="T94" fmla="*/ 2147483647 w 3632"/>
              <a:gd name="T95" fmla="*/ 2147483647 h 1804"/>
              <a:gd name="T96" fmla="*/ 2147483647 w 3632"/>
              <a:gd name="T97" fmla="*/ 2147483647 h 1804"/>
              <a:gd name="T98" fmla="*/ 2147483647 w 3632"/>
              <a:gd name="T99" fmla="*/ 2147483647 h 1804"/>
              <a:gd name="T100" fmla="*/ 2147483647 w 3632"/>
              <a:gd name="T101" fmla="*/ 2147483647 h 1804"/>
              <a:gd name="T102" fmla="*/ 2147483647 w 3632"/>
              <a:gd name="T103" fmla="*/ 2147483647 h 1804"/>
              <a:gd name="T104" fmla="*/ 2147483647 w 3632"/>
              <a:gd name="T105" fmla="*/ 2147483647 h 1804"/>
              <a:gd name="T106" fmla="*/ 2147483647 w 3632"/>
              <a:gd name="T107" fmla="*/ 2147483647 h 1804"/>
              <a:gd name="T108" fmla="*/ 2147483647 w 3632"/>
              <a:gd name="T109" fmla="*/ 2147483647 h 1804"/>
              <a:gd name="T110" fmla="*/ 2147483647 w 3632"/>
              <a:gd name="T111" fmla="*/ 2147483647 h 1804"/>
              <a:gd name="T112" fmla="*/ 2147483647 w 3632"/>
              <a:gd name="T113" fmla="*/ 2147483647 h 1804"/>
              <a:gd name="T114" fmla="*/ 2147483647 w 3632"/>
              <a:gd name="T115" fmla="*/ 2147483647 h 1804"/>
              <a:gd name="T116" fmla="*/ 2147483647 w 3632"/>
              <a:gd name="T117" fmla="*/ 2147483647 h 1804"/>
              <a:gd name="T118" fmla="*/ 2147483647 w 3632"/>
              <a:gd name="T119" fmla="*/ 2147483647 h 1804"/>
              <a:gd name="T120" fmla="*/ 2147483647 w 3632"/>
              <a:gd name="T121" fmla="*/ 2147483647 h 1804"/>
              <a:gd name="T122" fmla="*/ 2147483647 w 3632"/>
              <a:gd name="T123" fmla="*/ 2147483647 h 1804"/>
              <a:gd name="T124" fmla="*/ 2147483647 w 3632"/>
              <a:gd name="T125" fmla="*/ 2147483647 h 18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32"/>
              <a:gd name="T190" fmla="*/ 0 h 1804"/>
              <a:gd name="T191" fmla="*/ 3632 w 3632"/>
              <a:gd name="T192" fmla="*/ 1804 h 18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32" h="1804">
                <a:moveTo>
                  <a:pt x="1470" y="0"/>
                </a:moveTo>
                <a:lnTo>
                  <a:pt x="1490" y="0"/>
                </a:lnTo>
                <a:lnTo>
                  <a:pt x="1510" y="2"/>
                </a:lnTo>
                <a:lnTo>
                  <a:pt x="1510" y="4"/>
                </a:lnTo>
                <a:lnTo>
                  <a:pt x="1512" y="5"/>
                </a:lnTo>
                <a:lnTo>
                  <a:pt x="1500" y="7"/>
                </a:lnTo>
                <a:lnTo>
                  <a:pt x="1490" y="9"/>
                </a:lnTo>
                <a:lnTo>
                  <a:pt x="1510" y="10"/>
                </a:lnTo>
                <a:lnTo>
                  <a:pt x="1531" y="10"/>
                </a:lnTo>
                <a:lnTo>
                  <a:pt x="1531" y="12"/>
                </a:lnTo>
                <a:lnTo>
                  <a:pt x="1527" y="14"/>
                </a:lnTo>
                <a:lnTo>
                  <a:pt x="1526" y="15"/>
                </a:lnTo>
                <a:lnTo>
                  <a:pt x="1514" y="15"/>
                </a:lnTo>
                <a:lnTo>
                  <a:pt x="1500" y="17"/>
                </a:lnTo>
                <a:lnTo>
                  <a:pt x="1500" y="19"/>
                </a:lnTo>
                <a:lnTo>
                  <a:pt x="1500" y="22"/>
                </a:lnTo>
                <a:lnTo>
                  <a:pt x="1504" y="22"/>
                </a:lnTo>
                <a:lnTo>
                  <a:pt x="1509" y="22"/>
                </a:lnTo>
                <a:lnTo>
                  <a:pt x="1527" y="17"/>
                </a:lnTo>
                <a:lnTo>
                  <a:pt x="1549" y="14"/>
                </a:lnTo>
                <a:lnTo>
                  <a:pt x="1571" y="12"/>
                </a:lnTo>
                <a:lnTo>
                  <a:pt x="1589" y="14"/>
                </a:lnTo>
                <a:lnTo>
                  <a:pt x="1591" y="15"/>
                </a:lnTo>
                <a:lnTo>
                  <a:pt x="1591" y="17"/>
                </a:lnTo>
                <a:lnTo>
                  <a:pt x="1589" y="20"/>
                </a:lnTo>
                <a:lnTo>
                  <a:pt x="1589" y="24"/>
                </a:lnTo>
                <a:lnTo>
                  <a:pt x="1566" y="25"/>
                </a:lnTo>
                <a:lnTo>
                  <a:pt x="1546" y="29"/>
                </a:lnTo>
                <a:lnTo>
                  <a:pt x="1537" y="32"/>
                </a:lnTo>
                <a:lnTo>
                  <a:pt x="1529" y="36"/>
                </a:lnTo>
                <a:lnTo>
                  <a:pt x="1522" y="41"/>
                </a:lnTo>
                <a:lnTo>
                  <a:pt x="1515" y="46"/>
                </a:lnTo>
                <a:lnTo>
                  <a:pt x="1517" y="49"/>
                </a:lnTo>
                <a:lnTo>
                  <a:pt x="1517" y="54"/>
                </a:lnTo>
                <a:lnTo>
                  <a:pt x="1526" y="56"/>
                </a:lnTo>
                <a:lnTo>
                  <a:pt x="1532" y="57"/>
                </a:lnTo>
                <a:lnTo>
                  <a:pt x="1531" y="59"/>
                </a:lnTo>
                <a:lnTo>
                  <a:pt x="1531" y="61"/>
                </a:lnTo>
                <a:lnTo>
                  <a:pt x="1517" y="62"/>
                </a:lnTo>
                <a:lnTo>
                  <a:pt x="1505" y="62"/>
                </a:lnTo>
                <a:lnTo>
                  <a:pt x="1505" y="64"/>
                </a:lnTo>
                <a:lnTo>
                  <a:pt x="1505" y="67"/>
                </a:lnTo>
                <a:lnTo>
                  <a:pt x="1512" y="67"/>
                </a:lnTo>
                <a:lnTo>
                  <a:pt x="1515" y="69"/>
                </a:lnTo>
                <a:lnTo>
                  <a:pt x="1517" y="72"/>
                </a:lnTo>
                <a:lnTo>
                  <a:pt x="1517" y="76"/>
                </a:lnTo>
                <a:lnTo>
                  <a:pt x="1517" y="77"/>
                </a:lnTo>
                <a:lnTo>
                  <a:pt x="1524" y="77"/>
                </a:lnTo>
                <a:lnTo>
                  <a:pt x="1529" y="77"/>
                </a:lnTo>
                <a:lnTo>
                  <a:pt x="1527" y="81"/>
                </a:lnTo>
                <a:lnTo>
                  <a:pt x="1527" y="84"/>
                </a:lnTo>
                <a:lnTo>
                  <a:pt x="1517" y="84"/>
                </a:lnTo>
                <a:lnTo>
                  <a:pt x="1509" y="84"/>
                </a:lnTo>
                <a:lnTo>
                  <a:pt x="1509" y="89"/>
                </a:lnTo>
                <a:lnTo>
                  <a:pt x="1509" y="94"/>
                </a:lnTo>
                <a:lnTo>
                  <a:pt x="1499" y="94"/>
                </a:lnTo>
                <a:lnTo>
                  <a:pt x="1492" y="97"/>
                </a:lnTo>
                <a:lnTo>
                  <a:pt x="1487" y="99"/>
                </a:lnTo>
                <a:lnTo>
                  <a:pt x="1479" y="103"/>
                </a:lnTo>
                <a:lnTo>
                  <a:pt x="1480" y="109"/>
                </a:lnTo>
                <a:lnTo>
                  <a:pt x="1482" y="114"/>
                </a:lnTo>
                <a:lnTo>
                  <a:pt x="1475" y="114"/>
                </a:lnTo>
                <a:lnTo>
                  <a:pt x="1470" y="114"/>
                </a:lnTo>
                <a:lnTo>
                  <a:pt x="1474" y="116"/>
                </a:lnTo>
                <a:lnTo>
                  <a:pt x="1477" y="118"/>
                </a:lnTo>
                <a:lnTo>
                  <a:pt x="1477" y="121"/>
                </a:lnTo>
                <a:lnTo>
                  <a:pt x="1479" y="126"/>
                </a:lnTo>
                <a:lnTo>
                  <a:pt x="1477" y="128"/>
                </a:lnTo>
                <a:lnTo>
                  <a:pt x="1477" y="129"/>
                </a:lnTo>
                <a:lnTo>
                  <a:pt x="1459" y="126"/>
                </a:lnTo>
                <a:lnTo>
                  <a:pt x="1443" y="121"/>
                </a:lnTo>
                <a:lnTo>
                  <a:pt x="1445" y="124"/>
                </a:lnTo>
                <a:lnTo>
                  <a:pt x="1447" y="126"/>
                </a:lnTo>
                <a:lnTo>
                  <a:pt x="1440" y="126"/>
                </a:lnTo>
                <a:lnTo>
                  <a:pt x="1433" y="126"/>
                </a:lnTo>
                <a:lnTo>
                  <a:pt x="1433" y="129"/>
                </a:lnTo>
                <a:lnTo>
                  <a:pt x="1433" y="133"/>
                </a:lnTo>
                <a:lnTo>
                  <a:pt x="1450" y="133"/>
                </a:lnTo>
                <a:lnTo>
                  <a:pt x="1465" y="133"/>
                </a:lnTo>
                <a:lnTo>
                  <a:pt x="1467" y="138"/>
                </a:lnTo>
                <a:lnTo>
                  <a:pt x="1467" y="141"/>
                </a:lnTo>
                <a:lnTo>
                  <a:pt x="1443" y="149"/>
                </a:lnTo>
                <a:lnTo>
                  <a:pt x="1418" y="158"/>
                </a:lnTo>
                <a:lnTo>
                  <a:pt x="1397" y="159"/>
                </a:lnTo>
                <a:lnTo>
                  <a:pt x="1375" y="161"/>
                </a:lnTo>
                <a:lnTo>
                  <a:pt x="1363" y="173"/>
                </a:lnTo>
                <a:lnTo>
                  <a:pt x="1350" y="183"/>
                </a:lnTo>
                <a:lnTo>
                  <a:pt x="1336" y="188"/>
                </a:lnTo>
                <a:lnTo>
                  <a:pt x="1320" y="190"/>
                </a:lnTo>
                <a:lnTo>
                  <a:pt x="1305" y="191"/>
                </a:lnTo>
                <a:lnTo>
                  <a:pt x="1289" y="195"/>
                </a:lnTo>
                <a:lnTo>
                  <a:pt x="1288" y="203"/>
                </a:lnTo>
                <a:lnTo>
                  <a:pt x="1286" y="211"/>
                </a:lnTo>
                <a:lnTo>
                  <a:pt x="1274" y="218"/>
                </a:lnTo>
                <a:lnTo>
                  <a:pt x="1263" y="226"/>
                </a:lnTo>
                <a:lnTo>
                  <a:pt x="1263" y="231"/>
                </a:lnTo>
                <a:lnTo>
                  <a:pt x="1261" y="236"/>
                </a:lnTo>
                <a:lnTo>
                  <a:pt x="1248" y="246"/>
                </a:lnTo>
                <a:lnTo>
                  <a:pt x="1236" y="255"/>
                </a:lnTo>
                <a:lnTo>
                  <a:pt x="1226" y="250"/>
                </a:lnTo>
                <a:lnTo>
                  <a:pt x="1216" y="245"/>
                </a:lnTo>
                <a:lnTo>
                  <a:pt x="1209" y="246"/>
                </a:lnTo>
                <a:lnTo>
                  <a:pt x="1201" y="246"/>
                </a:lnTo>
                <a:lnTo>
                  <a:pt x="1196" y="228"/>
                </a:lnTo>
                <a:lnTo>
                  <a:pt x="1187" y="210"/>
                </a:lnTo>
                <a:lnTo>
                  <a:pt x="1192" y="205"/>
                </a:lnTo>
                <a:lnTo>
                  <a:pt x="1196" y="201"/>
                </a:lnTo>
                <a:lnTo>
                  <a:pt x="1194" y="201"/>
                </a:lnTo>
                <a:lnTo>
                  <a:pt x="1191" y="201"/>
                </a:lnTo>
                <a:lnTo>
                  <a:pt x="1189" y="203"/>
                </a:lnTo>
                <a:lnTo>
                  <a:pt x="1186" y="203"/>
                </a:lnTo>
                <a:lnTo>
                  <a:pt x="1191" y="181"/>
                </a:lnTo>
                <a:lnTo>
                  <a:pt x="1196" y="159"/>
                </a:lnTo>
                <a:lnTo>
                  <a:pt x="1197" y="159"/>
                </a:lnTo>
                <a:lnTo>
                  <a:pt x="1204" y="161"/>
                </a:lnTo>
                <a:lnTo>
                  <a:pt x="1207" y="163"/>
                </a:lnTo>
                <a:lnTo>
                  <a:pt x="1211" y="163"/>
                </a:lnTo>
                <a:lnTo>
                  <a:pt x="1214" y="161"/>
                </a:lnTo>
                <a:lnTo>
                  <a:pt x="1212" y="158"/>
                </a:lnTo>
                <a:lnTo>
                  <a:pt x="1211" y="154"/>
                </a:lnTo>
                <a:lnTo>
                  <a:pt x="1221" y="149"/>
                </a:lnTo>
                <a:lnTo>
                  <a:pt x="1231" y="143"/>
                </a:lnTo>
                <a:lnTo>
                  <a:pt x="1228" y="129"/>
                </a:lnTo>
                <a:lnTo>
                  <a:pt x="1226" y="118"/>
                </a:lnTo>
                <a:lnTo>
                  <a:pt x="1217" y="118"/>
                </a:lnTo>
                <a:lnTo>
                  <a:pt x="1212" y="116"/>
                </a:lnTo>
                <a:lnTo>
                  <a:pt x="1207" y="114"/>
                </a:lnTo>
                <a:lnTo>
                  <a:pt x="1204" y="111"/>
                </a:lnTo>
                <a:lnTo>
                  <a:pt x="1207" y="106"/>
                </a:lnTo>
                <a:lnTo>
                  <a:pt x="1211" y="103"/>
                </a:lnTo>
                <a:lnTo>
                  <a:pt x="1212" y="96"/>
                </a:lnTo>
                <a:lnTo>
                  <a:pt x="1212" y="87"/>
                </a:lnTo>
                <a:lnTo>
                  <a:pt x="1204" y="81"/>
                </a:lnTo>
                <a:lnTo>
                  <a:pt x="1197" y="72"/>
                </a:lnTo>
                <a:lnTo>
                  <a:pt x="1181" y="71"/>
                </a:lnTo>
                <a:lnTo>
                  <a:pt x="1162" y="71"/>
                </a:lnTo>
                <a:lnTo>
                  <a:pt x="1145" y="69"/>
                </a:lnTo>
                <a:lnTo>
                  <a:pt x="1129" y="69"/>
                </a:lnTo>
                <a:lnTo>
                  <a:pt x="1129" y="66"/>
                </a:lnTo>
                <a:lnTo>
                  <a:pt x="1129" y="62"/>
                </a:lnTo>
                <a:lnTo>
                  <a:pt x="1130" y="61"/>
                </a:lnTo>
                <a:lnTo>
                  <a:pt x="1132" y="59"/>
                </a:lnTo>
                <a:lnTo>
                  <a:pt x="1144" y="61"/>
                </a:lnTo>
                <a:lnTo>
                  <a:pt x="1157" y="61"/>
                </a:lnTo>
                <a:lnTo>
                  <a:pt x="1157" y="59"/>
                </a:lnTo>
                <a:lnTo>
                  <a:pt x="1156" y="57"/>
                </a:lnTo>
                <a:lnTo>
                  <a:pt x="1154" y="54"/>
                </a:lnTo>
                <a:lnTo>
                  <a:pt x="1142" y="56"/>
                </a:lnTo>
                <a:lnTo>
                  <a:pt x="1130" y="56"/>
                </a:lnTo>
                <a:lnTo>
                  <a:pt x="1127" y="56"/>
                </a:lnTo>
                <a:lnTo>
                  <a:pt x="1122" y="54"/>
                </a:lnTo>
                <a:lnTo>
                  <a:pt x="1119" y="52"/>
                </a:lnTo>
                <a:lnTo>
                  <a:pt x="1115" y="51"/>
                </a:lnTo>
                <a:lnTo>
                  <a:pt x="1117" y="47"/>
                </a:lnTo>
                <a:lnTo>
                  <a:pt x="1120" y="46"/>
                </a:lnTo>
                <a:lnTo>
                  <a:pt x="1130" y="42"/>
                </a:lnTo>
                <a:lnTo>
                  <a:pt x="1140" y="41"/>
                </a:lnTo>
                <a:lnTo>
                  <a:pt x="1149" y="39"/>
                </a:lnTo>
                <a:lnTo>
                  <a:pt x="1159" y="39"/>
                </a:lnTo>
                <a:lnTo>
                  <a:pt x="1177" y="39"/>
                </a:lnTo>
                <a:lnTo>
                  <a:pt x="1196" y="39"/>
                </a:lnTo>
                <a:lnTo>
                  <a:pt x="1192" y="32"/>
                </a:lnTo>
                <a:lnTo>
                  <a:pt x="1187" y="25"/>
                </a:lnTo>
                <a:lnTo>
                  <a:pt x="1209" y="25"/>
                </a:lnTo>
                <a:lnTo>
                  <a:pt x="1229" y="22"/>
                </a:lnTo>
                <a:lnTo>
                  <a:pt x="1248" y="19"/>
                </a:lnTo>
                <a:lnTo>
                  <a:pt x="1264" y="12"/>
                </a:lnTo>
                <a:lnTo>
                  <a:pt x="1279" y="14"/>
                </a:lnTo>
                <a:lnTo>
                  <a:pt x="1293" y="15"/>
                </a:lnTo>
                <a:lnTo>
                  <a:pt x="1308" y="15"/>
                </a:lnTo>
                <a:lnTo>
                  <a:pt x="1321" y="14"/>
                </a:lnTo>
                <a:lnTo>
                  <a:pt x="1351" y="10"/>
                </a:lnTo>
                <a:lnTo>
                  <a:pt x="1382" y="5"/>
                </a:lnTo>
                <a:lnTo>
                  <a:pt x="1402" y="5"/>
                </a:lnTo>
                <a:lnTo>
                  <a:pt x="1428" y="4"/>
                </a:lnTo>
                <a:lnTo>
                  <a:pt x="1442" y="4"/>
                </a:lnTo>
                <a:lnTo>
                  <a:pt x="1454" y="4"/>
                </a:lnTo>
                <a:lnTo>
                  <a:pt x="1464" y="2"/>
                </a:lnTo>
                <a:lnTo>
                  <a:pt x="1470" y="0"/>
                </a:lnTo>
                <a:close/>
                <a:moveTo>
                  <a:pt x="1147" y="4"/>
                </a:moveTo>
                <a:lnTo>
                  <a:pt x="1169" y="5"/>
                </a:lnTo>
                <a:lnTo>
                  <a:pt x="1189" y="7"/>
                </a:lnTo>
                <a:lnTo>
                  <a:pt x="1211" y="9"/>
                </a:lnTo>
                <a:lnTo>
                  <a:pt x="1233" y="10"/>
                </a:lnTo>
                <a:lnTo>
                  <a:pt x="1231" y="12"/>
                </a:lnTo>
                <a:lnTo>
                  <a:pt x="1231" y="14"/>
                </a:lnTo>
                <a:lnTo>
                  <a:pt x="1207" y="17"/>
                </a:lnTo>
                <a:lnTo>
                  <a:pt x="1189" y="20"/>
                </a:lnTo>
                <a:lnTo>
                  <a:pt x="1172" y="25"/>
                </a:lnTo>
                <a:lnTo>
                  <a:pt x="1154" y="32"/>
                </a:lnTo>
                <a:lnTo>
                  <a:pt x="1137" y="34"/>
                </a:lnTo>
                <a:lnTo>
                  <a:pt x="1120" y="36"/>
                </a:lnTo>
                <a:lnTo>
                  <a:pt x="1104" y="37"/>
                </a:lnTo>
                <a:lnTo>
                  <a:pt x="1087" y="39"/>
                </a:lnTo>
                <a:lnTo>
                  <a:pt x="1087" y="41"/>
                </a:lnTo>
                <a:lnTo>
                  <a:pt x="1092" y="41"/>
                </a:lnTo>
                <a:lnTo>
                  <a:pt x="1097" y="42"/>
                </a:lnTo>
                <a:lnTo>
                  <a:pt x="1097" y="46"/>
                </a:lnTo>
                <a:lnTo>
                  <a:pt x="1097" y="51"/>
                </a:lnTo>
                <a:lnTo>
                  <a:pt x="1095" y="51"/>
                </a:lnTo>
                <a:lnTo>
                  <a:pt x="1094" y="51"/>
                </a:lnTo>
                <a:lnTo>
                  <a:pt x="1080" y="52"/>
                </a:lnTo>
                <a:lnTo>
                  <a:pt x="1065" y="56"/>
                </a:lnTo>
                <a:lnTo>
                  <a:pt x="1057" y="64"/>
                </a:lnTo>
                <a:lnTo>
                  <a:pt x="1048" y="72"/>
                </a:lnTo>
                <a:lnTo>
                  <a:pt x="1037" y="71"/>
                </a:lnTo>
                <a:lnTo>
                  <a:pt x="1017" y="69"/>
                </a:lnTo>
                <a:lnTo>
                  <a:pt x="995" y="67"/>
                </a:lnTo>
                <a:lnTo>
                  <a:pt x="983" y="66"/>
                </a:lnTo>
                <a:lnTo>
                  <a:pt x="981" y="64"/>
                </a:lnTo>
                <a:lnTo>
                  <a:pt x="981" y="62"/>
                </a:lnTo>
                <a:lnTo>
                  <a:pt x="981" y="61"/>
                </a:lnTo>
                <a:lnTo>
                  <a:pt x="993" y="61"/>
                </a:lnTo>
                <a:lnTo>
                  <a:pt x="1007" y="61"/>
                </a:lnTo>
                <a:lnTo>
                  <a:pt x="1013" y="59"/>
                </a:lnTo>
                <a:lnTo>
                  <a:pt x="1018" y="57"/>
                </a:lnTo>
                <a:lnTo>
                  <a:pt x="1022" y="54"/>
                </a:lnTo>
                <a:lnTo>
                  <a:pt x="1023" y="51"/>
                </a:lnTo>
                <a:lnTo>
                  <a:pt x="1032" y="49"/>
                </a:lnTo>
                <a:lnTo>
                  <a:pt x="1040" y="47"/>
                </a:lnTo>
                <a:lnTo>
                  <a:pt x="1035" y="46"/>
                </a:lnTo>
                <a:lnTo>
                  <a:pt x="1032" y="44"/>
                </a:lnTo>
                <a:lnTo>
                  <a:pt x="1038" y="44"/>
                </a:lnTo>
                <a:lnTo>
                  <a:pt x="1043" y="46"/>
                </a:lnTo>
                <a:lnTo>
                  <a:pt x="1047" y="46"/>
                </a:lnTo>
                <a:lnTo>
                  <a:pt x="1050" y="44"/>
                </a:lnTo>
                <a:lnTo>
                  <a:pt x="1047" y="39"/>
                </a:lnTo>
                <a:lnTo>
                  <a:pt x="1042" y="36"/>
                </a:lnTo>
                <a:lnTo>
                  <a:pt x="1043" y="32"/>
                </a:lnTo>
                <a:lnTo>
                  <a:pt x="1043" y="29"/>
                </a:lnTo>
                <a:lnTo>
                  <a:pt x="1060" y="32"/>
                </a:lnTo>
                <a:lnTo>
                  <a:pt x="1074" y="37"/>
                </a:lnTo>
                <a:lnTo>
                  <a:pt x="1092" y="27"/>
                </a:lnTo>
                <a:lnTo>
                  <a:pt x="1114" y="20"/>
                </a:lnTo>
                <a:lnTo>
                  <a:pt x="1095" y="22"/>
                </a:lnTo>
                <a:lnTo>
                  <a:pt x="1077" y="22"/>
                </a:lnTo>
                <a:lnTo>
                  <a:pt x="1058" y="20"/>
                </a:lnTo>
                <a:lnTo>
                  <a:pt x="1042" y="15"/>
                </a:lnTo>
                <a:lnTo>
                  <a:pt x="1043" y="14"/>
                </a:lnTo>
                <a:lnTo>
                  <a:pt x="1043" y="12"/>
                </a:lnTo>
                <a:lnTo>
                  <a:pt x="1070" y="10"/>
                </a:lnTo>
                <a:lnTo>
                  <a:pt x="1099" y="12"/>
                </a:lnTo>
                <a:lnTo>
                  <a:pt x="1112" y="12"/>
                </a:lnTo>
                <a:lnTo>
                  <a:pt x="1125" y="10"/>
                </a:lnTo>
                <a:lnTo>
                  <a:pt x="1137" y="9"/>
                </a:lnTo>
                <a:lnTo>
                  <a:pt x="1147" y="4"/>
                </a:lnTo>
                <a:close/>
                <a:moveTo>
                  <a:pt x="2361" y="31"/>
                </a:moveTo>
                <a:lnTo>
                  <a:pt x="2361" y="25"/>
                </a:lnTo>
                <a:lnTo>
                  <a:pt x="2361" y="19"/>
                </a:lnTo>
                <a:lnTo>
                  <a:pt x="2378" y="19"/>
                </a:lnTo>
                <a:lnTo>
                  <a:pt x="2396" y="20"/>
                </a:lnTo>
                <a:lnTo>
                  <a:pt x="2411" y="29"/>
                </a:lnTo>
                <a:lnTo>
                  <a:pt x="2430" y="37"/>
                </a:lnTo>
                <a:lnTo>
                  <a:pt x="2430" y="41"/>
                </a:lnTo>
                <a:lnTo>
                  <a:pt x="2430" y="44"/>
                </a:lnTo>
                <a:lnTo>
                  <a:pt x="2426" y="44"/>
                </a:lnTo>
                <a:lnTo>
                  <a:pt x="2421" y="44"/>
                </a:lnTo>
                <a:lnTo>
                  <a:pt x="2408" y="41"/>
                </a:lnTo>
                <a:lnTo>
                  <a:pt x="2391" y="36"/>
                </a:lnTo>
                <a:lnTo>
                  <a:pt x="2374" y="32"/>
                </a:lnTo>
                <a:lnTo>
                  <a:pt x="2361" y="31"/>
                </a:lnTo>
                <a:close/>
                <a:moveTo>
                  <a:pt x="988" y="20"/>
                </a:moveTo>
                <a:lnTo>
                  <a:pt x="995" y="20"/>
                </a:lnTo>
                <a:lnTo>
                  <a:pt x="1002" y="20"/>
                </a:lnTo>
                <a:lnTo>
                  <a:pt x="1008" y="24"/>
                </a:lnTo>
                <a:lnTo>
                  <a:pt x="1013" y="25"/>
                </a:lnTo>
                <a:lnTo>
                  <a:pt x="1018" y="29"/>
                </a:lnTo>
                <a:lnTo>
                  <a:pt x="1023" y="32"/>
                </a:lnTo>
                <a:lnTo>
                  <a:pt x="1027" y="37"/>
                </a:lnTo>
                <a:lnTo>
                  <a:pt x="1028" y="42"/>
                </a:lnTo>
                <a:lnTo>
                  <a:pt x="1027" y="42"/>
                </a:lnTo>
                <a:lnTo>
                  <a:pt x="1025" y="42"/>
                </a:lnTo>
                <a:lnTo>
                  <a:pt x="1013" y="46"/>
                </a:lnTo>
                <a:lnTo>
                  <a:pt x="1000" y="49"/>
                </a:lnTo>
                <a:lnTo>
                  <a:pt x="986" y="51"/>
                </a:lnTo>
                <a:lnTo>
                  <a:pt x="980" y="51"/>
                </a:lnTo>
                <a:lnTo>
                  <a:pt x="971" y="47"/>
                </a:lnTo>
                <a:lnTo>
                  <a:pt x="965" y="44"/>
                </a:lnTo>
                <a:lnTo>
                  <a:pt x="960" y="39"/>
                </a:lnTo>
                <a:lnTo>
                  <a:pt x="955" y="32"/>
                </a:lnTo>
                <a:lnTo>
                  <a:pt x="963" y="32"/>
                </a:lnTo>
                <a:lnTo>
                  <a:pt x="973" y="29"/>
                </a:lnTo>
                <a:lnTo>
                  <a:pt x="981" y="25"/>
                </a:lnTo>
                <a:lnTo>
                  <a:pt x="988" y="20"/>
                </a:lnTo>
                <a:close/>
                <a:moveTo>
                  <a:pt x="1822" y="29"/>
                </a:moveTo>
                <a:lnTo>
                  <a:pt x="1824" y="29"/>
                </a:lnTo>
                <a:lnTo>
                  <a:pt x="1825" y="29"/>
                </a:lnTo>
                <a:lnTo>
                  <a:pt x="1824" y="29"/>
                </a:lnTo>
                <a:lnTo>
                  <a:pt x="1822" y="29"/>
                </a:lnTo>
                <a:close/>
                <a:moveTo>
                  <a:pt x="1830" y="29"/>
                </a:moveTo>
                <a:lnTo>
                  <a:pt x="1844" y="31"/>
                </a:lnTo>
                <a:lnTo>
                  <a:pt x="1855" y="31"/>
                </a:lnTo>
                <a:lnTo>
                  <a:pt x="1869" y="31"/>
                </a:lnTo>
                <a:lnTo>
                  <a:pt x="1882" y="31"/>
                </a:lnTo>
                <a:lnTo>
                  <a:pt x="1882" y="32"/>
                </a:lnTo>
                <a:lnTo>
                  <a:pt x="1882" y="34"/>
                </a:lnTo>
                <a:lnTo>
                  <a:pt x="1882" y="36"/>
                </a:lnTo>
                <a:lnTo>
                  <a:pt x="1872" y="39"/>
                </a:lnTo>
                <a:lnTo>
                  <a:pt x="1862" y="41"/>
                </a:lnTo>
                <a:lnTo>
                  <a:pt x="1852" y="42"/>
                </a:lnTo>
                <a:lnTo>
                  <a:pt x="1840" y="41"/>
                </a:lnTo>
                <a:lnTo>
                  <a:pt x="1835" y="36"/>
                </a:lnTo>
                <a:lnTo>
                  <a:pt x="1830" y="29"/>
                </a:lnTo>
                <a:close/>
                <a:moveTo>
                  <a:pt x="896" y="36"/>
                </a:moveTo>
                <a:lnTo>
                  <a:pt x="904" y="37"/>
                </a:lnTo>
                <a:lnTo>
                  <a:pt x="913" y="41"/>
                </a:lnTo>
                <a:lnTo>
                  <a:pt x="913" y="42"/>
                </a:lnTo>
                <a:lnTo>
                  <a:pt x="913" y="46"/>
                </a:lnTo>
                <a:lnTo>
                  <a:pt x="911" y="49"/>
                </a:lnTo>
                <a:lnTo>
                  <a:pt x="908" y="51"/>
                </a:lnTo>
                <a:lnTo>
                  <a:pt x="904" y="51"/>
                </a:lnTo>
                <a:lnTo>
                  <a:pt x="889" y="49"/>
                </a:lnTo>
                <a:lnTo>
                  <a:pt x="876" y="46"/>
                </a:lnTo>
                <a:lnTo>
                  <a:pt x="884" y="39"/>
                </a:lnTo>
                <a:lnTo>
                  <a:pt x="896" y="36"/>
                </a:lnTo>
                <a:close/>
                <a:moveTo>
                  <a:pt x="1762" y="36"/>
                </a:moveTo>
                <a:lnTo>
                  <a:pt x="1775" y="37"/>
                </a:lnTo>
                <a:lnTo>
                  <a:pt x="1795" y="37"/>
                </a:lnTo>
                <a:lnTo>
                  <a:pt x="1812" y="37"/>
                </a:lnTo>
                <a:lnTo>
                  <a:pt x="1824" y="41"/>
                </a:lnTo>
                <a:lnTo>
                  <a:pt x="1827" y="42"/>
                </a:lnTo>
                <a:lnTo>
                  <a:pt x="1829" y="44"/>
                </a:lnTo>
                <a:lnTo>
                  <a:pt x="1829" y="46"/>
                </a:lnTo>
                <a:lnTo>
                  <a:pt x="1829" y="47"/>
                </a:lnTo>
                <a:lnTo>
                  <a:pt x="1817" y="57"/>
                </a:lnTo>
                <a:lnTo>
                  <a:pt x="1805" y="69"/>
                </a:lnTo>
                <a:lnTo>
                  <a:pt x="1800" y="67"/>
                </a:lnTo>
                <a:lnTo>
                  <a:pt x="1795" y="67"/>
                </a:lnTo>
                <a:lnTo>
                  <a:pt x="1788" y="62"/>
                </a:lnTo>
                <a:lnTo>
                  <a:pt x="1777" y="54"/>
                </a:lnTo>
                <a:lnTo>
                  <a:pt x="1767" y="44"/>
                </a:lnTo>
                <a:lnTo>
                  <a:pt x="1762" y="36"/>
                </a:lnTo>
                <a:close/>
                <a:moveTo>
                  <a:pt x="933" y="39"/>
                </a:moveTo>
                <a:lnTo>
                  <a:pt x="935" y="39"/>
                </a:lnTo>
                <a:lnTo>
                  <a:pt x="936" y="39"/>
                </a:lnTo>
                <a:lnTo>
                  <a:pt x="943" y="46"/>
                </a:lnTo>
                <a:lnTo>
                  <a:pt x="948" y="52"/>
                </a:lnTo>
                <a:lnTo>
                  <a:pt x="946" y="54"/>
                </a:lnTo>
                <a:lnTo>
                  <a:pt x="946" y="56"/>
                </a:lnTo>
                <a:lnTo>
                  <a:pt x="938" y="56"/>
                </a:lnTo>
                <a:lnTo>
                  <a:pt x="933" y="54"/>
                </a:lnTo>
                <a:lnTo>
                  <a:pt x="928" y="51"/>
                </a:lnTo>
                <a:lnTo>
                  <a:pt x="926" y="44"/>
                </a:lnTo>
                <a:lnTo>
                  <a:pt x="930" y="41"/>
                </a:lnTo>
                <a:lnTo>
                  <a:pt x="933" y="39"/>
                </a:lnTo>
                <a:close/>
                <a:moveTo>
                  <a:pt x="817" y="42"/>
                </a:moveTo>
                <a:lnTo>
                  <a:pt x="827" y="42"/>
                </a:lnTo>
                <a:lnTo>
                  <a:pt x="836" y="44"/>
                </a:lnTo>
                <a:lnTo>
                  <a:pt x="836" y="46"/>
                </a:lnTo>
                <a:lnTo>
                  <a:pt x="836" y="47"/>
                </a:lnTo>
                <a:lnTo>
                  <a:pt x="827" y="52"/>
                </a:lnTo>
                <a:lnTo>
                  <a:pt x="817" y="57"/>
                </a:lnTo>
                <a:lnTo>
                  <a:pt x="812" y="59"/>
                </a:lnTo>
                <a:lnTo>
                  <a:pt x="807" y="61"/>
                </a:lnTo>
                <a:lnTo>
                  <a:pt x="802" y="59"/>
                </a:lnTo>
                <a:lnTo>
                  <a:pt x="797" y="54"/>
                </a:lnTo>
                <a:lnTo>
                  <a:pt x="807" y="49"/>
                </a:lnTo>
                <a:lnTo>
                  <a:pt x="817" y="42"/>
                </a:lnTo>
                <a:close/>
                <a:moveTo>
                  <a:pt x="2475" y="51"/>
                </a:moveTo>
                <a:lnTo>
                  <a:pt x="2463" y="52"/>
                </a:lnTo>
                <a:lnTo>
                  <a:pt x="2453" y="51"/>
                </a:lnTo>
                <a:lnTo>
                  <a:pt x="2446" y="49"/>
                </a:lnTo>
                <a:lnTo>
                  <a:pt x="2440" y="44"/>
                </a:lnTo>
                <a:lnTo>
                  <a:pt x="2440" y="42"/>
                </a:lnTo>
                <a:lnTo>
                  <a:pt x="2458" y="42"/>
                </a:lnTo>
                <a:lnTo>
                  <a:pt x="2475" y="44"/>
                </a:lnTo>
                <a:lnTo>
                  <a:pt x="2475" y="47"/>
                </a:lnTo>
                <a:lnTo>
                  <a:pt x="2475" y="51"/>
                </a:lnTo>
                <a:close/>
                <a:moveTo>
                  <a:pt x="765" y="51"/>
                </a:moveTo>
                <a:lnTo>
                  <a:pt x="772" y="52"/>
                </a:lnTo>
                <a:lnTo>
                  <a:pt x="777" y="54"/>
                </a:lnTo>
                <a:lnTo>
                  <a:pt x="779" y="62"/>
                </a:lnTo>
                <a:lnTo>
                  <a:pt x="781" y="72"/>
                </a:lnTo>
                <a:lnTo>
                  <a:pt x="782" y="72"/>
                </a:lnTo>
                <a:lnTo>
                  <a:pt x="782" y="74"/>
                </a:lnTo>
                <a:lnTo>
                  <a:pt x="797" y="69"/>
                </a:lnTo>
                <a:lnTo>
                  <a:pt x="807" y="66"/>
                </a:lnTo>
                <a:lnTo>
                  <a:pt x="816" y="66"/>
                </a:lnTo>
                <a:lnTo>
                  <a:pt x="822" y="69"/>
                </a:lnTo>
                <a:lnTo>
                  <a:pt x="829" y="72"/>
                </a:lnTo>
                <a:lnTo>
                  <a:pt x="836" y="76"/>
                </a:lnTo>
                <a:lnTo>
                  <a:pt x="836" y="77"/>
                </a:lnTo>
                <a:lnTo>
                  <a:pt x="834" y="81"/>
                </a:lnTo>
                <a:lnTo>
                  <a:pt x="817" y="81"/>
                </a:lnTo>
                <a:lnTo>
                  <a:pt x="799" y="82"/>
                </a:lnTo>
                <a:lnTo>
                  <a:pt x="797" y="79"/>
                </a:lnTo>
                <a:lnTo>
                  <a:pt x="797" y="77"/>
                </a:lnTo>
                <a:lnTo>
                  <a:pt x="794" y="76"/>
                </a:lnTo>
                <a:lnTo>
                  <a:pt x="787" y="81"/>
                </a:lnTo>
                <a:lnTo>
                  <a:pt x="779" y="81"/>
                </a:lnTo>
                <a:lnTo>
                  <a:pt x="772" y="81"/>
                </a:lnTo>
                <a:lnTo>
                  <a:pt x="765" y="77"/>
                </a:lnTo>
                <a:lnTo>
                  <a:pt x="759" y="74"/>
                </a:lnTo>
                <a:lnTo>
                  <a:pt x="754" y="72"/>
                </a:lnTo>
                <a:lnTo>
                  <a:pt x="747" y="71"/>
                </a:lnTo>
                <a:lnTo>
                  <a:pt x="742" y="71"/>
                </a:lnTo>
                <a:lnTo>
                  <a:pt x="740" y="74"/>
                </a:lnTo>
                <a:lnTo>
                  <a:pt x="739" y="76"/>
                </a:lnTo>
                <a:lnTo>
                  <a:pt x="737" y="77"/>
                </a:lnTo>
                <a:lnTo>
                  <a:pt x="732" y="77"/>
                </a:lnTo>
                <a:lnTo>
                  <a:pt x="714" y="74"/>
                </a:lnTo>
                <a:lnTo>
                  <a:pt x="697" y="67"/>
                </a:lnTo>
                <a:lnTo>
                  <a:pt x="709" y="66"/>
                </a:lnTo>
                <a:lnTo>
                  <a:pt x="730" y="62"/>
                </a:lnTo>
                <a:lnTo>
                  <a:pt x="752" y="57"/>
                </a:lnTo>
                <a:lnTo>
                  <a:pt x="765" y="51"/>
                </a:lnTo>
                <a:close/>
                <a:moveTo>
                  <a:pt x="2788" y="128"/>
                </a:moveTo>
                <a:lnTo>
                  <a:pt x="2788" y="124"/>
                </a:lnTo>
                <a:lnTo>
                  <a:pt x="2788" y="121"/>
                </a:lnTo>
                <a:lnTo>
                  <a:pt x="2805" y="123"/>
                </a:lnTo>
                <a:lnTo>
                  <a:pt x="2821" y="124"/>
                </a:lnTo>
                <a:lnTo>
                  <a:pt x="2838" y="126"/>
                </a:lnTo>
                <a:lnTo>
                  <a:pt x="2853" y="126"/>
                </a:lnTo>
                <a:lnTo>
                  <a:pt x="2855" y="126"/>
                </a:lnTo>
                <a:lnTo>
                  <a:pt x="2855" y="124"/>
                </a:lnTo>
                <a:lnTo>
                  <a:pt x="2851" y="121"/>
                </a:lnTo>
                <a:lnTo>
                  <a:pt x="2848" y="118"/>
                </a:lnTo>
                <a:lnTo>
                  <a:pt x="2845" y="114"/>
                </a:lnTo>
                <a:lnTo>
                  <a:pt x="2843" y="109"/>
                </a:lnTo>
                <a:lnTo>
                  <a:pt x="2858" y="109"/>
                </a:lnTo>
                <a:lnTo>
                  <a:pt x="2873" y="109"/>
                </a:lnTo>
                <a:lnTo>
                  <a:pt x="2878" y="111"/>
                </a:lnTo>
                <a:lnTo>
                  <a:pt x="2885" y="113"/>
                </a:lnTo>
                <a:lnTo>
                  <a:pt x="2888" y="116"/>
                </a:lnTo>
                <a:lnTo>
                  <a:pt x="2893" y="121"/>
                </a:lnTo>
                <a:lnTo>
                  <a:pt x="2902" y="116"/>
                </a:lnTo>
                <a:lnTo>
                  <a:pt x="2908" y="114"/>
                </a:lnTo>
                <a:lnTo>
                  <a:pt x="2915" y="114"/>
                </a:lnTo>
                <a:lnTo>
                  <a:pt x="2920" y="116"/>
                </a:lnTo>
                <a:lnTo>
                  <a:pt x="2932" y="121"/>
                </a:lnTo>
                <a:lnTo>
                  <a:pt x="2945" y="126"/>
                </a:lnTo>
                <a:lnTo>
                  <a:pt x="2962" y="128"/>
                </a:lnTo>
                <a:lnTo>
                  <a:pt x="2980" y="128"/>
                </a:lnTo>
                <a:lnTo>
                  <a:pt x="2997" y="128"/>
                </a:lnTo>
                <a:lnTo>
                  <a:pt x="3016" y="128"/>
                </a:lnTo>
                <a:lnTo>
                  <a:pt x="3037" y="136"/>
                </a:lnTo>
                <a:lnTo>
                  <a:pt x="3059" y="143"/>
                </a:lnTo>
                <a:lnTo>
                  <a:pt x="3077" y="143"/>
                </a:lnTo>
                <a:lnTo>
                  <a:pt x="3094" y="143"/>
                </a:lnTo>
                <a:lnTo>
                  <a:pt x="3111" y="144"/>
                </a:lnTo>
                <a:lnTo>
                  <a:pt x="3128" y="144"/>
                </a:lnTo>
                <a:lnTo>
                  <a:pt x="3141" y="149"/>
                </a:lnTo>
                <a:lnTo>
                  <a:pt x="3158" y="153"/>
                </a:lnTo>
                <a:lnTo>
                  <a:pt x="3158" y="151"/>
                </a:lnTo>
                <a:lnTo>
                  <a:pt x="3156" y="149"/>
                </a:lnTo>
                <a:lnTo>
                  <a:pt x="3153" y="146"/>
                </a:lnTo>
                <a:lnTo>
                  <a:pt x="3146" y="143"/>
                </a:lnTo>
                <a:lnTo>
                  <a:pt x="3139" y="141"/>
                </a:lnTo>
                <a:lnTo>
                  <a:pt x="3139" y="139"/>
                </a:lnTo>
                <a:lnTo>
                  <a:pt x="3139" y="138"/>
                </a:lnTo>
                <a:lnTo>
                  <a:pt x="3141" y="136"/>
                </a:lnTo>
                <a:lnTo>
                  <a:pt x="3141" y="134"/>
                </a:lnTo>
                <a:lnTo>
                  <a:pt x="3165" y="136"/>
                </a:lnTo>
                <a:lnTo>
                  <a:pt x="3188" y="139"/>
                </a:lnTo>
                <a:lnTo>
                  <a:pt x="3211" y="144"/>
                </a:lnTo>
                <a:lnTo>
                  <a:pt x="3233" y="149"/>
                </a:lnTo>
                <a:lnTo>
                  <a:pt x="3277" y="164"/>
                </a:lnTo>
                <a:lnTo>
                  <a:pt x="3315" y="176"/>
                </a:lnTo>
                <a:lnTo>
                  <a:pt x="3340" y="180"/>
                </a:lnTo>
                <a:lnTo>
                  <a:pt x="3360" y="183"/>
                </a:lnTo>
                <a:lnTo>
                  <a:pt x="3367" y="193"/>
                </a:lnTo>
                <a:lnTo>
                  <a:pt x="3374" y="203"/>
                </a:lnTo>
                <a:lnTo>
                  <a:pt x="3354" y="201"/>
                </a:lnTo>
                <a:lnTo>
                  <a:pt x="3327" y="195"/>
                </a:lnTo>
                <a:lnTo>
                  <a:pt x="3315" y="191"/>
                </a:lnTo>
                <a:lnTo>
                  <a:pt x="3303" y="190"/>
                </a:lnTo>
                <a:lnTo>
                  <a:pt x="3295" y="188"/>
                </a:lnTo>
                <a:lnTo>
                  <a:pt x="3290" y="190"/>
                </a:lnTo>
                <a:lnTo>
                  <a:pt x="3292" y="193"/>
                </a:lnTo>
                <a:lnTo>
                  <a:pt x="3295" y="198"/>
                </a:lnTo>
                <a:lnTo>
                  <a:pt x="3287" y="198"/>
                </a:lnTo>
                <a:lnTo>
                  <a:pt x="3278" y="200"/>
                </a:lnTo>
                <a:lnTo>
                  <a:pt x="3278" y="201"/>
                </a:lnTo>
                <a:lnTo>
                  <a:pt x="3287" y="201"/>
                </a:lnTo>
                <a:lnTo>
                  <a:pt x="3293" y="203"/>
                </a:lnTo>
                <a:lnTo>
                  <a:pt x="3300" y="205"/>
                </a:lnTo>
                <a:lnTo>
                  <a:pt x="3307" y="208"/>
                </a:lnTo>
                <a:lnTo>
                  <a:pt x="3320" y="215"/>
                </a:lnTo>
                <a:lnTo>
                  <a:pt x="3337" y="221"/>
                </a:lnTo>
                <a:lnTo>
                  <a:pt x="3337" y="225"/>
                </a:lnTo>
                <a:lnTo>
                  <a:pt x="3337" y="228"/>
                </a:lnTo>
                <a:lnTo>
                  <a:pt x="3335" y="230"/>
                </a:lnTo>
                <a:lnTo>
                  <a:pt x="3334" y="231"/>
                </a:lnTo>
                <a:lnTo>
                  <a:pt x="3319" y="231"/>
                </a:lnTo>
                <a:lnTo>
                  <a:pt x="3303" y="233"/>
                </a:lnTo>
                <a:lnTo>
                  <a:pt x="3298" y="236"/>
                </a:lnTo>
                <a:lnTo>
                  <a:pt x="3293" y="240"/>
                </a:lnTo>
                <a:lnTo>
                  <a:pt x="3290" y="246"/>
                </a:lnTo>
                <a:lnTo>
                  <a:pt x="3288" y="255"/>
                </a:lnTo>
                <a:lnTo>
                  <a:pt x="3280" y="257"/>
                </a:lnTo>
                <a:lnTo>
                  <a:pt x="3273" y="257"/>
                </a:lnTo>
                <a:lnTo>
                  <a:pt x="3272" y="252"/>
                </a:lnTo>
                <a:lnTo>
                  <a:pt x="3268" y="250"/>
                </a:lnTo>
                <a:lnTo>
                  <a:pt x="3258" y="252"/>
                </a:lnTo>
                <a:lnTo>
                  <a:pt x="3247" y="255"/>
                </a:lnTo>
                <a:lnTo>
                  <a:pt x="3237" y="260"/>
                </a:lnTo>
                <a:lnTo>
                  <a:pt x="3228" y="265"/>
                </a:lnTo>
                <a:lnTo>
                  <a:pt x="3232" y="272"/>
                </a:lnTo>
                <a:lnTo>
                  <a:pt x="3235" y="277"/>
                </a:lnTo>
                <a:lnTo>
                  <a:pt x="3237" y="280"/>
                </a:lnTo>
                <a:lnTo>
                  <a:pt x="3240" y="283"/>
                </a:lnTo>
                <a:lnTo>
                  <a:pt x="3248" y="287"/>
                </a:lnTo>
                <a:lnTo>
                  <a:pt x="3260" y="292"/>
                </a:lnTo>
                <a:lnTo>
                  <a:pt x="3262" y="300"/>
                </a:lnTo>
                <a:lnTo>
                  <a:pt x="3263" y="308"/>
                </a:lnTo>
                <a:lnTo>
                  <a:pt x="3268" y="310"/>
                </a:lnTo>
                <a:lnTo>
                  <a:pt x="3272" y="312"/>
                </a:lnTo>
                <a:lnTo>
                  <a:pt x="3275" y="327"/>
                </a:lnTo>
                <a:lnTo>
                  <a:pt x="3275" y="342"/>
                </a:lnTo>
                <a:lnTo>
                  <a:pt x="3275" y="355"/>
                </a:lnTo>
                <a:lnTo>
                  <a:pt x="3277" y="369"/>
                </a:lnTo>
                <a:lnTo>
                  <a:pt x="3270" y="369"/>
                </a:lnTo>
                <a:lnTo>
                  <a:pt x="3265" y="369"/>
                </a:lnTo>
                <a:lnTo>
                  <a:pt x="3247" y="355"/>
                </a:lnTo>
                <a:lnTo>
                  <a:pt x="3226" y="339"/>
                </a:lnTo>
                <a:lnTo>
                  <a:pt x="3208" y="324"/>
                </a:lnTo>
                <a:lnTo>
                  <a:pt x="3193" y="305"/>
                </a:lnTo>
                <a:lnTo>
                  <a:pt x="3195" y="295"/>
                </a:lnTo>
                <a:lnTo>
                  <a:pt x="3196" y="285"/>
                </a:lnTo>
                <a:lnTo>
                  <a:pt x="3200" y="275"/>
                </a:lnTo>
                <a:lnTo>
                  <a:pt x="3205" y="265"/>
                </a:lnTo>
                <a:lnTo>
                  <a:pt x="3206" y="255"/>
                </a:lnTo>
                <a:lnTo>
                  <a:pt x="3208" y="246"/>
                </a:lnTo>
                <a:lnTo>
                  <a:pt x="3208" y="238"/>
                </a:lnTo>
                <a:lnTo>
                  <a:pt x="3205" y="228"/>
                </a:lnTo>
                <a:lnTo>
                  <a:pt x="3200" y="228"/>
                </a:lnTo>
                <a:lnTo>
                  <a:pt x="3193" y="228"/>
                </a:lnTo>
                <a:lnTo>
                  <a:pt x="3191" y="236"/>
                </a:lnTo>
                <a:lnTo>
                  <a:pt x="3191" y="243"/>
                </a:lnTo>
                <a:lnTo>
                  <a:pt x="3190" y="243"/>
                </a:lnTo>
                <a:lnTo>
                  <a:pt x="3186" y="245"/>
                </a:lnTo>
                <a:lnTo>
                  <a:pt x="3181" y="245"/>
                </a:lnTo>
                <a:lnTo>
                  <a:pt x="3176" y="246"/>
                </a:lnTo>
                <a:lnTo>
                  <a:pt x="3171" y="240"/>
                </a:lnTo>
                <a:lnTo>
                  <a:pt x="3166" y="235"/>
                </a:lnTo>
                <a:lnTo>
                  <a:pt x="3154" y="235"/>
                </a:lnTo>
                <a:lnTo>
                  <a:pt x="3146" y="238"/>
                </a:lnTo>
                <a:lnTo>
                  <a:pt x="3143" y="240"/>
                </a:lnTo>
                <a:lnTo>
                  <a:pt x="3139" y="243"/>
                </a:lnTo>
                <a:lnTo>
                  <a:pt x="3139" y="252"/>
                </a:lnTo>
                <a:lnTo>
                  <a:pt x="3139" y="258"/>
                </a:lnTo>
                <a:lnTo>
                  <a:pt x="3143" y="262"/>
                </a:lnTo>
                <a:lnTo>
                  <a:pt x="3148" y="263"/>
                </a:lnTo>
                <a:lnTo>
                  <a:pt x="3146" y="265"/>
                </a:lnTo>
                <a:lnTo>
                  <a:pt x="3146" y="267"/>
                </a:lnTo>
                <a:lnTo>
                  <a:pt x="3119" y="268"/>
                </a:lnTo>
                <a:lnTo>
                  <a:pt x="3089" y="267"/>
                </a:lnTo>
                <a:lnTo>
                  <a:pt x="3074" y="267"/>
                </a:lnTo>
                <a:lnTo>
                  <a:pt x="3059" y="268"/>
                </a:lnTo>
                <a:lnTo>
                  <a:pt x="3044" y="270"/>
                </a:lnTo>
                <a:lnTo>
                  <a:pt x="3031" y="273"/>
                </a:lnTo>
                <a:lnTo>
                  <a:pt x="3027" y="287"/>
                </a:lnTo>
                <a:lnTo>
                  <a:pt x="3022" y="300"/>
                </a:lnTo>
                <a:lnTo>
                  <a:pt x="3017" y="313"/>
                </a:lnTo>
                <a:lnTo>
                  <a:pt x="3011" y="327"/>
                </a:lnTo>
                <a:lnTo>
                  <a:pt x="3029" y="334"/>
                </a:lnTo>
                <a:lnTo>
                  <a:pt x="3044" y="339"/>
                </a:lnTo>
                <a:lnTo>
                  <a:pt x="3054" y="335"/>
                </a:lnTo>
                <a:lnTo>
                  <a:pt x="3069" y="332"/>
                </a:lnTo>
                <a:lnTo>
                  <a:pt x="3074" y="339"/>
                </a:lnTo>
                <a:lnTo>
                  <a:pt x="3081" y="345"/>
                </a:lnTo>
                <a:lnTo>
                  <a:pt x="3088" y="350"/>
                </a:lnTo>
                <a:lnTo>
                  <a:pt x="3096" y="354"/>
                </a:lnTo>
                <a:lnTo>
                  <a:pt x="3094" y="342"/>
                </a:lnTo>
                <a:lnTo>
                  <a:pt x="3093" y="332"/>
                </a:lnTo>
                <a:lnTo>
                  <a:pt x="3108" y="344"/>
                </a:lnTo>
                <a:lnTo>
                  <a:pt x="3129" y="365"/>
                </a:lnTo>
                <a:lnTo>
                  <a:pt x="3151" y="387"/>
                </a:lnTo>
                <a:lnTo>
                  <a:pt x="3165" y="402"/>
                </a:lnTo>
                <a:lnTo>
                  <a:pt x="3154" y="399"/>
                </a:lnTo>
                <a:lnTo>
                  <a:pt x="3146" y="397"/>
                </a:lnTo>
                <a:lnTo>
                  <a:pt x="3146" y="399"/>
                </a:lnTo>
                <a:lnTo>
                  <a:pt x="3161" y="416"/>
                </a:lnTo>
                <a:lnTo>
                  <a:pt x="3175" y="434"/>
                </a:lnTo>
                <a:lnTo>
                  <a:pt x="3173" y="436"/>
                </a:lnTo>
                <a:lnTo>
                  <a:pt x="3165" y="436"/>
                </a:lnTo>
                <a:lnTo>
                  <a:pt x="3156" y="434"/>
                </a:lnTo>
                <a:lnTo>
                  <a:pt x="3153" y="426"/>
                </a:lnTo>
                <a:lnTo>
                  <a:pt x="3148" y="416"/>
                </a:lnTo>
                <a:lnTo>
                  <a:pt x="3141" y="402"/>
                </a:lnTo>
                <a:lnTo>
                  <a:pt x="3133" y="390"/>
                </a:lnTo>
                <a:lnTo>
                  <a:pt x="3124" y="379"/>
                </a:lnTo>
                <a:lnTo>
                  <a:pt x="3116" y="369"/>
                </a:lnTo>
                <a:lnTo>
                  <a:pt x="3108" y="360"/>
                </a:lnTo>
                <a:lnTo>
                  <a:pt x="3101" y="355"/>
                </a:lnTo>
                <a:lnTo>
                  <a:pt x="3101" y="359"/>
                </a:lnTo>
                <a:lnTo>
                  <a:pt x="3101" y="360"/>
                </a:lnTo>
                <a:lnTo>
                  <a:pt x="3111" y="385"/>
                </a:lnTo>
                <a:lnTo>
                  <a:pt x="3116" y="406"/>
                </a:lnTo>
                <a:lnTo>
                  <a:pt x="3118" y="417"/>
                </a:lnTo>
                <a:lnTo>
                  <a:pt x="3118" y="427"/>
                </a:lnTo>
                <a:lnTo>
                  <a:pt x="3114" y="442"/>
                </a:lnTo>
                <a:lnTo>
                  <a:pt x="3109" y="457"/>
                </a:lnTo>
                <a:lnTo>
                  <a:pt x="3108" y="466"/>
                </a:lnTo>
                <a:lnTo>
                  <a:pt x="3108" y="471"/>
                </a:lnTo>
                <a:lnTo>
                  <a:pt x="3108" y="474"/>
                </a:lnTo>
                <a:lnTo>
                  <a:pt x="3103" y="479"/>
                </a:lnTo>
                <a:lnTo>
                  <a:pt x="3096" y="483"/>
                </a:lnTo>
                <a:lnTo>
                  <a:pt x="3089" y="483"/>
                </a:lnTo>
                <a:lnTo>
                  <a:pt x="3081" y="481"/>
                </a:lnTo>
                <a:lnTo>
                  <a:pt x="3071" y="481"/>
                </a:lnTo>
                <a:lnTo>
                  <a:pt x="3066" y="484"/>
                </a:lnTo>
                <a:lnTo>
                  <a:pt x="3062" y="489"/>
                </a:lnTo>
                <a:lnTo>
                  <a:pt x="3066" y="499"/>
                </a:lnTo>
                <a:lnTo>
                  <a:pt x="3071" y="508"/>
                </a:lnTo>
                <a:lnTo>
                  <a:pt x="3066" y="514"/>
                </a:lnTo>
                <a:lnTo>
                  <a:pt x="3057" y="519"/>
                </a:lnTo>
                <a:lnTo>
                  <a:pt x="3057" y="526"/>
                </a:lnTo>
                <a:lnTo>
                  <a:pt x="3057" y="531"/>
                </a:lnTo>
                <a:lnTo>
                  <a:pt x="3064" y="534"/>
                </a:lnTo>
                <a:lnTo>
                  <a:pt x="3071" y="538"/>
                </a:lnTo>
                <a:lnTo>
                  <a:pt x="3077" y="543"/>
                </a:lnTo>
                <a:lnTo>
                  <a:pt x="3083" y="550"/>
                </a:lnTo>
                <a:lnTo>
                  <a:pt x="3088" y="555"/>
                </a:lnTo>
                <a:lnTo>
                  <a:pt x="3093" y="561"/>
                </a:lnTo>
                <a:lnTo>
                  <a:pt x="3096" y="570"/>
                </a:lnTo>
                <a:lnTo>
                  <a:pt x="3098" y="576"/>
                </a:lnTo>
                <a:lnTo>
                  <a:pt x="3088" y="586"/>
                </a:lnTo>
                <a:lnTo>
                  <a:pt x="3077" y="596"/>
                </a:lnTo>
                <a:lnTo>
                  <a:pt x="3072" y="596"/>
                </a:lnTo>
                <a:lnTo>
                  <a:pt x="3067" y="593"/>
                </a:lnTo>
                <a:lnTo>
                  <a:pt x="3067" y="580"/>
                </a:lnTo>
                <a:lnTo>
                  <a:pt x="3066" y="568"/>
                </a:lnTo>
                <a:lnTo>
                  <a:pt x="3064" y="563"/>
                </a:lnTo>
                <a:lnTo>
                  <a:pt x="3062" y="560"/>
                </a:lnTo>
                <a:lnTo>
                  <a:pt x="3059" y="556"/>
                </a:lnTo>
                <a:lnTo>
                  <a:pt x="3056" y="553"/>
                </a:lnTo>
                <a:lnTo>
                  <a:pt x="3044" y="550"/>
                </a:lnTo>
                <a:lnTo>
                  <a:pt x="3032" y="546"/>
                </a:lnTo>
                <a:lnTo>
                  <a:pt x="3034" y="536"/>
                </a:lnTo>
                <a:lnTo>
                  <a:pt x="3034" y="531"/>
                </a:lnTo>
                <a:lnTo>
                  <a:pt x="3032" y="528"/>
                </a:lnTo>
                <a:lnTo>
                  <a:pt x="3027" y="523"/>
                </a:lnTo>
                <a:lnTo>
                  <a:pt x="3017" y="523"/>
                </a:lnTo>
                <a:lnTo>
                  <a:pt x="3007" y="526"/>
                </a:lnTo>
                <a:lnTo>
                  <a:pt x="2999" y="529"/>
                </a:lnTo>
                <a:lnTo>
                  <a:pt x="2990" y="533"/>
                </a:lnTo>
                <a:lnTo>
                  <a:pt x="2990" y="521"/>
                </a:lnTo>
                <a:lnTo>
                  <a:pt x="2987" y="511"/>
                </a:lnTo>
                <a:lnTo>
                  <a:pt x="2980" y="511"/>
                </a:lnTo>
                <a:lnTo>
                  <a:pt x="2974" y="509"/>
                </a:lnTo>
                <a:lnTo>
                  <a:pt x="2969" y="518"/>
                </a:lnTo>
                <a:lnTo>
                  <a:pt x="2965" y="523"/>
                </a:lnTo>
                <a:lnTo>
                  <a:pt x="2959" y="528"/>
                </a:lnTo>
                <a:lnTo>
                  <a:pt x="2952" y="531"/>
                </a:lnTo>
                <a:lnTo>
                  <a:pt x="2952" y="538"/>
                </a:lnTo>
                <a:lnTo>
                  <a:pt x="2952" y="545"/>
                </a:lnTo>
                <a:lnTo>
                  <a:pt x="2970" y="551"/>
                </a:lnTo>
                <a:lnTo>
                  <a:pt x="2985" y="556"/>
                </a:lnTo>
                <a:lnTo>
                  <a:pt x="2987" y="555"/>
                </a:lnTo>
                <a:lnTo>
                  <a:pt x="2990" y="551"/>
                </a:lnTo>
                <a:lnTo>
                  <a:pt x="2994" y="551"/>
                </a:lnTo>
                <a:lnTo>
                  <a:pt x="2999" y="551"/>
                </a:lnTo>
                <a:lnTo>
                  <a:pt x="3005" y="553"/>
                </a:lnTo>
                <a:lnTo>
                  <a:pt x="3012" y="556"/>
                </a:lnTo>
                <a:lnTo>
                  <a:pt x="3005" y="563"/>
                </a:lnTo>
                <a:lnTo>
                  <a:pt x="2999" y="568"/>
                </a:lnTo>
                <a:lnTo>
                  <a:pt x="2995" y="571"/>
                </a:lnTo>
                <a:lnTo>
                  <a:pt x="2994" y="575"/>
                </a:lnTo>
                <a:lnTo>
                  <a:pt x="2992" y="580"/>
                </a:lnTo>
                <a:lnTo>
                  <a:pt x="2990" y="585"/>
                </a:lnTo>
                <a:lnTo>
                  <a:pt x="2999" y="600"/>
                </a:lnTo>
                <a:lnTo>
                  <a:pt x="3009" y="610"/>
                </a:lnTo>
                <a:lnTo>
                  <a:pt x="3021" y="618"/>
                </a:lnTo>
                <a:lnTo>
                  <a:pt x="3031" y="630"/>
                </a:lnTo>
                <a:lnTo>
                  <a:pt x="3029" y="632"/>
                </a:lnTo>
                <a:lnTo>
                  <a:pt x="3027" y="632"/>
                </a:lnTo>
                <a:lnTo>
                  <a:pt x="3027" y="633"/>
                </a:lnTo>
                <a:lnTo>
                  <a:pt x="3027" y="635"/>
                </a:lnTo>
                <a:lnTo>
                  <a:pt x="3031" y="638"/>
                </a:lnTo>
                <a:lnTo>
                  <a:pt x="3036" y="640"/>
                </a:lnTo>
                <a:lnTo>
                  <a:pt x="3029" y="647"/>
                </a:lnTo>
                <a:lnTo>
                  <a:pt x="3024" y="653"/>
                </a:lnTo>
                <a:lnTo>
                  <a:pt x="3026" y="653"/>
                </a:lnTo>
                <a:lnTo>
                  <a:pt x="3027" y="653"/>
                </a:lnTo>
                <a:lnTo>
                  <a:pt x="3036" y="655"/>
                </a:lnTo>
                <a:lnTo>
                  <a:pt x="3042" y="658"/>
                </a:lnTo>
                <a:lnTo>
                  <a:pt x="3042" y="667"/>
                </a:lnTo>
                <a:lnTo>
                  <a:pt x="3041" y="673"/>
                </a:lnTo>
                <a:lnTo>
                  <a:pt x="3036" y="678"/>
                </a:lnTo>
                <a:lnTo>
                  <a:pt x="3032" y="683"/>
                </a:lnTo>
                <a:lnTo>
                  <a:pt x="3024" y="707"/>
                </a:lnTo>
                <a:lnTo>
                  <a:pt x="3016" y="729"/>
                </a:lnTo>
                <a:lnTo>
                  <a:pt x="3011" y="737"/>
                </a:lnTo>
                <a:lnTo>
                  <a:pt x="3004" y="745"/>
                </a:lnTo>
                <a:lnTo>
                  <a:pt x="2995" y="752"/>
                </a:lnTo>
                <a:lnTo>
                  <a:pt x="2984" y="757"/>
                </a:lnTo>
                <a:lnTo>
                  <a:pt x="2970" y="755"/>
                </a:lnTo>
                <a:lnTo>
                  <a:pt x="2960" y="755"/>
                </a:lnTo>
                <a:lnTo>
                  <a:pt x="2960" y="759"/>
                </a:lnTo>
                <a:lnTo>
                  <a:pt x="2960" y="762"/>
                </a:lnTo>
                <a:lnTo>
                  <a:pt x="2950" y="767"/>
                </a:lnTo>
                <a:lnTo>
                  <a:pt x="2942" y="771"/>
                </a:lnTo>
                <a:lnTo>
                  <a:pt x="2935" y="777"/>
                </a:lnTo>
                <a:lnTo>
                  <a:pt x="2928" y="784"/>
                </a:lnTo>
                <a:lnTo>
                  <a:pt x="2925" y="779"/>
                </a:lnTo>
                <a:lnTo>
                  <a:pt x="2922" y="772"/>
                </a:lnTo>
                <a:lnTo>
                  <a:pt x="2920" y="771"/>
                </a:lnTo>
                <a:lnTo>
                  <a:pt x="2915" y="769"/>
                </a:lnTo>
                <a:lnTo>
                  <a:pt x="2910" y="767"/>
                </a:lnTo>
                <a:lnTo>
                  <a:pt x="2903" y="766"/>
                </a:lnTo>
                <a:lnTo>
                  <a:pt x="2893" y="774"/>
                </a:lnTo>
                <a:lnTo>
                  <a:pt x="2887" y="786"/>
                </a:lnTo>
                <a:lnTo>
                  <a:pt x="2883" y="791"/>
                </a:lnTo>
                <a:lnTo>
                  <a:pt x="2882" y="797"/>
                </a:lnTo>
                <a:lnTo>
                  <a:pt x="2880" y="806"/>
                </a:lnTo>
                <a:lnTo>
                  <a:pt x="2880" y="816"/>
                </a:lnTo>
                <a:lnTo>
                  <a:pt x="2893" y="827"/>
                </a:lnTo>
                <a:lnTo>
                  <a:pt x="2908" y="839"/>
                </a:lnTo>
                <a:lnTo>
                  <a:pt x="2920" y="853"/>
                </a:lnTo>
                <a:lnTo>
                  <a:pt x="2930" y="866"/>
                </a:lnTo>
                <a:lnTo>
                  <a:pt x="2934" y="886"/>
                </a:lnTo>
                <a:lnTo>
                  <a:pt x="2935" y="906"/>
                </a:lnTo>
                <a:lnTo>
                  <a:pt x="2917" y="925"/>
                </a:lnTo>
                <a:lnTo>
                  <a:pt x="2897" y="945"/>
                </a:lnTo>
                <a:lnTo>
                  <a:pt x="2888" y="945"/>
                </a:lnTo>
                <a:lnTo>
                  <a:pt x="2883" y="941"/>
                </a:lnTo>
                <a:lnTo>
                  <a:pt x="2885" y="935"/>
                </a:lnTo>
                <a:lnTo>
                  <a:pt x="2888" y="930"/>
                </a:lnTo>
                <a:lnTo>
                  <a:pt x="2887" y="928"/>
                </a:lnTo>
                <a:lnTo>
                  <a:pt x="2885" y="928"/>
                </a:lnTo>
                <a:lnTo>
                  <a:pt x="2875" y="921"/>
                </a:lnTo>
                <a:lnTo>
                  <a:pt x="2862" y="916"/>
                </a:lnTo>
                <a:lnTo>
                  <a:pt x="2860" y="908"/>
                </a:lnTo>
                <a:lnTo>
                  <a:pt x="2856" y="898"/>
                </a:lnTo>
                <a:lnTo>
                  <a:pt x="2843" y="888"/>
                </a:lnTo>
                <a:lnTo>
                  <a:pt x="2828" y="879"/>
                </a:lnTo>
                <a:lnTo>
                  <a:pt x="2826" y="879"/>
                </a:lnTo>
                <a:lnTo>
                  <a:pt x="2825" y="881"/>
                </a:lnTo>
                <a:lnTo>
                  <a:pt x="2823" y="884"/>
                </a:lnTo>
                <a:lnTo>
                  <a:pt x="2821" y="886"/>
                </a:lnTo>
                <a:lnTo>
                  <a:pt x="2820" y="911"/>
                </a:lnTo>
                <a:lnTo>
                  <a:pt x="2818" y="936"/>
                </a:lnTo>
                <a:lnTo>
                  <a:pt x="2823" y="940"/>
                </a:lnTo>
                <a:lnTo>
                  <a:pt x="2828" y="943"/>
                </a:lnTo>
                <a:lnTo>
                  <a:pt x="2830" y="953"/>
                </a:lnTo>
                <a:lnTo>
                  <a:pt x="2831" y="963"/>
                </a:lnTo>
                <a:lnTo>
                  <a:pt x="2836" y="963"/>
                </a:lnTo>
                <a:lnTo>
                  <a:pt x="2841" y="963"/>
                </a:lnTo>
                <a:lnTo>
                  <a:pt x="2848" y="968"/>
                </a:lnTo>
                <a:lnTo>
                  <a:pt x="2855" y="975"/>
                </a:lnTo>
                <a:lnTo>
                  <a:pt x="2860" y="980"/>
                </a:lnTo>
                <a:lnTo>
                  <a:pt x="2863" y="987"/>
                </a:lnTo>
                <a:lnTo>
                  <a:pt x="2867" y="993"/>
                </a:lnTo>
                <a:lnTo>
                  <a:pt x="2868" y="1002"/>
                </a:lnTo>
                <a:lnTo>
                  <a:pt x="2868" y="1012"/>
                </a:lnTo>
                <a:lnTo>
                  <a:pt x="2870" y="1022"/>
                </a:lnTo>
                <a:lnTo>
                  <a:pt x="2875" y="1020"/>
                </a:lnTo>
                <a:lnTo>
                  <a:pt x="2878" y="1018"/>
                </a:lnTo>
                <a:lnTo>
                  <a:pt x="2878" y="1023"/>
                </a:lnTo>
                <a:lnTo>
                  <a:pt x="2878" y="1027"/>
                </a:lnTo>
                <a:lnTo>
                  <a:pt x="2875" y="1035"/>
                </a:lnTo>
                <a:lnTo>
                  <a:pt x="2873" y="1043"/>
                </a:lnTo>
                <a:lnTo>
                  <a:pt x="2862" y="1035"/>
                </a:lnTo>
                <a:lnTo>
                  <a:pt x="2853" y="1023"/>
                </a:lnTo>
                <a:lnTo>
                  <a:pt x="2845" y="1012"/>
                </a:lnTo>
                <a:lnTo>
                  <a:pt x="2836" y="1000"/>
                </a:lnTo>
                <a:lnTo>
                  <a:pt x="2823" y="973"/>
                </a:lnTo>
                <a:lnTo>
                  <a:pt x="2806" y="950"/>
                </a:lnTo>
                <a:lnTo>
                  <a:pt x="2808" y="921"/>
                </a:lnTo>
                <a:lnTo>
                  <a:pt x="2808" y="898"/>
                </a:lnTo>
                <a:lnTo>
                  <a:pt x="2806" y="886"/>
                </a:lnTo>
                <a:lnTo>
                  <a:pt x="2803" y="876"/>
                </a:lnTo>
                <a:lnTo>
                  <a:pt x="2798" y="868"/>
                </a:lnTo>
                <a:lnTo>
                  <a:pt x="2790" y="859"/>
                </a:lnTo>
                <a:lnTo>
                  <a:pt x="2785" y="859"/>
                </a:lnTo>
                <a:lnTo>
                  <a:pt x="2783" y="861"/>
                </a:lnTo>
                <a:lnTo>
                  <a:pt x="2779" y="861"/>
                </a:lnTo>
                <a:lnTo>
                  <a:pt x="2774" y="859"/>
                </a:lnTo>
                <a:lnTo>
                  <a:pt x="2774" y="858"/>
                </a:lnTo>
                <a:lnTo>
                  <a:pt x="2776" y="854"/>
                </a:lnTo>
                <a:lnTo>
                  <a:pt x="2776" y="851"/>
                </a:lnTo>
                <a:lnTo>
                  <a:pt x="2781" y="851"/>
                </a:lnTo>
                <a:lnTo>
                  <a:pt x="2785" y="853"/>
                </a:lnTo>
                <a:lnTo>
                  <a:pt x="2786" y="851"/>
                </a:lnTo>
                <a:lnTo>
                  <a:pt x="2790" y="848"/>
                </a:lnTo>
                <a:lnTo>
                  <a:pt x="2790" y="846"/>
                </a:lnTo>
                <a:lnTo>
                  <a:pt x="2791" y="843"/>
                </a:lnTo>
                <a:lnTo>
                  <a:pt x="2786" y="836"/>
                </a:lnTo>
                <a:lnTo>
                  <a:pt x="2781" y="827"/>
                </a:lnTo>
                <a:lnTo>
                  <a:pt x="2773" y="838"/>
                </a:lnTo>
                <a:lnTo>
                  <a:pt x="2763" y="848"/>
                </a:lnTo>
                <a:lnTo>
                  <a:pt x="2756" y="844"/>
                </a:lnTo>
                <a:lnTo>
                  <a:pt x="2749" y="841"/>
                </a:lnTo>
                <a:lnTo>
                  <a:pt x="2751" y="831"/>
                </a:lnTo>
                <a:lnTo>
                  <a:pt x="2749" y="821"/>
                </a:lnTo>
                <a:lnTo>
                  <a:pt x="2748" y="814"/>
                </a:lnTo>
                <a:lnTo>
                  <a:pt x="2743" y="807"/>
                </a:lnTo>
                <a:lnTo>
                  <a:pt x="2733" y="797"/>
                </a:lnTo>
                <a:lnTo>
                  <a:pt x="2723" y="784"/>
                </a:lnTo>
                <a:lnTo>
                  <a:pt x="2718" y="774"/>
                </a:lnTo>
                <a:lnTo>
                  <a:pt x="2714" y="766"/>
                </a:lnTo>
                <a:lnTo>
                  <a:pt x="2714" y="761"/>
                </a:lnTo>
                <a:lnTo>
                  <a:pt x="2711" y="757"/>
                </a:lnTo>
                <a:lnTo>
                  <a:pt x="2709" y="754"/>
                </a:lnTo>
                <a:lnTo>
                  <a:pt x="2704" y="750"/>
                </a:lnTo>
                <a:lnTo>
                  <a:pt x="2701" y="754"/>
                </a:lnTo>
                <a:lnTo>
                  <a:pt x="2697" y="757"/>
                </a:lnTo>
                <a:lnTo>
                  <a:pt x="2696" y="752"/>
                </a:lnTo>
                <a:lnTo>
                  <a:pt x="2694" y="749"/>
                </a:lnTo>
                <a:lnTo>
                  <a:pt x="2692" y="745"/>
                </a:lnTo>
                <a:lnTo>
                  <a:pt x="2689" y="742"/>
                </a:lnTo>
                <a:lnTo>
                  <a:pt x="2689" y="754"/>
                </a:lnTo>
                <a:lnTo>
                  <a:pt x="2686" y="761"/>
                </a:lnTo>
                <a:lnTo>
                  <a:pt x="2677" y="762"/>
                </a:lnTo>
                <a:lnTo>
                  <a:pt x="2671" y="764"/>
                </a:lnTo>
                <a:lnTo>
                  <a:pt x="2664" y="767"/>
                </a:lnTo>
                <a:lnTo>
                  <a:pt x="2657" y="771"/>
                </a:lnTo>
                <a:lnTo>
                  <a:pt x="2652" y="782"/>
                </a:lnTo>
                <a:lnTo>
                  <a:pt x="2649" y="794"/>
                </a:lnTo>
                <a:lnTo>
                  <a:pt x="2634" y="807"/>
                </a:lnTo>
                <a:lnTo>
                  <a:pt x="2614" y="826"/>
                </a:lnTo>
                <a:lnTo>
                  <a:pt x="2604" y="836"/>
                </a:lnTo>
                <a:lnTo>
                  <a:pt x="2595" y="844"/>
                </a:lnTo>
                <a:lnTo>
                  <a:pt x="2589" y="853"/>
                </a:lnTo>
                <a:lnTo>
                  <a:pt x="2585" y="861"/>
                </a:lnTo>
                <a:lnTo>
                  <a:pt x="2589" y="873"/>
                </a:lnTo>
                <a:lnTo>
                  <a:pt x="2590" y="886"/>
                </a:lnTo>
                <a:lnTo>
                  <a:pt x="2589" y="899"/>
                </a:lnTo>
                <a:lnTo>
                  <a:pt x="2585" y="913"/>
                </a:lnTo>
                <a:lnTo>
                  <a:pt x="2577" y="936"/>
                </a:lnTo>
                <a:lnTo>
                  <a:pt x="2570" y="955"/>
                </a:lnTo>
                <a:lnTo>
                  <a:pt x="2565" y="953"/>
                </a:lnTo>
                <a:lnTo>
                  <a:pt x="2558" y="950"/>
                </a:lnTo>
                <a:lnTo>
                  <a:pt x="2553" y="943"/>
                </a:lnTo>
                <a:lnTo>
                  <a:pt x="2547" y="936"/>
                </a:lnTo>
                <a:lnTo>
                  <a:pt x="2535" y="916"/>
                </a:lnTo>
                <a:lnTo>
                  <a:pt x="2525" y="894"/>
                </a:lnTo>
                <a:lnTo>
                  <a:pt x="2505" y="848"/>
                </a:lnTo>
                <a:lnTo>
                  <a:pt x="2493" y="814"/>
                </a:lnTo>
                <a:lnTo>
                  <a:pt x="2492" y="802"/>
                </a:lnTo>
                <a:lnTo>
                  <a:pt x="2492" y="787"/>
                </a:lnTo>
                <a:lnTo>
                  <a:pt x="2492" y="781"/>
                </a:lnTo>
                <a:lnTo>
                  <a:pt x="2490" y="774"/>
                </a:lnTo>
                <a:lnTo>
                  <a:pt x="2490" y="767"/>
                </a:lnTo>
                <a:lnTo>
                  <a:pt x="2487" y="762"/>
                </a:lnTo>
                <a:lnTo>
                  <a:pt x="2483" y="766"/>
                </a:lnTo>
                <a:lnTo>
                  <a:pt x="2480" y="767"/>
                </a:lnTo>
                <a:lnTo>
                  <a:pt x="2480" y="774"/>
                </a:lnTo>
                <a:lnTo>
                  <a:pt x="2478" y="781"/>
                </a:lnTo>
                <a:lnTo>
                  <a:pt x="2476" y="781"/>
                </a:lnTo>
                <a:lnTo>
                  <a:pt x="2475" y="782"/>
                </a:lnTo>
                <a:lnTo>
                  <a:pt x="2470" y="781"/>
                </a:lnTo>
                <a:lnTo>
                  <a:pt x="2465" y="781"/>
                </a:lnTo>
                <a:lnTo>
                  <a:pt x="2458" y="777"/>
                </a:lnTo>
                <a:lnTo>
                  <a:pt x="2453" y="772"/>
                </a:lnTo>
                <a:lnTo>
                  <a:pt x="2450" y="767"/>
                </a:lnTo>
                <a:lnTo>
                  <a:pt x="2446" y="761"/>
                </a:lnTo>
                <a:lnTo>
                  <a:pt x="2455" y="755"/>
                </a:lnTo>
                <a:lnTo>
                  <a:pt x="2463" y="750"/>
                </a:lnTo>
                <a:lnTo>
                  <a:pt x="2463" y="749"/>
                </a:lnTo>
                <a:lnTo>
                  <a:pt x="2451" y="750"/>
                </a:lnTo>
                <a:lnTo>
                  <a:pt x="2440" y="750"/>
                </a:lnTo>
                <a:lnTo>
                  <a:pt x="2435" y="742"/>
                </a:lnTo>
                <a:lnTo>
                  <a:pt x="2426" y="732"/>
                </a:lnTo>
                <a:lnTo>
                  <a:pt x="2416" y="724"/>
                </a:lnTo>
                <a:lnTo>
                  <a:pt x="2408" y="717"/>
                </a:lnTo>
                <a:lnTo>
                  <a:pt x="2374" y="720"/>
                </a:lnTo>
                <a:lnTo>
                  <a:pt x="2341" y="724"/>
                </a:lnTo>
                <a:lnTo>
                  <a:pt x="2332" y="722"/>
                </a:lnTo>
                <a:lnTo>
                  <a:pt x="2326" y="722"/>
                </a:lnTo>
                <a:lnTo>
                  <a:pt x="2319" y="720"/>
                </a:lnTo>
                <a:lnTo>
                  <a:pt x="2314" y="717"/>
                </a:lnTo>
                <a:lnTo>
                  <a:pt x="2307" y="714"/>
                </a:lnTo>
                <a:lnTo>
                  <a:pt x="2304" y="709"/>
                </a:lnTo>
                <a:lnTo>
                  <a:pt x="2299" y="702"/>
                </a:lnTo>
                <a:lnTo>
                  <a:pt x="2296" y="695"/>
                </a:lnTo>
                <a:lnTo>
                  <a:pt x="2276" y="695"/>
                </a:lnTo>
                <a:lnTo>
                  <a:pt x="2255" y="695"/>
                </a:lnTo>
                <a:lnTo>
                  <a:pt x="2247" y="694"/>
                </a:lnTo>
                <a:lnTo>
                  <a:pt x="2239" y="689"/>
                </a:lnTo>
                <a:lnTo>
                  <a:pt x="2230" y="683"/>
                </a:lnTo>
                <a:lnTo>
                  <a:pt x="2224" y="675"/>
                </a:lnTo>
                <a:lnTo>
                  <a:pt x="2220" y="667"/>
                </a:lnTo>
                <a:lnTo>
                  <a:pt x="2217" y="660"/>
                </a:lnTo>
                <a:lnTo>
                  <a:pt x="2214" y="655"/>
                </a:lnTo>
                <a:lnTo>
                  <a:pt x="2209" y="650"/>
                </a:lnTo>
                <a:lnTo>
                  <a:pt x="2200" y="650"/>
                </a:lnTo>
                <a:lnTo>
                  <a:pt x="2194" y="652"/>
                </a:lnTo>
                <a:lnTo>
                  <a:pt x="2195" y="662"/>
                </a:lnTo>
                <a:lnTo>
                  <a:pt x="2199" y="673"/>
                </a:lnTo>
                <a:lnTo>
                  <a:pt x="2205" y="687"/>
                </a:lnTo>
                <a:lnTo>
                  <a:pt x="2214" y="699"/>
                </a:lnTo>
                <a:lnTo>
                  <a:pt x="2232" y="722"/>
                </a:lnTo>
                <a:lnTo>
                  <a:pt x="2245" y="737"/>
                </a:lnTo>
                <a:lnTo>
                  <a:pt x="2255" y="737"/>
                </a:lnTo>
                <a:lnTo>
                  <a:pt x="2262" y="737"/>
                </a:lnTo>
                <a:lnTo>
                  <a:pt x="2267" y="735"/>
                </a:lnTo>
                <a:lnTo>
                  <a:pt x="2272" y="732"/>
                </a:lnTo>
                <a:lnTo>
                  <a:pt x="2274" y="724"/>
                </a:lnTo>
                <a:lnTo>
                  <a:pt x="2277" y="715"/>
                </a:lnTo>
                <a:lnTo>
                  <a:pt x="2281" y="707"/>
                </a:lnTo>
                <a:lnTo>
                  <a:pt x="2287" y="704"/>
                </a:lnTo>
                <a:lnTo>
                  <a:pt x="2289" y="712"/>
                </a:lnTo>
                <a:lnTo>
                  <a:pt x="2294" y="720"/>
                </a:lnTo>
                <a:lnTo>
                  <a:pt x="2299" y="727"/>
                </a:lnTo>
                <a:lnTo>
                  <a:pt x="2306" y="734"/>
                </a:lnTo>
                <a:lnTo>
                  <a:pt x="2321" y="744"/>
                </a:lnTo>
                <a:lnTo>
                  <a:pt x="2334" y="755"/>
                </a:lnTo>
                <a:lnTo>
                  <a:pt x="2332" y="764"/>
                </a:lnTo>
                <a:lnTo>
                  <a:pt x="2329" y="774"/>
                </a:lnTo>
                <a:lnTo>
                  <a:pt x="2322" y="786"/>
                </a:lnTo>
                <a:lnTo>
                  <a:pt x="2316" y="797"/>
                </a:lnTo>
                <a:lnTo>
                  <a:pt x="2301" y="817"/>
                </a:lnTo>
                <a:lnTo>
                  <a:pt x="2291" y="831"/>
                </a:lnTo>
                <a:lnTo>
                  <a:pt x="2267" y="841"/>
                </a:lnTo>
                <a:lnTo>
                  <a:pt x="2247" y="851"/>
                </a:lnTo>
                <a:lnTo>
                  <a:pt x="2227" y="863"/>
                </a:lnTo>
                <a:lnTo>
                  <a:pt x="2207" y="874"/>
                </a:lnTo>
                <a:lnTo>
                  <a:pt x="2199" y="878"/>
                </a:lnTo>
                <a:lnTo>
                  <a:pt x="2192" y="879"/>
                </a:lnTo>
                <a:lnTo>
                  <a:pt x="2189" y="879"/>
                </a:lnTo>
                <a:lnTo>
                  <a:pt x="2183" y="879"/>
                </a:lnTo>
                <a:lnTo>
                  <a:pt x="2180" y="879"/>
                </a:lnTo>
                <a:lnTo>
                  <a:pt x="2177" y="881"/>
                </a:lnTo>
                <a:lnTo>
                  <a:pt x="2170" y="886"/>
                </a:lnTo>
                <a:lnTo>
                  <a:pt x="2163" y="896"/>
                </a:lnTo>
                <a:lnTo>
                  <a:pt x="2157" y="894"/>
                </a:lnTo>
                <a:lnTo>
                  <a:pt x="2152" y="893"/>
                </a:lnTo>
                <a:lnTo>
                  <a:pt x="2150" y="893"/>
                </a:lnTo>
                <a:lnTo>
                  <a:pt x="2148" y="893"/>
                </a:lnTo>
                <a:lnTo>
                  <a:pt x="2148" y="873"/>
                </a:lnTo>
                <a:lnTo>
                  <a:pt x="2145" y="854"/>
                </a:lnTo>
                <a:lnTo>
                  <a:pt x="2138" y="838"/>
                </a:lnTo>
                <a:lnTo>
                  <a:pt x="2132" y="824"/>
                </a:lnTo>
                <a:lnTo>
                  <a:pt x="2113" y="799"/>
                </a:lnTo>
                <a:lnTo>
                  <a:pt x="2095" y="774"/>
                </a:lnTo>
                <a:lnTo>
                  <a:pt x="2088" y="757"/>
                </a:lnTo>
                <a:lnTo>
                  <a:pt x="2085" y="742"/>
                </a:lnTo>
                <a:lnTo>
                  <a:pt x="2083" y="734"/>
                </a:lnTo>
                <a:lnTo>
                  <a:pt x="2078" y="729"/>
                </a:lnTo>
                <a:lnTo>
                  <a:pt x="2071" y="724"/>
                </a:lnTo>
                <a:lnTo>
                  <a:pt x="2063" y="720"/>
                </a:lnTo>
                <a:lnTo>
                  <a:pt x="2063" y="712"/>
                </a:lnTo>
                <a:lnTo>
                  <a:pt x="2061" y="705"/>
                </a:lnTo>
                <a:lnTo>
                  <a:pt x="2058" y="699"/>
                </a:lnTo>
                <a:lnTo>
                  <a:pt x="2056" y="694"/>
                </a:lnTo>
                <a:lnTo>
                  <a:pt x="2048" y="683"/>
                </a:lnTo>
                <a:lnTo>
                  <a:pt x="2040" y="675"/>
                </a:lnTo>
                <a:lnTo>
                  <a:pt x="2031" y="677"/>
                </a:lnTo>
                <a:lnTo>
                  <a:pt x="2021" y="677"/>
                </a:lnTo>
                <a:lnTo>
                  <a:pt x="2021" y="670"/>
                </a:lnTo>
                <a:lnTo>
                  <a:pt x="2019" y="667"/>
                </a:lnTo>
                <a:lnTo>
                  <a:pt x="2016" y="665"/>
                </a:lnTo>
                <a:lnTo>
                  <a:pt x="2011" y="663"/>
                </a:lnTo>
                <a:lnTo>
                  <a:pt x="2013" y="672"/>
                </a:lnTo>
                <a:lnTo>
                  <a:pt x="2018" y="680"/>
                </a:lnTo>
                <a:lnTo>
                  <a:pt x="2021" y="687"/>
                </a:lnTo>
                <a:lnTo>
                  <a:pt x="2026" y="694"/>
                </a:lnTo>
                <a:lnTo>
                  <a:pt x="2036" y="705"/>
                </a:lnTo>
                <a:lnTo>
                  <a:pt x="2045" y="717"/>
                </a:lnTo>
                <a:lnTo>
                  <a:pt x="2048" y="732"/>
                </a:lnTo>
                <a:lnTo>
                  <a:pt x="2050" y="747"/>
                </a:lnTo>
                <a:lnTo>
                  <a:pt x="2058" y="752"/>
                </a:lnTo>
                <a:lnTo>
                  <a:pt x="2066" y="757"/>
                </a:lnTo>
                <a:lnTo>
                  <a:pt x="2071" y="777"/>
                </a:lnTo>
                <a:lnTo>
                  <a:pt x="2078" y="799"/>
                </a:lnTo>
                <a:lnTo>
                  <a:pt x="2086" y="811"/>
                </a:lnTo>
                <a:lnTo>
                  <a:pt x="2093" y="822"/>
                </a:lnTo>
                <a:lnTo>
                  <a:pt x="2093" y="831"/>
                </a:lnTo>
                <a:lnTo>
                  <a:pt x="2093" y="838"/>
                </a:lnTo>
                <a:lnTo>
                  <a:pt x="2103" y="846"/>
                </a:lnTo>
                <a:lnTo>
                  <a:pt x="2113" y="854"/>
                </a:lnTo>
                <a:lnTo>
                  <a:pt x="2123" y="869"/>
                </a:lnTo>
                <a:lnTo>
                  <a:pt x="2135" y="883"/>
                </a:lnTo>
                <a:lnTo>
                  <a:pt x="2145" y="898"/>
                </a:lnTo>
                <a:lnTo>
                  <a:pt x="2157" y="913"/>
                </a:lnTo>
                <a:lnTo>
                  <a:pt x="2157" y="916"/>
                </a:lnTo>
                <a:lnTo>
                  <a:pt x="2157" y="918"/>
                </a:lnTo>
                <a:lnTo>
                  <a:pt x="2165" y="918"/>
                </a:lnTo>
                <a:lnTo>
                  <a:pt x="2172" y="918"/>
                </a:lnTo>
                <a:lnTo>
                  <a:pt x="2187" y="915"/>
                </a:lnTo>
                <a:lnTo>
                  <a:pt x="2205" y="911"/>
                </a:lnTo>
                <a:lnTo>
                  <a:pt x="2224" y="908"/>
                </a:lnTo>
                <a:lnTo>
                  <a:pt x="2240" y="905"/>
                </a:lnTo>
                <a:lnTo>
                  <a:pt x="2239" y="923"/>
                </a:lnTo>
                <a:lnTo>
                  <a:pt x="2235" y="941"/>
                </a:lnTo>
                <a:lnTo>
                  <a:pt x="2230" y="956"/>
                </a:lnTo>
                <a:lnTo>
                  <a:pt x="2224" y="971"/>
                </a:lnTo>
                <a:lnTo>
                  <a:pt x="2217" y="987"/>
                </a:lnTo>
                <a:lnTo>
                  <a:pt x="2207" y="1000"/>
                </a:lnTo>
                <a:lnTo>
                  <a:pt x="2197" y="1012"/>
                </a:lnTo>
                <a:lnTo>
                  <a:pt x="2187" y="1023"/>
                </a:lnTo>
                <a:lnTo>
                  <a:pt x="2163" y="1045"/>
                </a:lnTo>
                <a:lnTo>
                  <a:pt x="2140" y="1067"/>
                </a:lnTo>
                <a:lnTo>
                  <a:pt x="2128" y="1077"/>
                </a:lnTo>
                <a:lnTo>
                  <a:pt x="2118" y="1089"/>
                </a:lnTo>
                <a:lnTo>
                  <a:pt x="2108" y="1100"/>
                </a:lnTo>
                <a:lnTo>
                  <a:pt x="2100" y="1112"/>
                </a:lnTo>
                <a:lnTo>
                  <a:pt x="2096" y="1119"/>
                </a:lnTo>
                <a:lnTo>
                  <a:pt x="2095" y="1126"/>
                </a:lnTo>
                <a:lnTo>
                  <a:pt x="2095" y="1132"/>
                </a:lnTo>
                <a:lnTo>
                  <a:pt x="2096" y="1139"/>
                </a:lnTo>
                <a:lnTo>
                  <a:pt x="2101" y="1152"/>
                </a:lnTo>
                <a:lnTo>
                  <a:pt x="2105" y="1164"/>
                </a:lnTo>
                <a:lnTo>
                  <a:pt x="2101" y="1177"/>
                </a:lnTo>
                <a:lnTo>
                  <a:pt x="2096" y="1191"/>
                </a:lnTo>
                <a:lnTo>
                  <a:pt x="2105" y="1198"/>
                </a:lnTo>
                <a:lnTo>
                  <a:pt x="2110" y="1206"/>
                </a:lnTo>
                <a:lnTo>
                  <a:pt x="2111" y="1218"/>
                </a:lnTo>
                <a:lnTo>
                  <a:pt x="2113" y="1231"/>
                </a:lnTo>
                <a:lnTo>
                  <a:pt x="2111" y="1244"/>
                </a:lnTo>
                <a:lnTo>
                  <a:pt x="2110" y="1256"/>
                </a:lnTo>
                <a:lnTo>
                  <a:pt x="2108" y="1266"/>
                </a:lnTo>
                <a:lnTo>
                  <a:pt x="2105" y="1273"/>
                </a:lnTo>
                <a:lnTo>
                  <a:pt x="2100" y="1280"/>
                </a:lnTo>
                <a:lnTo>
                  <a:pt x="2095" y="1285"/>
                </a:lnTo>
                <a:lnTo>
                  <a:pt x="2090" y="1290"/>
                </a:lnTo>
                <a:lnTo>
                  <a:pt x="2083" y="1293"/>
                </a:lnTo>
                <a:lnTo>
                  <a:pt x="2071" y="1300"/>
                </a:lnTo>
                <a:lnTo>
                  <a:pt x="2060" y="1308"/>
                </a:lnTo>
                <a:lnTo>
                  <a:pt x="2055" y="1313"/>
                </a:lnTo>
                <a:lnTo>
                  <a:pt x="2050" y="1318"/>
                </a:lnTo>
                <a:lnTo>
                  <a:pt x="2046" y="1326"/>
                </a:lnTo>
                <a:lnTo>
                  <a:pt x="2043" y="1335"/>
                </a:lnTo>
                <a:lnTo>
                  <a:pt x="2041" y="1342"/>
                </a:lnTo>
                <a:lnTo>
                  <a:pt x="2041" y="1350"/>
                </a:lnTo>
                <a:lnTo>
                  <a:pt x="2041" y="1357"/>
                </a:lnTo>
                <a:lnTo>
                  <a:pt x="2043" y="1365"/>
                </a:lnTo>
                <a:lnTo>
                  <a:pt x="2045" y="1372"/>
                </a:lnTo>
                <a:lnTo>
                  <a:pt x="2045" y="1380"/>
                </a:lnTo>
                <a:lnTo>
                  <a:pt x="2045" y="1387"/>
                </a:lnTo>
                <a:lnTo>
                  <a:pt x="2043" y="1393"/>
                </a:lnTo>
                <a:lnTo>
                  <a:pt x="2034" y="1397"/>
                </a:lnTo>
                <a:lnTo>
                  <a:pt x="2028" y="1400"/>
                </a:lnTo>
                <a:lnTo>
                  <a:pt x="2021" y="1405"/>
                </a:lnTo>
                <a:lnTo>
                  <a:pt x="2016" y="1410"/>
                </a:lnTo>
                <a:lnTo>
                  <a:pt x="2019" y="1419"/>
                </a:lnTo>
                <a:lnTo>
                  <a:pt x="2021" y="1430"/>
                </a:lnTo>
                <a:lnTo>
                  <a:pt x="2013" y="1439"/>
                </a:lnTo>
                <a:lnTo>
                  <a:pt x="2008" y="1447"/>
                </a:lnTo>
                <a:lnTo>
                  <a:pt x="2004" y="1457"/>
                </a:lnTo>
                <a:lnTo>
                  <a:pt x="1998" y="1469"/>
                </a:lnTo>
                <a:lnTo>
                  <a:pt x="1989" y="1484"/>
                </a:lnTo>
                <a:lnTo>
                  <a:pt x="1978" y="1494"/>
                </a:lnTo>
                <a:lnTo>
                  <a:pt x="1966" y="1502"/>
                </a:lnTo>
                <a:lnTo>
                  <a:pt x="1952" y="1507"/>
                </a:lnTo>
                <a:lnTo>
                  <a:pt x="1921" y="1517"/>
                </a:lnTo>
                <a:lnTo>
                  <a:pt x="1884" y="1524"/>
                </a:lnTo>
                <a:lnTo>
                  <a:pt x="1874" y="1527"/>
                </a:lnTo>
                <a:lnTo>
                  <a:pt x="1864" y="1529"/>
                </a:lnTo>
                <a:lnTo>
                  <a:pt x="1859" y="1529"/>
                </a:lnTo>
                <a:lnTo>
                  <a:pt x="1854" y="1529"/>
                </a:lnTo>
                <a:lnTo>
                  <a:pt x="1849" y="1529"/>
                </a:lnTo>
                <a:lnTo>
                  <a:pt x="1844" y="1526"/>
                </a:lnTo>
                <a:lnTo>
                  <a:pt x="1842" y="1504"/>
                </a:lnTo>
                <a:lnTo>
                  <a:pt x="1839" y="1480"/>
                </a:lnTo>
                <a:lnTo>
                  <a:pt x="1825" y="1460"/>
                </a:lnTo>
                <a:lnTo>
                  <a:pt x="1812" y="1440"/>
                </a:lnTo>
                <a:lnTo>
                  <a:pt x="1807" y="1414"/>
                </a:lnTo>
                <a:lnTo>
                  <a:pt x="1803" y="1387"/>
                </a:lnTo>
                <a:lnTo>
                  <a:pt x="1802" y="1373"/>
                </a:lnTo>
                <a:lnTo>
                  <a:pt x="1800" y="1360"/>
                </a:lnTo>
                <a:lnTo>
                  <a:pt x="1798" y="1348"/>
                </a:lnTo>
                <a:lnTo>
                  <a:pt x="1793" y="1336"/>
                </a:lnTo>
                <a:lnTo>
                  <a:pt x="1783" y="1325"/>
                </a:lnTo>
                <a:lnTo>
                  <a:pt x="1772" y="1313"/>
                </a:lnTo>
                <a:lnTo>
                  <a:pt x="1770" y="1298"/>
                </a:lnTo>
                <a:lnTo>
                  <a:pt x="1770" y="1285"/>
                </a:lnTo>
                <a:lnTo>
                  <a:pt x="1772" y="1273"/>
                </a:lnTo>
                <a:lnTo>
                  <a:pt x="1777" y="1261"/>
                </a:lnTo>
                <a:lnTo>
                  <a:pt x="1785" y="1241"/>
                </a:lnTo>
                <a:lnTo>
                  <a:pt x="1793" y="1223"/>
                </a:lnTo>
                <a:lnTo>
                  <a:pt x="1795" y="1213"/>
                </a:lnTo>
                <a:lnTo>
                  <a:pt x="1795" y="1199"/>
                </a:lnTo>
                <a:lnTo>
                  <a:pt x="1792" y="1184"/>
                </a:lnTo>
                <a:lnTo>
                  <a:pt x="1788" y="1169"/>
                </a:lnTo>
                <a:lnTo>
                  <a:pt x="1778" y="1141"/>
                </a:lnTo>
                <a:lnTo>
                  <a:pt x="1770" y="1122"/>
                </a:lnTo>
                <a:lnTo>
                  <a:pt x="1757" y="1107"/>
                </a:lnTo>
                <a:lnTo>
                  <a:pt x="1741" y="1092"/>
                </a:lnTo>
                <a:lnTo>
                  <a:pt x="1740" y="1085"/>
                </a:lnTo>
                <a:lnTo>
                  <a:pt x="1738" y="1077"/>
                </a:lnTo>
                <a:lnTo>
                  <a:pt x="1736" y="1069"/>
                </a:lnTo>
                <a:lnTo>
                  <a:pt x="1738" y="1060"/>
                </a:lnTo>
                <a:lnTo>
                  <a:pt x="1741" y="1045"/>
                </a:lnTo>
                <a:lnTo>
                  <a:pt x="1743" y="1030"/>
                </a:lnTo>
                <a:lnTo>
                  <a:pt x="1745" y="1022"/>
                </a:lnTo>
                <a:lnTo>
                  <a:pt x="1743" y="1017"/>
                </a:lnTo>
                <a:lnTo>
                  <a:pt x="1741" y="1010"/>
                </a:lnTo>
                <a:lnTo>
                  <a:pt x="1738" y="1007"/>
                </a:lnTo>
                <a:lnTo>
                  <a:pt x="1733" y="1002"/>
                </a:lnTo>
                <a:lnTo>
                  <a:pt x="1725" y="998"/>
                </a:lnTo>
                <a:lnTo>
                  <a:pt x="1713" y="997"/>
                </a:lnTo>
                <a:lnTo>
                  <a:pt x="1700" y="997"/>
                </a:lnTo>
                <a:lnTo>
                  <a:pt x="1700" y="990"/>
                </a:lnTo>
                <a:lnTo>
                  <a:pt x="1698" y="985"/>
                </a:lnTo>
                <a:lnTo>
                  <a:pt x="1686" y="982"/>
                </a:lnTo>
                <a:lnTo>
                  <a:pt x="1675" y="980"/>
                </a:lnTo>
                <a:lnTo>
                  <a:pt x="1664" y="980"/>
                </a:lnTo>
                <a:lnTo>
                  <a:pt x="1656" y="982"/>
                </a:lnTo>
                <a:lnTo>
                  <a:pt x="1638" y="987"/>
                </a:lnTo>
                <a:lnTo>
                  <a:pt x="1614" y="995"/>
                </a:lnTo>
                <a:lnTo>
                  <a:pt x="1601" y="995"/>
                </a:lnTo>
                <a:lnTo>
                  <a:pt x="1589" y="993"/>
                </a:lnTo>
                <a:lnTo>
                  <a:pt x="1576" y="993"/>
                </a:lnTo>
                <a:lnTo>
                  <a:pt x="1562" y="992"/>
                </a:lnTo>
                <a:lnTo>
                  <a:pt x="1556" y="995"/>
                </a:lnTo>
                <a:lnTo>
                  <a:pt x="1552" y="998"/>
                </a:lnTo>
                <a:lnTo>
                  <a:pt x="1546" y="1000"/>
                </a:lnTo>
                <a:lnTo>
                  <a:pt x="1537" y="1002"/>
                </a:lnTo>
                <a:lnTo>
                  <a:pt x="1522" y="990"/>
                </a:lnTo>
                <a:lnTo>
                  <a:pt x="1509" y="978"/>
                </a:lnTo>
                <a:lnTo>
                  <a:pt x="1495" y="966"/>
                </a:lnTo>
                <a:lnTo>
                  <a:pt x="1482" y="955"/>
                </a:lnTo>
                <a:lnTo>
                  <a:pt x="1479" y="943"/>
                </a:lnTo>
                <a:lnTo>
                  <a:pt x="1475" y="933"/>
                </a:lnTo>
                <a:lnTo>
                  <a:pt x="1454" y="916"/>
                </a:lnTo>
                <a:lnTo>
                  <a:pt x="1437" y="898"/>
                </a:lnTo>
                <a:lnTo>
                  <a:pt x="1437" y="886"/>
                </a:lnTo>
                <a:lnTo>
                  <a:pt x="1437" y="874"/>
                </a:lnTo>
                <a:lnTo>
                  <a:pt x="1433" y="871"/>
                </a:lnTo>
                <a:lnTo>
                  <a:pt x="1428" y="866"/>
                </a:lnTo>
                <a:lnTo>
                  <a:pt x="1427" y="861"/>
                </a:lnTo>
                <a:lnTo>
                  <a:pt x="1428" y="856"/>
                </a:lnTo>
                <a:lnTo>
                  <a:pt x="1430" y="849"/>
                </a:lnTo>
                <a:lnTo>
                  <a:pt x="1433" y="844"/>
                </a:lnTo>
                <a:lnTo>
                  <a:pt x="1440" y="834"/>
                </a:lnTo>
                <a:lnTo>
                  <a:pt x="1443" y="826"/>
                </a:lnTo>
                <a:lnTo>
                  <a:pt x="1445" y="816"/>
                </a:lnTo>
                <a:lnTo>
                  <a:pt x="1445" y="807"/>
                </a:lnTo>
                <a:lnTo>
                  <a:pt x="1443" y="801"/>
                </a:lnTo>
                <a:lnTo>
                  <a:pt x="1442" y="794"/>
                </a:lnTo>
                <a:lnTo>
                  <a:pt x="1437" y="781"/>
                </a:lnTo>
                <a:lnTo>
                  <a:pt x="1433" y="767"/>
                </a:lnTo>
                <a:lnTo>
                  <a:pt x="1442" y="747"/>
                </a:lnTo>
                <a:lnTo>
                  <a:pt x="1454" y="725"/>
                </a:lnTo>
                <a:lnTo>
                  <a:pt x="1459" y="715"/>
                </a:lnTo>
                <a:lnTo>
                  <a:pt x="1465" y="707"/>
                </a:lnTo>
                <a:lnTo>
                  <a:pt x="1474" y="699"/>
                </a:lnTo>
                <a:lnTo>
                  <a:pt x="1482" y="690"/>
                </a:lnTo>
                <a:lnTo>
                  <a:pt x="1492" y="683"/>
                </a:lnTo>
                <a:lnTo>
                  <a:pt x="1502" y="678"/>
                </a:lnTo>
                <a:lnTo>
                  <a:pt x="1512" y="672"/>
                </a:lnTo>
                <a:lnTo>
                  <a:pt x="1521" y="662"/>
                </a:lnTo>
                <a:lnTo>
                  <a:pt x="1522" y="645"/>
                </a:lnTo>
                <a:lnTo>
                  <a:pt x="1524" y="630"/>
                </a:lnTo>
                <a:lnTo>
                  <a:pt x="1527" y="623"/>
                </a:lnTo>
                <a:lnTo>
                  <a:pt x="1531" y="620"/>
                </a:lnTo>
                <a:lnTo>
                  <a:pt x="1534" y="615"/>
                </a:lnTo>
                <a:lnTo>
                  <a:pt x="1539" y="612"/>
                </a:lnTo>
                <a:lnTo>
                  <a:pt x="1547" y="606"/>
                </a:lnTo>
                <a:lnTo>
                  <a:pt x="1557" y="603"/>
                </a:lnTo>
                <a:lnTo>
                  <a:pt x="1561" y="600"/>
                </a:lnTo>
                <a:lnTo>
                  <a:pt x="1564" y="596"/>
                </a:lnTo>
                <a:lnTo>
                  <a:pt x="1567" y="593"/>
                </a:lnTo>
                <a:lnTo>
                  <a:pt x="1569" y="588"/>
                </a:lnTo>
                <a:lnTo>
                  <a:pt x="1571" y="581"/>
                </a:lnTo>
                <a:lnTo>
                  <a:pt x="1572" y="575"/>
                </a:lnTo>
                <a:lnTo>
                  <a:pt x="1571" y="566"/>
                </a:lnTo>
                <a:lnTo>
                  <a:pt x="1569" y="556"/>
                </a:lnTo>
                <a:lnTo>
                  <a:pt x="1554" y="556"/>
                </a:lnTo>
                <a:lnTo>
                  <a:pt x="1539" y="556"/>
                </a:lnTo>
                <a:lnTo>
                  <a:pt x="1537" y="540"/>
                </a:lnTo>
                <a:lnTo>
                  <a:pt x="1539" y="519"/>
                </a:lnTo>
                <a:lnTo>
                  <a:pt x="1542" y="511"/>
                </a:lnTo>
                <a:lnTo>
                  <a:pt x="1546" y="503"/>
                </a:lnTo>
                <a:lnTo>
                  <a:pt x="1549" y="496"/>
                </a:lnTo>
                <a:lnTo>
                  <a:pt x="1554" y="491"/>
                </a:lnTo>
                <a:lnTo>
                  <a:pt x="1551" y="488"/>
                </a:lnTo>
                <a:lnTo>
                  <a:pt x="1547" y="484"/>
                </a:lnTo>
                <a:lnTo>
                  <a:pt x="1546" y="479"/>
                </a:lnTo>
                <a:lnTo>
                  <a:pt x="1544" y="474"/>
                </a:lnTo>
                <a:lnTo>
                  <a:pt x="1566" y="471"/>
                </a:lnTo>
                <a:lnTo>
                  <a:pt x="1589" y="469"/>
                </a:lnTo>
                <a:lnTo>
                  <a:pt x="1601" y="469"/>
                </a:lnTo>
                <a:lnTo>
                  <a:pt x="1611" y="469"/>
                </a:lnTo>
                <a:lnTo>
                  <a:pt x="1623" y="466"/>
                </a:lnTo>
                <a:lnTo>
                  <a:pt x="1631" y="462"/>
                </a:lnTo>
                <a:lnTo>
                  <a:pt x="1631" y="452"/>
                </a:lnTo>
                <a:lnTo>
                  <a:pt x="1631" y="442"/>
                </a:lnTo>
                <a:lnTo>
                  <a:pt x="1628" y="434"/>
                </a:lnTo>
                <a:lnTo>
                  <a:pt x="1624" y="427"/>
                </a:lnTo>
                <a:lnTo>
                  <a:pt x="1619" y="421"/>
                </a:lnTo>
                <a:lnTo>
                  <a:pt x="1613" y="416"/>
                </a:lnTo>
                <a:lnTo>
                  <a:pt x="1604" y="412"/>
                </a:lnTo>
                <a:lnTo>
                  <a:pt x="1596" y="409"/>
                </a:lnTo>
                <a:lnTo>
                  <a:pt x="1596" y="406"/>
                </a:lnTo>
                <a:lnTo>
                  <a:pt x="1596" y="402"/>
                </a:lnTo>
                <a:lnTo>
                  <a:pt x="1598" y="402"/>
                </a:lnTo>
                <a:lnTo>
                  <a:pt x="1599" y="402"/>
                </a:lnTo>
                <a:lnTo>
                  <a:pt x="1606" y="401"/>
                </a:lnTo>
                <a:lnTo>
                  <a:pt x="1611" y="401"/>
                </a:lnTo>
                <a:lnTo>
                  <a:pt x="1618" y="402"/>
                </a:lnTo>
                <a:lnTo>
                  <a:pt x="1624" y="404"/>
                </a:lnTo>
                <a:lnTo>
                  <a:pt x="1624" y="397"/>
                </a:lnTo>
                <a:lnTo>
                  <a:pt x="1624" y="390"/>
                </a:lnTo>
                <a:lnTo>
                  <a:pt x="1638" y="390"/>
                </a:lnTo>
                <a:lnTo>
                  <a:pt x="1646" y="390"/>
                </a:lnTo>
                <a:lnTo>
                  <a:pt x="1653" y="389"/>
                </a:lnTo>
                <a:lnTo>
                  <a:pt x="1656" y="385"/>
                </a:lnTo>
                <a:lnTo>
                  <a:pt x="1664" y="377"/>
                </a:lnTo>
                <a:lnTo>
                  <a:pt x="1676" y="365"/>
                </a:lnTo>
                <a:lnTo>
                  <a:pt x="1690" y="362"/>
                </a:lnTo>
                <a:lnTo>
                  <a:pt x="1701" y="357"/>
                </a:lnTo>
                <a:lnTo>
                  <a:pt x="1710" y="345"/>
                </a:lnTo>
                <a:lnTo>
                  <a:pt x="1718" y="334"/>
                </a:lnTo>
                <a:lnTo>
                  <a:pt x="1730" y="332"/>
                </a:lnTo>
                <a:lnTo>
                  <a:pt x="1740" y="330"/>
                </a:lnTo>
                <a:lnTo>
                  <a:pt x="1736" y="324"/>
                </a:lnTo>
                <a:lnTo>
                  <a:pt x="1735" y="315"/>
                </a:lnTo>
                <a:lnTo>
                  <a:pt x="1733" y="307"/>
                </a:lnTo>
                <a:lnTo>
                  <a:pt x="1735" y="297"/>
                </a:lnTo>
                <a:lnTo>
                  <a:pt x="1747" y="297"/>
                </a:lnTo>
                <a:lnTo>
                  <a:pt x="1758" y="298"/>
                </a:lnTo>
                <a:lnTo>
                  <a:pt x="1760" y="300"/>
                </a:lnTo>
                <a:lnTo>
                  <a:pt x="1762" y="302"/>
                </a:lnTo>
                <a:lnTo>
                  <a:pt x="1762" y="303"/>
                </a:lnTo>
                <a:lnTo>
                  <a:pt x="1755" y="308"/>
                </a:lnTo>
                <a:lnTo>
                  <a:pt x="1750" y="312"/>
                </a:lnTo>
                <a:lnTo>
                  <a:pt x="1750" y="318"/>
                </a:lnTo>
                <a:lnTo>
                  <a:pt x="1752" y="324"/>
                </a:lnTo>
                <a:lnTo>
                  <a:pt x="1753" y="329"/>
                </a:lnTo>
                <a:lnTo>
                  <a:pt x="1757" y="332"/>
                </a:lnTo>
                <a:lnTo>
                  <a:pt x="1758" y="332"/>
                </a:lnTo>
                <a:lnTo>
                  <a:pt x="1768" y="329"/>
                </a:lnTo>
                <a:lnTo>
                  <a:pt x="1778" y="327"/>
                </a:lnTo>
                <a:lnTo>
                  <a:pt x="1785" y="332"/>
                </a:lnTo>
                <a:lnTo>
                  <a:pt x="1790" y="337"/>
                </a:lnTo>
                <a:lnTo>
                  <a:pt x="1805" y="329"/>
                </a:lnTo>
                <a:lnTo>
                  <a:pt x="1819" y="324"/>
                </a:lnTo>
                <a:lnTo>
                  <a:pt x="1837" y="324"/>
                </a:lnTo>
                <a:lnTo>
                  <a:pt x="1855" y="320"/>
                </a:lnTo>
                <a:lnTo>
                  <a:pt x="1862" y="303"/>
                </a:lnTo>
                <a:lnTo>
                  <a:pt x="1869" y="288"/>
                </a:lnTo>
                <a:lnTo>
                  <a:pt x="1875" y="287"/>
                </a:lnTo>
                <a:lnTo>
                  <a:pt x="1882" y="288"/>
                </a:lnTo>
                <a:lnTo>
                  <a:pt x="1887" y="292"/>
                </a:lnTo>
                <a:lnTo>
                  <a:pt x="1892" y="293"/>
                </a:lnTo>
                <a:lnTo>
                  <a:pt x="1896" y="290"/>
                </a:lnTo>
                <a:lnTo>
                  <a:pt x="1897" y="287"/>
                </a:lnTo>
                <a:lnTo>
                  <a:pt x="1892" y="280"/>
                </a:lnTo>
                <a:lnTo>
                  <a:pt x="1887" y="275"/>
                </a:lnTo>
                <a:lnTo>
                  <a:pt x="1887" y="268"/>
                </a:lnTo>
                <a:lnTo>
                  <a:pt x="1887" y="263"/>
                </a:lnTo>
                <a:lnTo>
                  <a:pt x="1902" y="265"/>
                </a:lnTo>
                <a:lnTo>
                  <a:pt x="1917" y="267"/>
                </a:lnTo>
                <a:lnTo>
                  <a:pt x="1924" y="267"/>
                </a:lnTo>
                <a:lnTo>
                  <a:pt x="1931" y="263"/>
                </a:lnTo>
                <a:lnTo>
                  <a:pt x="1936" y="260"/>
                </a:lnTo>
                <a:lnTo>
                  <a:pt x="1941" y="253"/>
                </a:lnTo>
                <a:lnTo>
                  <a:pt x="1932" y="252"/>
                </a:lnTo>
                <a:lnTo>
                  <a:pt x="1922" y="252"/>
                </a:lnTo>
                <a:lnTo>
                  <a:pt x="1912" y="252"/>
                </a:lnTo>
                <a:lnTo>
                  <a:pt x="1902" y="253"/>
                </a:lnTo>
                <a:lnTo>
                  <a:pt x="1892" y="253"/>
                </a:lnTo>
                <a:lnTo>
                  <a:pt x="1882" y="253"/>
                </a:lnTo>
                <a:lnTo>
                  <a:pt x="1872" y="250"/>
                </a:lnTo>
                <a:lnTo>
                  <a:pt x="1864" y="246"/>
                </a:lnTo>
                <a:lnTo>
                  <a:pt x="1864" y="245"/>
                </a:lnTo>
                <a:lnTo>
                  <a:pt x="1864" y="243"/>
                </a:lnTo>
                <a:lnTo>
                  <a:pt x="1862" y="233"/>
                </a:lnTo>
                <a:lnTo>
                  <a:pt x="1862" y="225"/>
                </a:lnTo>
                <a:lnTo>
                  <a:pt x="1877" y="213"/>
                </a:lnTo>
                <a:lnTo>
                  <a:pt x="1892" y="201"/>
                </a:lnTo>
                <a:lnTo>
                  <a:pt x="1892" y="195"/>
                </a:lnTo>
                <a:lnTo>
                  <a:pt x="1891" y="191"/>
                </a:lnTo>
                <a:lnTo>
                  <a:pt x="1889" y="188"/>
                </a:lnTo>
                <a:lnTo>
                  <a:pt x="1887" y="185"/>
                </a:lnTo>
                <a:lnTo>
                  <a:pt x="1885" y="185"/>
                </a:lnTo>
                <a:lnTo>
                  <a:pt x="1875" y="186"/>
                </a:lnTo>
                <a:lnTo>
                  <a:pt x="1867" y="190"/>
                </a:lnTo>
                <a:lnTo>
                  <a:pt x="1857" y="195"/>
                </a:lnTo>
                <a:lnTo>
                  <a:pt x="1850" y="200"/>
                </a:lnTo>
                <a:lnTo>
                  <a:pt x="1835" y="213"/>
                </a:lnTo>
                <a:lnTo>
                  <a:pt x="1822" y="226"/>
                </a:lnTo>
                <a:lnTo>
                  <a:pt x="1824" y="235"/>
                </a:lnTo>
                <a:lnTo>
                  <a:pt x="1824" y="245"/>
                </a:lnTo>
                <a:lnTo>
                  <a:pt x="1827" y="250"/>
                </a:lnTo>
                <a:lnTo>
                  <a:pt x="1830" y="253"/>
                </a:lnTo>
                <a:lnTo>
                  <a:pt x="1835" y="255"/>
                </a:lnTo>
                <a:lnTo>
                  <a:pt x="1840" y="257"/>
                </a:lnTo>
                <a:lnTo>
                  <a:pt x="1839" y="260"/>
                </a:lnTo>
                <a:lnTo>
                  <a:pt x="1839" y="263"/>
                </a:lnTo>
                <a:lnTo>
                  <a:pt x="1825" y="268"/>
                </a:lnTo>
                <a:lnTo>
                  <a:pt x="1817" y="275"/>
                </a:lnTo>
                <a:lnTo>
                  <a:pt x="1819" y="282"/>
                </a:lnTo>
                <a:lnTo>
                  <a:pt x="1817" y="290"/>
                </a:lnTo>
                <a:lnTo>
                  <a:pt x="1813" y="297"/>
                </a:lnTo>
                <a:lnTo>
                  <a:pt x="1810" y="303"/>
                </a:lnTo>
                <a:lnTo>
                  <a:pt x="1802" y="303"/>
                </a:lnTo>
                <a:lnTo>
                  <a:pt x="1793" y="305"/>
                </a:lnTo>
                <a:lnTo>
                  <a:pt x="1793" y="310"/>
                </a:lnTo>
                <a:lnTo>
                  <a:pt x="1793" y="313"/>
                </a:lnTo>
                <a:lnTo>
                  <a:pt x="1792" y="315"/>
                </a:lnTo>
                <a:lnTo>
                  <a:pt x="1790" y="317"/>
                </a:lnTo>
                <a:lnTo>
                  <a:pt x="1785" y="313"/>
                </a:lnTo>
                <a:lnTo>
                  <a:pt x="1782" y="307"/>
                </a:lnTo>
                <a:lnTo>
                  <a:pt x="1778" y="302"/>
                </a:lnTo>
                <a:lnTo>
                  <a:pt x="1775" y="295"/>
                </a:lnTo>
                <a:lnTo>
                  <a:pt x="1770" y="280"/>
                </a:lnTo>
                <a:lnTo>
                  <a:pt x="1768" y="263"/>
                </a:lnTo>
                <a:lnTo>
                  <a:pt x="1760" y="265"/>
                </a:lnTo>
                <a:lnTo>
                  <a:pt x="1753" y="267"/>
                </a:lnTo>
                <a:lnTo>
                  <a:pt x="1748" y="268"/>
                </a:lnTo>
                <a:lnTo>
                  <a:pt x="1743" y="272"/>
                </a:lnTo>
                <a:lnTo>
                  <a:pt x="1738" y="275"/>
                </a:lnTo>
                <a:lnTo>
                  <a:pt x="1731" y="278"/>
                </a:lnTo>
                <a:lnTo>
                  <a:pt x="1726" y="280"/>
                </a:lnTo>
                <a:lnTo>
                  <a:pt x="1716" y="280"/>
                </a:lnTo>
                <a:lnTo>
                  <a:pt x="1716" y="278"/>
                </a:lnTo>
                <a:lnTo>
                  <a:pt x="1711" y="270"/>
                </a:lnTo>
                <a:lnTo>
                  <a:pt x="1708" y="258"/>
                </a:lnTo>
                <a:lnTo>
                  <a:pt x="1705" y="245"/>
                </a:lnTo>
                <a:lnTo>
                  <a:pt x="1703" y="235"/>
                </a:lnTo>
                <a:lnTo>
                  <a:pt x="1718" y="230"/>
                </a:lnTo>
                <a:lnTo>
                  <a:pt x="1735" y="223"/>
                </a:lnTo>
                <a:lnTo>
                  <a:pt x="1750" y="215"/>
                </a:lnTo>
                <a:lnTo>
                  <a:pt x="1763" y="206"/>
                </a:lnTo>
                <a:lnTo>
                  <a:pt x="1775" y="190"/>
                </a:lnTo>
                <a:lnTo>
                  <a:pt x="1795" y="163"/>
                </a:lnTo>
                <a:lnTo>
                  <a:pt x="1807" y="151"/>
                </a:lnTo>
                <a:lnTo>
                  <a:pt x="1817" y="143"/>
                </a:lnTo>
                <a:lnTo>
                  <a:pt x="1820" y="141"/>
                </a:lnTo>
                <a:lnTo>
                  <a:pt x="1825" y="141"/>
                </a:lnTo>
                <a:lnTo>
                  <a:pt x="1829" y="143"/>
                </a:lnTo>
                <a:lnTo>
                  <a:pt x="1830" y="148"/>
                </a:lnTo>
                <a:lnTo>
                  <a:pt x="1842" y="139"/>
                </a:lnTo>
                <a:lnTo>
                  <a:pt x="1854" y="134"/>
                </a:lnTo>
                <a:lnTo>
                  <a:pt x="1865" y="131"/>
                </a:lnTo>
                <a:lnTo>
                  <a:pt x="1877" y="129"/>
                </a:lnTo>
                <a:lnTo>
                  <a:pt x="1901" y="131"/>
                </a:lnTo>
                <a:lnTo>
                  <a:pt x="1927" y="133"/>
                </a:lnTo>
                <a:lnTo>
                  <a:pt x="1927" y="138"/>
                </a:lnTo>
                <a:lnTo>
                  <a:pt x="1926" y="143"/>
                </a:lnTo>
                <a:lnTo>
                  <a:pt x="1941" y="143"/>
                </a:lnTo>
                <a:lnTo>
                  <a:pt x="1957" y="144"/>
                </a:lnTo>
                <a:lnTo>
                  <a:pt x="1973" y="146"/>
                </a:lnTo>
                <a:lnTo>
                  <a:pt x="1988" y="149"/>
                </a:lnTo>
                <a:lnTo>
                  <a:pt x="2003" y="154"/>
                </a:lnTo>
                <a:lnTo>
                  <a:pt x="2014" y="161"/>
                </a:lnTo>
                <a:lnTo>
                  <a:pt x="2026" y="169"/>
                </a:lnTo>
                <a:lnTo>
                  <a:pt x="2034" y="178"/>
                </a:lnTo>
                <a:lnTo>
                  <a:pt x="2031" y="180"/>
                </a:lnTo>
                <a:lnTo>
                  <a:pt x="2029" y="181"/>
                </a:lnTo>
                <a:lnTo>
                  <a:pt x="2021" y="185"/>
                </a:lnTo>
                <a:lnTo>
                  <a:pt x="2011" y="185"/>
                </a:lnTo>
                <a:lnTo>
                  <a:pt x="2001" y="183"/>
                </a:lnTo>
                <a:lnTo>
                  <a:pt x="1993" y="181"/>
                </a:lnTo>
                <a:lnTo>
                  <a:pt x="1973" y="175"/>
                </a:lnTo>
                <a:lnTo>
                  <a:pt x="1956" y="171"/>
                </a:lnTo>
                <a:lnTo>
                  <a:pt x="1956" y="173"/>
                </a:lnTo>
                <a:lnTo>
                  <a:pt x="1966" y="185"/>
                </a:lnTo>
                <a:lnTo>
                  <a:pt x="1978" y="198"/>
                </a:lnTo>
                <a:lnTo>
                  <a:pt x="1983" y="203"/>
                </a:lnTo>
                <a:lnTo>
                  <a:pt x="1989" y="208"/>
                </a:lnTo>
                <a:lnTo>
                  <a:pt x="1998" y="211"/>
                </a:lnTo>
                <a:lnTo>
                  <a:pt x="2008" y="213"/>
                </a:lnTo>
                <a:lnTo>
                  <a:pt x="2004" y="205"/>
                </a:lnTo>
                <a:lnTo>
                  <a:pt x="1999" y="196"/>
                </a:lnTo>
                <a:lnTo>
                  <a:pt x="2001" y="195"/>
                </a:lnTo>
                <a:lnTo>
                  <a:pt x="2003" y="193"/>
                </a:lnTo>
                <a:lnTo>
                  <a:pt x="2014" y="198"/>
                </a:lnTo>
                <a:lnTo>
                  <a:pt x="2029" y="203"/>
                </a:lnTo>
                <a:lnTo>
                  <a:pt x="2029" y="200"/>
                </a:lnTo>
                <a:lnTo>
                  <a:pt x="2029" y="198"/>
                </a:lnTo>
                <a:lnTo>
                  <a:pt x="2026" y="195"/>
                </a:lnTo>
                <a:lnTo>
                  <a:pt x="2024" y="191"/>
                </a:lnTo>
                <a:lnTo>
                  <a:pt x="2040" y="183"/>
                </a:lnTo>
                <a:lnTo>
                  <a:pt x="2055" y="176"/>
                </a:lnTo>
                <a:lnTo>
                  <a:pt x="2053" y="164"/>
                </a:lnTo>
                <a:lnTo>
                  <a:pt x="2051" y="151"/>
                </a:lnTo>
                <a:lnTo>
                  <a:pt x="2065" y="154"/>
                </a:lnTo>
                <a:lnTo>
                  <a:pt x="2076" y="158"/>
                </a:lnTo>
                <a:lnTo>
                  <a:pt x="2078" y="159"/>
                </a:lnTo>
                <a:lnTo>
                  <a:pt x="2078" y="161"/>
                </a:lnTo>
                <a:lnTo>
                  <a:pt x="2078" y="163"/>
                </a:lnTo>
                <a:lnTo>
                  <a:pt x="2076" y="164"/>
                </a:lnTo>
                <a:lnTo>
                  <a:pt x="2073" y="164"/>
                </a:lnTo>
                <a:lnTo>
                  <a:pt x="2068" y="166"/>
                </a:lnTo>
                <a:lnTo>
                  <a:pt x="2068" y="171"/>
                </a:lnTo>
                <a:lnTo>
                  <a:pt x="2068" y="176"/>
                </a:lnTo>
                <a:lnTo>
                  <a:pt x="2078" y="175"/>
                </a:lnTo>
                <a:lnTo>
                  <a:pt x="2086" y="171"/>
                </a:lnTo>
                <a:lnTo>
                  <a:pt x="2095" y="168"/>
                </a:lnTo>
                <a:lnTo>
                  <a:pt x="2101" y="163"/>
                </a:lnTo>
                <a:lnTo>
                  <a:pt x="2108" y="159"/>
                </a:lnTo>
                <a:lnTo>
                  <a:pt x="2117" y="156"/>
                </a:lnTo>
                <a:lnTo>
                  <a:pt x="2127" y="153"/>
                </a:lnTo>
                <a:lnTo>
                  <a:pt x="2140" y="151"/>
                </a:lnTo>
                <a:lnTo>
                  <a:pt x="2140" y="156"/>
                </a:lnTo>
                <a:lnTo>
                  <a:pt x="2140" y="159"/>
                </a:lnTo>
                <a:lnTo>
                  <a:pt x="2153" y="159"/>
                </a:lnTo>
                <a:lnTo>
                  <a:pt x="2170" y="156"/>
                </a:lnTo>
                <a:lnTo>
                  <a:pt x="2185" y="153"/>
                </a:lnTo>
                <a:lnTo>
                  <a:pt x="2197" y="149"/>
                </a:lnTo>
                <a:lnTo>
                  <a:pt x="2195" y="146"/>
                </a:lnTo>
                <a:lnTo>
                  <a:pt x="2195" y="144"/>
                </a:lnTo>
                <a:lnTo>
                  <a:pt x="2183" y="141"/>
                </a:lnTo>
                <a:lnTo>
                  <a:pt x="2173" y="139"/>
                </a:lnTo>
                <a:lnTo>
                  <a:pt x="2173" y="134"/>
                </a:lnTo>
                <a:lnTo>
                  <a:pt x="2172" y="128"/>
                </a:lnTo>
                <a:lnTo>
                  <a:pt x="2195" y="134"/>
                </a:lnTo>
                <a:lnTo>
                  <a:pt x="2220" y="143"/>
                </a:lnTo>
                <a:lnTo>
                  <a:pt x="2244" y="151"/>
                </a:lnTo>
                <a:lnTo>
                  <a:pt x="2271" y="158"/>
                </a:lnTo>
                <a:lnTo>
                  <a:pt x="2271" y="156"/>
                </a:lnTo>
                <a:lnTo>
                  <a:pt x="2272" y="153"/>
                </a:lnTo>
                <a:lnTo>
                  <a:pt x="2255" y="143"/>
                </a:lnTo>
                <a:lnTo>
                  <a:pt x="2240" y="133"/>
                </a:lnTo>
                <a:lnTo>
                  <a:pt x="2240" y="124"/>
                </a:lnTo>
                <a:lnTo>
                  <a:pt x="2242" y="116"/>
                </a:lnTo>
                <a:lnTo>
                  <a:pt x="2244" y="111"/>
                </a:lnTo>
                <a:lnTo>
                  <a:pt x="2245" y="106"/>
                </a:lnTo>
                <a:lnTo>
                  <a:pt x="2249" y="104"/>
                </a:lnTo>
                <a:lnTo>
                  <a:pt x="2252" y="101"/>
                </a:lnTo>
                <a:lnTo>
                  <a:pt x="2266" y="106"/>
                </a:lnTo>
                <a:lnTo>
                  <a:pt x="2277" y="109"/>
                </a:lnTo>
                <a:lnTo>
                  <a:pt x="2279" y="118"/>
                </a:lnTo>
                <a:lnTo>
                  <a:pt x="2282" y="126"/>
                </a:lnTo>
                <a:lnTo>
                  <a:pt x="2287" y="131"/>
                </a:lnTo>
                <a:lnTo>
                  <a:pt x="2292" y="138"/>
                </a:lnTo>
                <a:lnTo>
                  <a:pt x="2299" y="144"/>
                </a:lnTo>
                <a:lnTo>
                  <a:pt x="2304" y="149"/>
                </a:lnTo>
                <a:lnTo>
                  <a:pt x="2309" y="156"/>
                </a:lnTo>
                <a:lnTo>
                  <a:pt x="2312" y="163"/>
                </a:lnTo>
                <a:lnTo>
                  <a:pt x="2306" y="169"/>
                </a:lnTo>
                <a:lnTo>
                  <a:pt x="2299" y="176"/>
                </a:lnTo>
                <a:lnTo>
                  <a:pt x="2302" y="180"/>
                </a:lnTo>
                <a:lnTo>
                  <a:pt x="2306" y="183"/>
                </a:lnTo>
                <a:lnTo>
                  <a:pt x="2311" y="183"/>
                </a:lnTo>
                <a:lnTo>
                  <a:pt x="2316" y="183"/>
                </a:lnTo>
                <a:lnTo>
                  <a:pt x="2321" y="178"/>
                </a:lnTo>
                <a:lnTo>
                  <a:pt x="2326" y="173"/>
                </a:lnTo>
                <a:lnTo>
                  <a:pt x="2324" y="163"/>
                </a:lnTo>
                <a:lnTo>
                  <a:pt x="2321" y="154"/>
                </a:lnTo>
                <a:lnTo>
                  <a:pt x="2321" y="153"/>
                </a:lnTo>
                <a:lnTo>
                  <a:pt x="2332" y="154"/>
                </a:lnTo>
                <a:lnTo>
                  <a:pt x="2343" y="156"/>
                </a:lnTo>
                <a:lnTo>
                  <a:pt x="2343" y="161"/>
                </a:lnTo>
                <a:lnTo>
                  <a:pt x="2344" y="163"/>
                </a:lnTo>
                <a:lnTo>
                  <a:pt x="2346" y="163"/>
                </a:lnTo>
                <a:lnTo>
                  <a:pt x="2351" y="163"/>
                </a:lnTo>
                <a:lnTo>
                  <a:pt x="2349" y="161"/>
                </a:lnTo>
                <a:lnTo>
                  <a:pt x="2348" y="159"/>
                </a:lnTo>
                <a:lnTo>
                  <a:pt x="2346" y="154"/>
                </a:lnTo>
                <a:lnTo>
                  <a:pt x="2343" y="151"/>
                </a:lnTo>
                <a:lnTo>
                  <a:pt x="2329" y="151"/>
                </a:lnTo>
                <a:lnTo>
                  <a:pt x="2316" y="151"/>
                </a:lnTo>
                <a:lnTo>
                  <a:pt x="2304" y="136"/>
                </a:lnTo>
                <a:lnTo>
                  <a:pt x="2294" y="121"/>
                </a:lnTo>
                <a:lnTo>
                  <a:pt x="2294" y="116"/>
                </a:lnTo>
                <a:lnTo>
                  <a:pt x="2296" y="113"/>
                </a:lnTo>
                <a:lnTo>
                  <a:pt x="2304" y="119"/>
                </a:lnTo>
                <a:lnTo>
                  <a:pt x="2312" y="124"/>
                </a:lnTo>
                <a:lnTo>
                  <a:pt x="2317" y="126"/>
                </a:lnTo>
                <a:lnTo>
                  <a:pt x="2322" y="128"/>
                </a:lnTo>
                <a:lnTo>
                  <a:pt x="2327" y="128"/>
                </a:lnTo>
                <a:lnTo>
                  <a:pt x="2334" y="126"/>
                </a:lnTo>
                <a:lnTo>
                  <a:pt x="2326" y="123"/>
                </a:lnTo>
                <a:lnTo>
                  <a:pt x="2319" y="119"/>
                </a:lnTo>
                <a:lnTo>
                  <a:pt x="2319" y="114"/>
                </a:lnTo>
                <a:lnTo>
                  <a:pt x="2319" y="108"/>
                </a:lnTo>
                <a:lnTo>
                  <a:pt x="2331" y="113"/>
                </a:lnTo>
                <a:lnTo>
                  <a:pt x="2343" y="118"/>
                </a:lnTo>
                <a:lnTo>
                  <a:pt x="2349" y="119"/>
                </a:lnTo>
                <a:lnTo>
                  <a:pt x="2356" y="121"/>
                </a:lnTo>
                <a:lnTo>
                  <a:pt x="2361" y="123"/>
                </a:lnTo>
                <a:lnTo>
                  <a:pt x="2368" y="123"/>
                </a:lnTo>
                <a:lnTo>
                  <a:pt x="2366" y="119"/>
                </a:lnTo>
                <a:lnTo>
                  <a:pt x="2364" y="118"/>
                </a:lnTo>
                <a:lnTo>
                  <a:pt x="2349" y="111"/>
                </a:lnTo>
                <a:lnTo>
                  <a:pt x="2334" y="104"/>
                </a:lnTo>
                <a:lnTo>
                  <a:pt x="2334" y="101"/>
                </a:lnTo>
                <a:lnTo>
                  <a:pt x="2334" y="99"/>
                </a:lnTo>
                <a:lnTo>
                  <a:pt x="2336" y="97"/>
                </a:lnTo>
                <a:lnTo>
                  <a:pt x="2338" y="96"/>
                </a:lnTo>
                <a:lnTo>
                  <a:pt x="2363" y="97"/>
                </a:lnTo>
                <a:lnTo>
                  <a:pt x="2386" y="101"/>
                </a:lnTo>
                <a:lnTo>
                  <a:pt x="2386" y="99"/>
                </a:lnTo>
                <a:lnTo>
                  <a:pt x="2381" y="96"/>
                </a:lnTo>
                <a:lnTo>
                  <a:pt x="2378" y="92"/>
                </a:lnTo>
                <a:lnTo>
                  <a:pt x="2378" y="87"/>
                </a:lnTo>
                <a:lnTo>
                  <a:pt x="2378" y="81"/>
                </a:lnTo>
                <a:lnTo>
                  <a:pt x="2406" y="81"/>
                </a:lnTo>
                <a:lnTo>
                  <a:pt x="2433" y="77"/>
                </a:lnTo>
                <a:lnTo>
                  <a:pt x="2445" y="74"/>
                </a:lnTo>
                <a:lnTo>
                  <a:pt x="2456" y="69"/>
                </a:lnTo>
                <a:lnTo>
                  <a:pt x="2466" y="64"/>
                </a:lnTo>
                <a:lnTo>
                  <a:pt x="2473" y="57"/>
                </a:lnTo>
                <a:lnTo>
                  <a:pt x="2488" y="59"/>
                </a:lnTo>
                <a:lnTo>
                  <a:pt x="2500" y="61"/>
                </a:lnTo>
                <a:lnTo>
                  <a:pt x="2508" y="64"/>
                </a:lnTo>
                <a:lnTo>
                  <a:pt x="2518" y="69"/>
                </a:lnTo>
                <a:lnTo>
                  <a:pt x="2540" y="69"/>
                </a:lnTo>
                <a:lnTo>
                  <a:pt x="2564" y="69"/>
                </a:lnTo>
                <a:lnTo>
                  <a:pt x="2569" y="76"/>
                </a:lnTo>
                <a:lnTo>
                  <a:pt x="2574" y="81"/>
                </a:lnTo>
                <a:lnTo>
                  <a:pt x="2577" y="84"/>
                </a:lnTo>
                <a:lnTo>
                  <a:pt x="2577" y="89"/>
                </a:lnTo>
                <a:lnTo>
                  <a:pt x="2575" y="89"/>
                </a:lnTo>
                <a:lnTo>
                  <a:pt x="2574" y="89"/>
                </a:lnTo>
                <a:lnTo>
                  <a:pt x="2567" y="92"/>
                </a:lnTo>
                <a:lnTo>
                  <a:pt x="2562" y="94"/>
                </a:lnTo>
                <a:lnTo>
                  <a:pt x="2557" y="97"/>
                </a:lnTo>
                <a:lnTo>
                  <a:pt x="2552" y="103"/>
                </a:lnTo>
                <a:lnTo>
                  <a:pt x="2552" y="104"/>
                </a:lnTo>
                <a:lnTo>
                  <a:pt x="2553" y="104"/>
                </a:lnTo>
                <a:lnTo>
                  <a:pt x="2555" y="104"/>
                </a:lnTo>
                <a:lnTo>
                  <a:pt x="2565" y="103"/>
                </a:lnTo>
                <a:lnTo>
                  <a:pt x="2577" y="97"/>
                </a:lnTo>
                <a:lnTo>
                  <a:pt x="2584" y="94"/>
                </a:lnTo>
                <a:lnTo>
                  <a:pt x="2590" y="92"/>
                </a:lnTo>
                <a:lnTo>
                  <a:pt x="2597" y="92"/>
                </a:lnTo>
                <a:lnTo>
                  <a:pt x="2604" y="94"/>
                </a:lnTo>
                <a:lnTo>
                  <a:pt x="2624" y="99"/>
                </a:lnTo>
                <a:lnTo>
                  <a:pt x="2646" y="104"/>
                </a:lnTo>
                <a:lnTo>
                  <a:pt x="2669" y="108"/>
                </a:lnTo>
                <a:lnTo>
                  <a:pt x="2692" y="108"/>
                </a:lnTo>
                <a:lnTo>
                  <a:pt x="2694" y="104"/>
                </a:lnTo>
                <a:lnTo>
                  <a:pt x="2697" y="101"/>
                </a:lnTo>
                <a:lnTo>
                  <a:pt x="2714" y="101"/>
                </a:lnTo>
                <a:lnTo>
                  <a:pt x="2733" y="103"/>
                </a:lnTo>
                <a:lnTo>
                  <a:pt x="2746" y="111"/>
                </a:lnTo>
                <a:lnTo>
                  <a:pt x="2756" y="119"/>
                </a:lnTo>
                <a:lnTo>
                  <a:pt x="2763" y="123"/>
                </a:lnTo>
                <a:lnTo>
                  <a:pt x="2769" y="126"/>
                </a:lnTo>
                <a:lnTo>
                  <a:pt x="2778" y="128"/>
                </a:lnTo>
                <a:lnTo>
                  <a:pt x="2788" y="128"/>
                </a:lnTo>
                <a:close/>
                <a:moveTo>
                  <a:pt x="2215" y="76"/>
                </a:moveTo>
                <a:lnTo>
                  <a:pt x="2202" y="74"/>
                </a:lnTo>
                <a:lnTo>
                  <a:pt x="2190" y="76"/>
                </a:lnTo>
                <a:lnTo>
                  <a:pt x="2178" y="77"/>
                </a:lnTo>
                <a:lnTo>
                  <a:pt x="2168" y="79"/>
                </a:lnTo>
                <a:lnTo>
                  <a:pt x="2158" y="84"/>
                </a:lnTo>
                <a:lnTo>
                  <a:pt x="2150" y="87"/>
                </a:lnTo>
                <a:lnTo>
                  <a:pt x="2143" y="94"/>
                </a:lnTo>
                <a:lnTo>
                  <a:pt x="2138" y="101"/>
                </a:lnTo>
                <a:lnTo>
                  <a:pt x="2137" y="109"/>
                </a:lnTo>
                <a:lnTo>
                  <a:pt x="2137" y="118"/>
                </a:lnTo>
                <a:lnTo>
                  <a:pt x="2143" y="119"/>
                </a:lnTo>
                <a:lnTo>
                  <a:pt x="2150" y="123"/>
                </a:lnTo>
                <a:lnTo>
                  <a:pt x="2157" y="126"/>
                </a:lnTo>
                <a:lnTo>
                  <a:pt x="2162" y="129"/>
                </a:lnTo>
                <a:lnTo>
                  <a:pt x="2143" y="129"/>
                </a:lnTo>
                <a:lnTo>
                  <a:pt x="2123" y="129"/>
                </a:lnTo>
                <a:lnTo>
                  <a:pt x="2122" y="126"/>
                </a:lnTo>
                <a:lnTo>
                  <a:pt x="2118" y="123"/>
                </a:lnTo>
                <a:lnTo>
                  <a:pt x="2113" y="121"/>
                </a:lnTo>
                <a:lnTo>
                  <a:pt x="2106" y="121"/>
                </a:lnTo>
                <a:lnTo>
                  <a:pt x="2106" y="111"/>
                </a:lnTo>
                <a:lnTo>
                  <a:pt x="2110" y="103"/>
                </a:lnTo>
                <a:lnTo>
                  <a:pt x="2118" y="101"/>
                </a:lnTo>
                <a:lnTo>
                  <a:pt x="2128" y="97"/>
                </a:lnTo>
                <a:lnTo>
                  <a:pt x="2125" y="94"/>
                </a:lnTo>
                <a:lnTo>
                  <a:pt x="2122" y="91"/>
                </a:lnTo>
                <a:lnTo>
                  <a:pt x="2142" y="81"/>
                </a:lnTo>
                <a:lnTo>
                  <a:pt x="2165" y="71"/>
                </a:lnTo>
                <a:lnTo>
                  <a:pt x="2177" y="66"/>
                </a:lnTo>
                <a:lnTo>
                  <a:pt x="2190" y="62"/>
                </a:lnTo>
                <a:lnTo>
                  <a:pt x="2202" y="61"/>
                </a:lnTo>
                <a:lnTo>
                  <a:pt x="2215" y="62"/>
                </a:lnTo>
                <a:lnTo>
                  <a:pt x="2215" y="69"/>
                </a:lnTo>
                <a:lnTo>
                  <a:pt x="2215" y="76"/>
                </a:lnTo>
                <a:close/>
                <a:moveTo>
                  <a:pt x="881" y="64"/>
                </a:moveTo>
                <a:lnTo>
                  <a:pt x="891" y="64"/>
                </a:lnTo>
                <a:lnTo>
                  <a:pt x="898" y="67"/>
                </a:lnTo>
                <a:lnTo>
                  <a:pt x="896" y="71"/>
                </a:lnTo>
                <a:lnTo>
                  <a:pt x="894" y="74"/>
                </a:lnTo>
                <a:lnTo>
                  <a:pt x="906" y="76"/>
                </a:lnTo>
                <a:lnTo>
                  <a:pt x="916" y="76"/>
                </a:lnTo>
                <a:lnTo>
                  <a:pt x="914" y="79"/>
                </a:lnTo>
                <a:lnTo>
                  <a:pt x="913" y="81"/>
                </a:lnTo>
                <a:lnTo>
                  <a:pt x="896" y="81"/>
                </a:lnTo>
                <a:lnTo>
                  <a:pt x="879" y="79"/>
                </a:lnTo>
                <a:lnTo>
                  <a:pt x="863" y="77"/>
                </a:lnTo>
                <a:lnTo>
                  <a:pt x="847" y="74"/>
                </a:lnTo>
                <a:lnTo>
                  <a:pt x="847" y="72"/>
                </a:lnTo>
                <a:lnTo>
                  <a:pt x="847" y="71"/>
                </a:lnTo>
                <a:lnTo>
                  <a:pt x="847" y="69"/>
                </a:lnTo>
                <a:lnTo>
                  <a:pt x="849" y="67"/>
                </a:lnTo>
                <a:lnTo>
                  <a:pt x="858" y="67"/>
                </a:lnTo>
                <a:lnTo>
                  <a:pt x="868" y="69"/>
                </a:lnTo>
                <a:lnTo>
                  <a:pt x="871" y="69"/>
                </a:lnTo>
                <a:lnTo>
                  <a:pt x="874" y="69"/>
                </a:lnTo>
                <a:lnTo>
                  <a:pt x="878" y="67"/>
                </a:lnTo>
                <a:lnTo>
                  <a:pt x="881" y="64"/>
                </a:lnTo>
                <a:close/>
                <a:moveTo>
                  <a:pt x="938" y="66"/>
                </a:moveTo>
                <a:lnTo>
                  <a:pt x="943" y="66"/>
                </a:lnTo>
                <a:lnTo>
                  <a:pt x="946" y="66"/>
                </a:lnTo>
                <a:lnTo>
                  <a:pt x="950" y="66"/>
                </a:lnTo>
                <a:lnTo>
                  <a:pt x="955" y="67"/>
                </a:lnTo>
                <a:lnTo>
                  <a:pt x="970" y="72"/>
                </a:lnTo>
                <a:lnTo>
                  <a:pt x="993" y="76"/>
                </a:lnTo>
                <a:lnTo>
                  <a:pt x="1015" y="77"/>
                </a:lnTo>
                <a:lnTo>
                  <a:pt x="1027" y="81"/>
                </a:lnTo>
                <a:lnTo>
                  <a:pt x="1025" y="82"/>
                </a:lnTo>
                <a:lnTo>
                  <a:pt x="1025" y="84"/>
                </a:lnTo>
                <a:lnTo>
                  <a:pt x="1000" y="86"/>
                </a:lnTo>
                <a:lnTo>
                  <a:pt x="976" y="86"/>
                </a:lnTo>
                <a:lnTo>
                  <a:pt x="953" y="86"/>
                </a:lnTo>
                <a:lnTo>
                  <a:pt x="931" y="81"/>
                </a:lnTo>
                <a:lnTo>
                  <a:pt x="935" y="72"/>
                </a:lnTo>
                <a:lnTo>
                  <a:pt x="938" y="66"/>
                </a:lnTo>
                <a:close/>
                <a:moveTo>
                  <a:pt x="2471" y="69"/>
                </a:moveTo>
                <a:lnTo>
                  <a:pt x="2473" y="71"/>
                </a:lnTo>
                <a:lnTo>
                  <a:pt x="2473" y="72"/>
                </a:lnTo>
                <a:lnTo>
                  <a:pt x="2473" y="71"/>
                </a:lnTo>
                <a:lnTo>
                  <a:pt x="2471" y="69"/>
                </a:lnTo>
                <a:close/>
                <a:moveTo>
                  <a:pt x="2769" y="74"/>
                </a:moveTo>
                <a:lnTo>
                  <a:pt x="2786" y="74"/>
                </a:lnTo>
                <a:lnTo>
                  <a:pt x="2803" y="76"/>
                </a:lnTo>
                <a:lnTo>
                  <a:pt x="2820" y="77"/>
                </a:lnTo>
                <a:lnTo>
                  <a:pt x="2836" y="77"/>
                </a:lnTo>
                <a:lnTo>
                  <a:pt x="2836" y="81"/>
                </a:lnTo>
                <a:lnTo>
                  <a:pt x="2836" y="84"/>
                </a:lnTo>
                <a:lnTo>
                  <a:pt x="2828" y="87"/>
                </a:lnTo>
                <a:lnTo>
                  <a:pt x="2820" y="87"/>
                </a:lnTo>
                <a:lnTo>
                  <a:pt x="2810" y="89"/>
                </a:lnTo>
                <a:lnTo>
                  <a:pt x="2801" y="87"/>
                </a:lnTo>
                <a:lnTo>
                  <a:pt x="2785" y="84"/>
                </a:lnTo>
                <a:lnTo>
                  <a:pt x="2769" y="77"/>
                </a:lnTo>
                <a:lnTo>
                  <a:pt x="2769" y="76"/>
                </a:lnTo>
                <a:lnTo>
                  <a:pt x="2769" y="74"/>
                </a:lnTo>
                <a:close/>
                <a:moveTo>
                  <a:pt x="663" y="84"/>
                </a:moveTo>
                <a:lnTo>
                  <a:pt x="680" y="86"/>
                </a:lnTo>
                <a:lnTo>
                  <a:pt x="695" y="87"/>
                </a:lnTo>
                <a:lnTo>
                  <a:pt x="707" y="91"/>
                </a:lnTo>
                <a:lnTo>
                  <a:pt x="717" y="89"/>
                </a:lnTo>
                <a:lnTo>
                  <a:pt x="715" y="94"/>
                </a:lnTo>
                <a:lnTo>
                  <a:pt x="714" y="101"/>
                </a:lnTo>
                <a:lnTo>
                  <a:pt x="719" y="99"/>
                </a:lnTo>
                <a:lnTo>
                  <a:pt x="720" y="101"/>
                </a:lnTo>
                <a:lnTo>
                  <a:pt x="722" y="101"/>
                </a:lnTo>
                <a:lnTo>
                  <a:pt x="725" y="104"/>
                </a:lnTo>
                <a:lnTo>
                  <a:pt x="729" y="101"/>
                </a:lnTo>
                <a:lnTo>
                  <a:pt x="730" y="99"/>
                </a:lnTo>
                <a:lnTo>
                  <a:pt x="735" y="99"/>
                </a:lnTo>
                <a:lnTo>
                  <a:pt x="740" y="101"/>
                </a:lnTo>
                <a:lnTo>
                  <a:pt x="742" y="104"/>
                </a:lnTo>
                <a:lnTo>
                  <a:pt x="742" y="109"/>
                </a:lnTo>
                <a:lnTo>
                  <a:pt x="745" y="109"/>
                </a:lnTo>
                <a:lnTo>
                  <a:pt x="749" y="109"/>
                </a:lnTo>
                <a:lnTo>
                  <a:pt x="750" y="106"/>
                </a:lnTo>
                <a:lnTo>
                  <a:pt x="752" y="103"/>
                </a:lnTo>
                <a:lnTo>
                  <a:pt x="755" y="103"/>
                </a:lnTo>
                <a:lnTo>
                  <a:pt x="760" y="101"/>
                </a:lnTo>
                <a:lnTo>
                  <a:pt x="760" y="108"/>
                </a:lnTo>
                <a:lnTo>
                  <a:pt x="759" y="113"/>
                </a:lnTo>
                <a:lnTo>
                  <a:pt x="772" y="106"/>
                </a:lnTo>
                <a:lnTo>
                  <a:pt x="784" y="97"/>
                </a:lnTo>
                <a:lnTo>
                  <a:pt x="789" y="99"/>
                </a:lnTo>
                <a:lnTo>
                  <a:pt x="794" y="101"/>
                </a:lnTo>
                <a:lnTo>
                  <a:pt x="794" y="106"/>
                </a:lnTo>
                <a:lnTo>
                  <a:pt x="794" y="109"/>
                </a:lnTo>
                <a:lnTo>
                  <a:pt x="787" y="118"/>
                </a:lnTo>
                <a:lnTo>
                  <a:pt x="782" y="126"/>
                </a:lnTo>
                <a:lnTo>
                  <a:pt x="782" y="128"/>
                </a:lnTo>
                <a:lnTo>
                  <a:pt x="789" y="129"/>
                </a:lnTo>
                <a:lnTo>
                  <a:pt x="797" y="129"/>
                </a:lnTo>
                <a:lnTo>
                  <a:pt x="794" y="136"/>
                </a:lnTo>
                <a:lnTo>
                  <a:pt x="787" y="141"/>
                </a:lnTo>
                <a:lnTo>
                  <a:pt x="781" y="146"/>
                </a:lnTo>
                <a:lnTo>
                  <a:pt x="776" y="149"/>
                </a:lnTo>
                <a:lnTo>
                  <a:pt x="755" y="144"/>
                </a:lnTo>
                <a:lnTo>
                  <a:pt x="737" y="143"/>
                </a:lnTo>
                <a:lnTo>
                  <a:pt x="715" y="146"/>
                </a:lnTo>
                <a:lnTo>
                  <a:pt x="697" y="148"/>
                </a:lnTo>
                <a:lnTo>
                  <a:pt x="678" y="146"/>
                </a:lnTo>
                <a:lnTo>
                  <a:pt x="655" y="143"/>
                </a:lnTo>
                <a:lnTo>
                  <a:pt x="657" y="139"/>
                </a:lnTo>
                <a:lnTo>
                  <a:pt x="657" y="134"/>
                </a:lnTo>
                <a:lnTo>
                  <a:pt x="672" y="131"/>
                </a:lnTo>
                <a:lnTo>
                  <a:pt x="687" y="128"/>
                </a:lnTo>
                <a:lnTo>
                  <a:pt x="673" y="128"/>
                </a:lnTo>
                <a:lnTo>
                  <a:pt x="660" y="128"/>
                </a:lnTo>
                <a:lnTo>
                  <a:pt x="660" y="126"/>
                </a:lnTo>
                <a:lnTo>
                  <a:pt x="660" y="123"/>
                </a:lnTo>
                <a:lnTo>
                  <a:pt x="663" y="121"/>
                </a:lnTo>
                <a:lnTo>
                  <a:pt x="667" y="121"/>
                </a:lnTo>
                <a:lnTo>
                  <a:pt x="672" y="123"/>
                </a:lnTo>
                <a:lnTo>
                  <a:pt x="677" y="123"/>
                </a:lnTo>
                <a:lnTo>
                  <a:pt x="683" y="123"/>
                </a:lnTo>
                <a:lnTo>
                  <a:pt x="688" y="123"/>
                </a:lnTo>
                <a:lnTo>
                  <a:pt x="678" y="119"/>
                </a:lnTo>
                <a:lnTo>
                  <a:pt x="668" y="118"/>
                </a:lnTo>
                <a:lnTo>
                  <a:pt x="668" y="114"/>
                </a:lnTo>
                <a:lnTo>
                  <a:pt x="670" y="113"/>
                </a:lnTo>
                <a:lnTo>
                  <a:pt x="675" y="109"/>
                </a:lnTo>
                <a:lnTo>
                  <a:pt x="680" y="106"/>
                </a:lnTo>
                <a:lnTo>
                  <a:pt x="680" y="104"/>
                </a:lnTo>
                <a:lnTo>
                  <a:pt x="663" y="109"/>
                </a:lnTo>
                <a:lnTo>
                  <a:pt x="650" y="116"/>
                </a:lnTo>
                <a:lnTo>
                  <a:pt x="643" y="118"/>
                </a:lnTo>
                <a:lnTo>
                  <a:pt x="637" y="119"/>
                </a:lnTo>
                <a:lnTo>
                  <a:pt x="628" y="121"/>
                </a:lnTo>
                <a:lnTo>
                  <a:pt x="618" y="119"/>
                </a:lnTo>
                <a:lnTo>
                  <a:pt x="618" y="114"/>
                </a:lnTo>
                <a:lnTo>
                  <a:pt x="620" y="108"/>
                </a:lnTo>
                <a:lnTo>
                  <a:pt x="633" y="104"/>
                </a:lnTo>
                <a:lnTo>
                  <a:pt x="645" y="99"/>
                </a:lnTo>
                <a:lnTo>
                  <a:pt x="655" y="92"/>
                </a:lnTo>
                <a:lnTo>
                  <a:pt x="663" y="84"/>
                </a:lnTo>
                <a:close/>
                <a:moveTo>
                  <a:pt x="842" y="92"/>
                </a:moveTo>
                <a:lnTo>
                  <a:pt x="858" y="92"/>
                </a:lnTo>
                <a:lnTo>
                  <a:pt x="873" y="92"/>
                </a:lnTo>
                <a:lnTo>
                  <a:pt x="864" y="101"/>
                </a:lnTo>
                <a:lnTo>
                  <a:pt x="858" y="108"/>
                </a:lnTo>
                <a:lnTo>
                  <a:pt x="859" y="111"/>
                </a:lnTo>
                <a:lnTo>
                  <a:pt x="861" y="114"/>
                </a:lnTo>
                <a:lnTo>
                  <a:pt x="858" y="116"/>
                </a:lnTo>
                <a:lnTo>
                  <a:pt x="854" y="119"/>
                </a:lnTo>
                <a:lnTo>
                  <a:pt x="846" y="118"/>
                </a:lnTo>
                <a:lnTo>
                  <a:pt x="839" y="119"/>
                </a:lnTo>
                <a:lnTo>
                  <a:pt x="832" y="121"/>
                </a:lnTo>
                <a:lnTo>
                  <a:pt x="826" y="124"/>
                </a:lnTo>
                <a:lnTo>
                  <a:pt x="826" y="116"/>
                </a:lnTo>
                <a:lnTo>
                  <a:pt x="822" y="113"/>
                </a:lnTo>
                <a:lnTo>
                  <a:pt x="821" y="109"/>
                </a:lnTo>
                <a:lnTo>
                  <a:pt x="817" y="103"/>
                </a:lnTo>
                <a:lnTo>
                  <a:pt x="826" y="106"/>
                </a:lnTo>
                <a:lnTo>
                  <a:pt x="832" y="108"/>
                </a:lnTo>
                <a:lnTo>
                  <a:pt x="837" y="101"/>
                </a:lnTo>
                <a:lnTo>
                  <a:pt x="842" y="92"/>
                </a:lnTo>
                <a:close/>
                <a:moveTo>
                  <a:pt x="889" y="92"/>
                </a:moveTo>
                <a:lnTo>
                  <a:pt x="901" y="92"/>
                </a:lnTo>
                <a:lnTo>
                  <a:pt x="913" y="92"/>
                </a:lnTo>
                <a:lnTo>
                  <a:pt x="913" y="94"/>
                </a:lnTo>
                <a:lnTo>
                  <a:pt x="913" y="96"/>
                </a:lnTo>
                <a:lnTo>
                  <a:pt x="914" y="99"/>
                </a:lnTo>
                <a:lnTo>
                  <a:pt x="914" y="101"/>
                </a:lnTo>
                <a:lnTo>
                  <a:pt x="914" y="103"/>
                </a:lnTo>
                <a:lnTo>
                  <a:pt x="913" y="103"/>
                </a:lnTo>
                <a:lnTo>
                  <a:pt x="901" y="104"/>
                </a:lnTo>
                <a:lnTo>
                  <a:pt x="893" y="106"/>
                </a:lnTo>
                <a:lnTo>
                  <a:pt x="884" y="109"/>
                </a:lnTo>
                <a:lnTo>
                  <a:pt x="879" y="116"/>
                </a:lnTo>
                <a:lnTo>
                  <a:pt x="878" y="114"/>
                </a:lnTo>
                <a:lnTo>
                  <a:pt x="876" y="114"/>
                </a:lnTo>
                <a:lnTo>
                  <a:pt x="876" y="113"/>
                </a:lnTo>
                <a:lnTo>
                  <a:pt x="878" y="106"/>
                </a:lnTo>
                <a:lnTo>
                  <a:pt x="881" y="101"/>
                </a:lnTo>
                <a:lnTo>
                  <a:pt x="884" y="96"/>
                </a:lnTo>
                <a:lnTo>
                  <a:pt x="889" y="92"/>
                </a:lnTo>
                <a:close/>
                <a:moveTo>
                  <a:pt x="1007" y="92"/>
                </a:moveTo>
                <a:lnTo>
                  <a:pt x="1020" y="94"/>
                </a:lnTo>
                <a:lnTo>
                  <a:pt x="1033" y="96"/>
                </a:lnTo>
                <a:lnTo>
                  <a:pt x="1037" y="108"/>
                </a:lnTo>
                <a:lnTo>
                  <a:pt x="1042" y="121"/>
                </a:lnTo>
                <a:lnTo>
                  <a:pt x="1050" y="119"/>
                </a:lnTo>
                <a:lnTo>
                  <a:pt x="1058" y="119"/>
                </a:lnTo>
                <a:lnTo>
                  <a:pt x="1058" y="124"/>
                </a:lnTo>
                <a:lnTo>
                  <a:pt x="1058" y="128"/>
                </a:lnTo>
                <a:lnTo>
                  <a:pt x="1063" y="128"/>
                </a:lnTo>
                <a:lnTo>
                  <a:pt x="1067" y="128"/>
                </a:lnTo>
                <a:lnTo>
                  <a:pt x="1067" y="138"/>
                </a:lnTo>
                <a:lnTo>
                  <a:pt x="1067" y="144"/>
                </a:lnTo>
                <a:lnTo>
                  <a:pt x="1070" y="153"/>
                </a:lnTo>
                <a:lnTo>
                  <a:pt x="1074" y="159"/>
                </a:lnTo>
                <a:lnTo>
                  <a:pt x="1084" y="161"/>
                </a:lnTo>
                <a:lnTo>
                  <a:pt x="1095" y="166"/>
                </a:lnTo>
                <a:lnTo>
                  <a:pt x="1105" y="173"/>
                </a:lnTo>
                <a:lnTo>
                  <a:pt x="1110" y="178"/>
                </a:lnTo>
                <a:lnTo>
                  <a:pt x="1102" y="180"/>
                </a:lnTo>
                <a:lnTo>
                  <a:pt x="1094" y="185"/>
                </a:lnTo>
                <a:lnTo>
                  <a:pt x="1087" y="190"/>
                </a:lnTo>
                <a:lnTo>
                  <a:pt x="1082" y="195"/>
                </a:lnTo>
                <a:lnTo>
                  <a:pt x="1079" y="195"/>
                </a:lnTo>
                <a:lnTo>
                  <a:pt x="1077" y="195"/>
                </a:lnTo>
                <a:lnTo>
                  <a:pt x="1074" y="186"/>
                </a:lnTo>
                <a:lnTo>
                  <a:pt x="1065" y="181"/>
                </a:lnTo>
                <a:lnTo>
                  <a:pt x="1062" y="178"/>
                </a:lnTo>
                <a:lnTo>
                  <a:pt x="1058" y="178"/>
                </a:lnTo>
                <a:lnTo>
                  <a:pt x="1055" y="180"/>
                </a:lnTo>
                <a:lnTo>
                  <a:pt x="1052" y="183"/>
                </a:lnTo>
                <a:lnTo>
                  <a:pt x="1053" y="198"/>
                </a:lnTo>
                <a:lnTo>
                  <a:pt x="1058" y="215"/>
                </a:lnTo>
                <a:lnTo>
                  <a:pt x="1052" y="218"/>
                </a:lnTo>
                <a:lnTo>
                  <a:pt x="1045" y="221"/>
                </a:lnTo>
                <a:lnTo>
                  <a:pt x="1038" y="215"/>
                </a:lnTo>
                <a:lnTo>
                  <a:pt x="1033" y="210"/>
                </a:lnTo>
                <a:lnTo>
                  <a:pt x="1032" y="210"/>
                </a:lnTo>
                <a:lnTo>
                  <a:pt x="1030" y="210"/>
                </a:lnTo>
                <a:lnTo>
                  <a:pt x="1028" y="213"/>
                </a:lnTo>
                <a:lnTo>
                  <a:pt x="1027" y="215"/>
                </a:lnTo>
                <a:lnTo>
                  <a:pt x="1033" y="220"/>
                </a:lnTo>
                <a:lnTo>
                  <a:pt x="1038" y="226"/>
                </a:lnTo>
                <a:lnTo>
                  <a:pt x="1038" y="228"/>
                </a:lnTo>
                <a:lnTo>
                  <a:pt x="1038" y="231"/>
                </a:lnTo>
                <a:lnTo>
                  <a:pt x="1035" y="231"/>
                </a:lnTo>
                <a:lnTo>
                  <a:pt x="1033" y="231"/>
                </a:lnTo>
                <a:lnTo>
                  <a:pt x="1017" y="226"/>
                </a:lnTo>
                <a:lnTo>
                  <a:pt x="1002" y="220"/>
                </a:lnTo>
                <a:lnTo>
                  <a:pt x="995" y="215"/>
                </a:lnTo>
                <a:lnTo>
                  <a:pt x="990" y="208"/>
                </a:lnTo>
                <a:lnTo>
                  <a:pt x="985" y="201"/>
                </a:lnTo>
                <a:lnTo>
                  <a:pt x="983" y="195"/>
                </a:lnTo>
                <a:lnTo>
                  <a:pt x="991" y="190"/>
                </a:lnTo>
                <a:lnTo>
                  <a:pt x="998" y="183"/>
                </a:lnTo>
                <a:lnTo>
                  <a:pt x="1002" y="181"/>
                </a:lnTo>
                <a:lnTo>
                  <a:pt x="1007" y="180"/>
                </a:lnTo>
                <a:lnTo>
                  <a:pt x="1013" y="178"/>
                </a:lnTo>
                <a:lnTo>
                  <a:pt x="1022" y="176"/>
                </a:lnTo>
                <a:lnTo>
                  <a:pt x="1025" y="181"/>
                </a:lnTo>
                <a:lnTo>
                  <a:pt x="1030" y="183"/>
                </a:lnTo>
                <a:lnTo>
                  <a:pt x="1035" y="183"/>
                </a:lnTo>
                <a:lnTo>
                  <a:pt x="1040" y="180"/>
                </a:lnTo>
                <a:lnTo>
                  <a:pt x="1040" y="178"/>
                </a:lnTo>
                <a:lnTo>
                  <a:pt x="1038" y="176"/>
                </a:lnTo>
                <a:lnTo>
                  <a:pt x="1035" y="175"/>
                </a:lnTo>
                <a:lnTo>
                  <a:pt x="1030" y="173"/>
                </a:lnTo>
                <a:lnTo>
                  <a:pt x="1023" y="173"/>
                </a:lnTo>
                <a:lnTo>
                  <a:pt x="1023" y="164"/>
                </a:lnTo>
                <a:lnTo>
                  <a:pt x="1025" y="158"/>
                </a:lnTo>
                <a:lnTo>
                  <a:pt x="1015" y="153"/>
                </a:lnTo>
                <a:lnTo>
                  <a:pt x="1008" y="146"/>
                </a:lnTo>
                <a:lnTo>
                  <a:pt x="1002" y="138"/>
                </a:lnTo>
                <a:lnTo>
                  <a:pt x="995" y="129"/>
                </a:lnTo>
                <a:lnTo>
                  <a:pt x="976" y="134"/>
                </a:lnTo>
                <a:lnTo>
                  <a:pt x="955" y="138"/>
                </a:lnTo>
                <a:lnTo>
                  <a:pt x="955" y="143"/>
                </a:lnTo>
                <a:lnTo>
                  <a:pt x="955" y="149"/>
                </a:lnTo>
                <a:lnTo>
                  <a:pt x="948" y="153"/>
                </a:lnTo>
                <a:lnTo>
                  <a:pt x="941" y="158"/>
                </a:lnTo>
                <a:lnTo>
                  <a:pt x="941" y="163"/>
                </a:lnTo>
                <a:lnTo>
                  <a:pt x="941" y="166"/>
                </a:lnTo>
                <a:lnTo>
                  <a:pt x="940" y="169"/>
                </a:lnTo>
                <a:lnTo>
                  <a:pt x="936" y="173"/>
                </a:lnTo>
                <a:lnTo>
                  <a:pt x="925" y="173"/>
                </a:lnTo>
                <a:lnTo>
                  <a:pt x="911" y="175"/>
                </a:lnTo>
                <a:lnTo>
                  <a:pt x="913" y="178"/>
                </a:lnTo>
                <a:lnTo>
                  <a:pt x="913" y="180"/>
                </a:lnTo>
                <a:lnTo>
                  <a:pt x="901" y="180"/>
                </a:lnTo>
                <a:lnTo>
                  <a:pt x="889" y="183"/>
                </a:lnTo>
                <a:lnTo>
                  <a:pt x="879" y="186"/>
                </a:lnTo>
                <a:lnTo>
                  <a:pt x="866" y="190"/>
                </a:lnTo>
                <a:lnTo>
                  <a:pt x="861" y="186"/>
                </a:lnTo>
                <a:lnTo>
                  <a:pt x="858" y="183"/>
                </a:lnTo>
                <a:lnTo>
                  <a:pt x="854" y="181"/>
                </a:lnTo>
                <a:lnTo>
                  <a:pt x="847" y="180"/>
                </a:lnTo>
                <a:lnTo>
                  <a:pt x="846" y="183"/>
                </a:lnTo>
                <a:lnTo>
                  <a:pt x="844" y="186"/>
                </a:lnTo>
                <a:lnTo>
                  <a:pt x="849" y="188"/>
                </a:lnTo>
                <a:lnTo>
                  <a:pt x="853" y="190"/>
                </a:lnTo>
                <a:lnTo>
                  <a:pt x="856" y="191"/>
                </a:lnTo>
                <a:lnTo>
                  <a:pt x="858" y="195"/>
                </a:lnTo>
                <a:lnTo>
                  <a:pt x="858" y="200"/>
                </a:lnTo>
                <a:lnTo>
                  <a:pt x="858" y="205"/>
                </a:lnTo>
                <a:lnTo>
                  <a:pt x="842" y="206"/>
                </a:lnTo>
                <a:lnTo>
                  <a:pt x="827" y="206"/>
                </a:lnTo>
                <a:lnTo>
                  <a:pt x="827" y="211"/>
                </a:lnTo>
                <a:lnTo>
                  <a:pt x="826" y="213"/>
                </a:lnTo>
                <a:lnTo>
                  <a:pt x="821" y="213"/>
                </a:lnTo>
                <a:lnTo>
                  <a:pt x="812" y="208"/>
                </a:lnTo>
                <a:lnTo>
                  <a:pt x="801" y="205"/>
                </a:lnTo>
                <a:lnTo>
                  <a:pt x="801" y="206"/>
                </a:lnTo>
                <a:lnTo>
                  <a:pt x="802" y="208"/>
                </a:lnTo>
                <a:lnTo>
                  <a:pt x="804" y="208"/>
                </a:lnTo>
                <a:lnTo>
                  <a:pt x="811" y="213"/>
                </a:lnTo>
                <a:lnTo>
                  <a:pt x="817" y="218"/>
                </a:lnTo>
                <a:lnTo>
                  <a:pt x="806" y="220"/>
                </a:lnTo>
                <a:lnTo>
                  <a:pt x="794" y="223"/>
                </a:lnTo>
                <a:lnTo>
                  <a:pt x="784" y="228"/>
                </a:lnTo>
                <a:lnTo>
                  <a:pt x="776" y="233"/>
                </a:lnTo>
                <a:lnTo>
                  <a:pt x="757" y="245"/>
                </a:lnTo>
                <a:lnTo>
                  <a:pt x="739" y="255"/>
                </a:lnTo>
                <a:lnTo>
                  <a:pt x="740" y="263"/>
                </a:lnTo>
                <a:lnTo>
                  <a:pt x="740" y="272"/>
                </a:lnTo>
                <a:lnTo>
                  <a:pt x="745" y="275"/>
                </a:lnTo>
                <a:lnTo>
                  <a:pt x="752" y="278"/>
                </a:lnTo>
                <a:lnTo>
                  <a:pt x="752" y="280"/>
                </a:lnTo>
                <a:lnTo>
                  <a:pt x="752" y="283"/>
                </a:lnTo>
                <a:lnTo>
                  <a:pt x="747" y="287"/>
                </a:lnTo>
                <a:lnTo>
                  <a:pt x="742" y="288"/>
                </a:lnTo>
                <a:lnTo>
                  <a:pt x="742" y="290"/>
                </a:lnTo>
                <a:lnTo>
                  <a:pt x="755" y="290"/>
                </a:lnTo>
                <a:lnTo>
                  <a:pt x="765" y="292"/>
                </a:lnTo>
                <a:lnTo>
                  <a:pt x="772" y="295"/>
                </a:lnTo>
                <a:lnTo>
                  <a:pt x="779" y="298"/>
                </a:lnTo>
                <a:lnTo>
                  <a:pt x="787" y="308"/>
                </a:lnTo>
                <a:lnTo>
                  <a:pt x="799" y="317"/>
                </a:lnTo>
                <a:lnTo>
                  <a:pt x="811" y="317"/>
                </a:lnTo>
                <a:lnTo>
                  <a:pt x="821" y="320"/>
                </a:lnTo>
                <a:lnTo>
                  <a:pt x="821" y="325"/>
                </a:lnTo>
                <a:lnTo>
                  <a:pt x="821" y="332"/>
                </a:lnTo>
                <a:lnTo>
                  <a:pt x="819" y="337"/>
                </a:lnTo>
                <a:lnTo>
                  <a:pt x="817" y="344"/>
                </a:lnTo>
                <a:lnTo>
                  <a:pt x="816" y="349"/>
                </a:lnTo>
                <a:lnTo>
                  <a:pt x="814" y="355"/>
                </a:lnTo>
                <a:lnTo>
                  <a:pt x="816" y="362"/>
                </a:lnTo>
                <a:lnTo>
                  <a:pt x="817" y="369"/>
                </a:lnTo>
                <a:lnTo>
                  <a:pt x="826" y="367"/>
                </a:lnTo>
                <a:lnTo>
                  <a:pt x="834" y="367"/>
                </a:lnTo>
                <a:lnTo>
                  <a:pt x="842" y="357"/>
                </a:lnTo>
                <a:lnTo>
                  <a:pt x="849" y="344"/>
                </a:lnTo>
                <a:lnTo>
                  <a:pt x="854" y="330"/>
                </a:lnTo>
                <a:lnTo>
                  <a:pt x="858" y="318"/>
                </a:lnTo>
                <a:lnTo>
                  <a:pt x="871" y="317"/>
                </a:lnTo>
                <a:lnTo>
                  <a:pt x="881" y="313"/>
                </a:lnTo>
                <a:lnTo>
                  <a:pt x="889" y="308"/>
                </a:lnTo>
                <a:lnTo>
                  <a:pt x="899" y="303"/>
                </a:lnTo>
                <a:lnTo>
                  <a:pt x="899" y="285"/>
                </a:lnTo>
                <a:lnTo>
                  <a:pt x="899" y="268"/>
                </a:lnTo>
                <a:lnTo>
                  <a:pt x="906" y="263"/>
                </a:lnTo>
                <a:lnTo>
                  <a:pt x="911" y="257"/>
                </a:lnTo>
                <a:lnTo>
                  <a:pt x="914" y="250"/>
                </a:lnTo>
                <a:lnTo>
                  <a:pt x="918" y="243"/>
                </a:lnTo>
                <a:lnTo>
                  <a:pt x="923" y="236"/>
                </a:lnTo>
                <a:lnTo>
                  <a:pt x="926" y="230"/>
                </a:lnTo>
                <a:lnTo>
                  <a:pt x="933" y="225"/>
                </a:lnTo>
                <a:lnTo>
                  <a:pt x="940" y="223"/>
                </a:lnTo>
                <a:lnTo>
                  <a:pt x="948" y="226"/>
                </a:lnTo>
                <a:lnTo>
                  <a:pt x="955" y="226"/>
                </a:lnTo>
                <a:lnTo>
                  <a:pt x="961" y="225"/>
                </a:lnTo>
                <a:lnTo>
                  <a:pt x="970" y="223"/>
                </a:lnTo>
                <a:lnTo>
                  <a:pt x="973" y="230"/>
                </a:lnTo>
                <a:lnTo>
                  <a:pt x="978" y="235"/>
                </a:lnTo>
                <a:lnTo>
                  <a:pt x="985" y="240"/>
                </a:lnTo>
                <a:lnTo>
                  <a:pt x="991" y="245"/>
                </a:lnTo>
                <a:lnTo>
                  <a:pt x="988" y="257"/>
                </a:lnTo>
                <a:lnTo>
                  <a:pt x="983" y="270"/>
                </a:lnTo>
                <a:lnTo>
                  <a:pt x="990" y="275"/>
                </a:lnTo>
                <a:lnTo>
                  <a:pt x="996" y="278"/>
                </a:lnTo>
                <a:lnTo>
                  <a:pt x="1003" y="277"/>
                </a:lnTo>
                <a:lnTo>
                  <a:pt x="1010" y="275"/>
                </a:lnTo>
                <a:lnTo>
                  <a:pt x="1022" y="267"/>
                </a:lnTo>
                <a:lnTo>
                  <a:pt x="1033" y="255"/>
                </a:lnTo>
                <a:lnTo>
                  <a:pt x="1038" y="257"/>
                </a:lnTo>
                <a:lnTo>
                  <a:pt x="1040" y="260"/>
                </a:lnTo>
                <a:lnTo>
                  <a:pt x="1045" y="275"/>
                </a:lnTo>
                <a:lnTo>
                  <a:pt x="1048" y="292"/>
                </a:lnTo>
                <a:lnTo>
                  <a:pt x="1043" y="295"/>
                </a:lnTo>
                <a:lnTo>
                  <a:pt x="1038" y="298"/>
                </a:lnTo>
                <a:lnTo>
                  <a:pt x="1043" y="302"/>
                </a:lnTo>
                <a:lnTo>
                  <a:pt x="1045" y="307"/>
                </a:lnTo>
                <a:lnTo>
                  <a:pt x="1047" y="312"/>
                </a:lnTo>
                <a:lnTo>
                  <a:pt x="1047" y="317"/>
                </a:lnTo>
                <a:lnTo>
                  <a:pt x="1057" y="317"/>
                </a:lnTo>
                <a:lnTo>
                  <a:pt x="1067" y="318"/>
                </a:lnTo>
                <a:lnTo>
                  <a:pt x="1070" y="327"/>
                </a:lnTo>
                <a:lnTo>
                  <a:pt x="1072" y="337"/>
                </a:lnTo>
                <a:lnTo>
                  <a:pt x="1079" y="337"/>
                </a:lnTo>
                <a:lnTo>
                  <a:pt x="1084" y="335"/>
                </a:lnTo>
                <a:lnTo>
                  <a:pt x="1084" y="342"/>
                </a:lnTo>
                <a:lnTo>
                  <a:pt x="1084" y="350"/>
                </a:lnTo>
                <a:lnTo>
                  <a:pt x="1072" y="360"/>
                </a:lnTo>
                <a:lnTo>
                  <a:pt x="1052" y="372"/>
                </a:lnTo>
                <a:lnTo>
                  <a:pt x="1042" y="377"/>
                </a:lnTo>
                <a:lnTo>
                  <a:pt x="1032" y="380"/>
                </a:lnTo>
                <a:lnTo>
                  <a:pt x="1023" y="384"/>
                </a:lnTo>
                <a:lnTo>
                  <a:pt x="1015" y="384"/>
                </a:lnTo>
                <a:lnTo>
                  <a:pt x="1003" y="382"/>
                </a:lnTo>
                <a:lnTo>
                  <a:pt x="988" y="379"/>
                </a:lnTo>
                <a:lnTo>
                  <a:pt x="980" y="377"/>
                </a:lnTo>
                <a:lnTo>
                  <a:pt x="971" y="377"/>
                </a:lnTo>
                <a:lnTo>
                  <a:pt x="963" y="377"/>
                </a:lnTo>
                <a:lnTo>
                  <a:pt x="956" y="380"/>
                </a:lnTo>
                <a:lnTo>
                  <a:pt x="943" y="387"/>
                </a:lnTo>
                <a:lnTo>
                  <a:pt x="931" y="396"/>
                </a:lnTo>
                <a:lnTo>
                  <a:pt x="925" y="399"/>
                </a:lnTo>
                <a:lnTo>
                  <a:pt x="919" y="402"/>
                </a:lnTo>
                <a:lnTo>
                  <a:pt x="911" y="406"/>
                </a:lnTo>
                <a:lnTo>
                  <a:pt x="904" y="407"/>
                </a:lnTo>
                <a:lnTo>
                  <a:pt x="901" y="414"/>
                </a:lnTo>
                <a:lnTo>
                  <a:pt x="898" y="421"/>
                </a:lnTo>
                <a:lnTo>
                  <a:pt x="899" y="421"/>
                </a:lnTo>
                <a:lnTo>
                  <a:pt x="914" y="411"/>
                </a:lnTo>
                <a:lnTo>
                  <a:pt x="933" y="399"/>
                </a:lnTo>
                <a:lnTo>
                  <a:pt x="943" y="396"/>
                </a:lnTo>
                <a:lnTo>
                  <a:pt x="953" y="392"/>
                </a:lnTo>
                <a:lnTo>
                  <a:pt x="965" y="392"/>
                </a:lnTo>
                <a:lnTo>
                  <a:pt x="976" y="394"/>
                </a:lnTo>
                <a:lnTo>
                  <a:pt x="975" y="399"/>
                </a:lnTo>
                <a:lnTo>
                  <a:pt x="975" y="406"/>
                </a:lnTo>
                <a:lnTo>
                  <a:pt x="968" y="406"/>
                </a:lnTo>
                <a:lnTo>
                  <a:pt x="965" y="406"/>
                </a:lnTo>
                <a:lnTo>
                  <a:pt x="961" y="407"/>
                </a:lnTo>
                <a:lnTo>
                  <a:pt x="958" y="409"/>
                </a:lnTo>
                <a:lnTo>
                  <a:pt x="958" y="411"/>
                </a:lnTo>
                <a:lnTo>
                  <a:pt x="961" y="414"/>
                </a:lnTo>
                <a:lnTo>
                  <a:pt x="965" y="417"/>
                </a:lnTo>
                <a:lnTo>
                  <a:pt x="961" y="421"/>
                </a:lnTo>
                <a:lnTo>
                  <a:pt x="958" y="424"/>
                </a:lnTo>
                <a:lnTo>
                  <a:pt x="961" y="427"/>
                </a:lnTo>
                <a:lnTo>
                  <a:pt x="961" y="429"/>
                </a:lnTo>
                <a:lnTo>
                  <a:pt x="961" y="431"/>
                </a:lnTo>
                <a:lnTo>
                  <a:pt x="961" y="437"/>
                </a:lnTo>
                <a:lnTo>
                  <a:pt x="971" y="441"/>
                </a:lnTo>
                <a:lnTo>
                  <a:pt x="980" y="442"/>
                </a:lnTo>
                <a:lnTo>
                  <a:pt x="986" y="442"/>
                </a:lnTo>
                <a:lnTo>
                  <a:pt x="995" y="437"/>
                </a:lnTo>
                <a:lnTo>
                  <a:pt x="995" y="442"/>
                </a:lnTo>
                <a:lnTo>
                  <a:pt x="995" y="446"/>
                </a:lnTo>
                <a:lnTo>
                  <a:pt x="993" y="446"/>
                </a:lnTo>
                <a:lnTo>
                  <a:pt x="991" y="446"/>
                </a:lnTo>
                <a:lnTo>
                  <a:pt x="978" y="452"/>
                </a:lnTo>
                <a:lnTo>
                  <a:pt x="965" y="457"/>
                </a:lnTo>
                <a:lnTo>
                  <a:pt x="951" y="462"/>
                </a:lnTo>
                <a:lnTo>
                  <a:pt x="938" y="471"/>
                </a:lnTo>
                <a:lnTo>
                  <a:pt x="933" y="469"/>
                </a:lnTo>
                <a:lnTo>
                  <a:pt x="930" y="468"/>
                </a:lnTo>
                <a:lnTo>
                  <a:pt x="928" y="466"/>
                </a:lnTo>
                <a:lnTo>
                  <a:pt x="928" y="462"/>
                </a:lnTo>
                <a:lnTo>
                  <a:pt x="928" y="461"/>
                </a:lnTo>
                <a:lnTo>
                  <a:pt x="930" y="457"/>
                </a:lnTo>
                <a:lnTo>
                  <a:pt x="943" y="454"/>
                </a:lnTo>
                <a:lnTo>
                  <a:pt x="958" y="449"/>
                </a:lnTo>
                <a:lnTo>
                  <a:pt x="958" y="447"/>
                </a:lnTo>
                <a:lnTo>
                  <a:pt x="958" y="446"/>
                </a:lnTo>
                <a:lnTo>
                  <a:pt x="958" y="444"/>
                </a:lnTo>
                <a:lnTo>
                  <a:pt x="958" y="442"/>
                </a:lnTo>
                <a:lnTo>
                  <a:pt x="950" y="442"/>
                </a:lnTo>
                <a:lnTo>
                  <a:pt x="943" y="441"/>
                </a:lnTo>
                <a:lnTo>
                  <a:pt x="928" y="452"/>
                </a:lnTo>
                <a:lnTo>
                  <a:pt x="908" y="462"/>
                </a:lnTo>
                <a:lnTo>
                  <a:pt x="889" y="471"/>
                </a:lnTo>
                <a:lnTo>
                  <a:pt x="871" y="481"/>
                </a:lnTo>
                <a:lnTo>
                  <a:pt x="869" y="488"/>
                </a:lnTo>
                <a:lnTo>
                  <a:pt x="869" y="496"/>
                </a:lnTo>
                <a:lnTo>
                  <a:pt x="858" y="501"/>
                </a:lnTo>
                <a:lnTo>
                  <a:pt x="844" y="506"/>
                </a:lnTo>
                <a:lnTo>
                  <a:pt x="832" y="513"/>
                </a:lnTo>
                <a:lnTo>
                  <a:pt x="821" y="519"/>
                </a:lnTo>
                <a:lnTo>
                  <a:pt x="811" y="528"/>
                </a:lnTo>
                <a:lnTo>
                  <a:pt x="801" y="538"/>
                </a:lnTo>
                <a:lnTo>
                  <a:pt x="792" y="546"/>
                </a:lnTo>
                <a:lnTo>
                  <a:pt x="786" y="556"/>
                </a:lnTo>
                <a:lnTo>
                  <a:pt x="782" y="566"/>
                </a:lnTo>
                <a:lnTo>
                  <a:pt x="781" y="573"/>
                </a:lnTo>
                <a:lnTo>
                  <a:pt x="777" y="580"/>
                </a:lnTo>
                <a:lnTo>
                  <a:pt x="772" y="585"/>
                </a:lnTo>
                <a:lnTo>
                  <a:pt x="754" y="596"/>
                </a:lnTo>
                <a:lnTo>
                  <a:pt x="732" y="610"/>
                </a:lnTo>
                <a:lnTo>
                  <a:pt x="722" y="617"/>
                </a:lnTo>
                <a:lnTo>
                  <a:pt x="712" y="623"/>
                </a:lnTo>
                <a:lnTo>
                  <a:pt x="705" y="632"/>
                </a:lnTo>
                <a:lnTo>
                  <a:pt x="700" y="640"/>
                </a:lnTo>
                <a:lnTo>
                  <a:pt x="698" y="648"/>
                </a:lnTo>
                <a:lnTo>
                  <a:pt x="698" y="657"/>
                </a:lnTo>
                <a:lnTo>
                  <a:pt x="698" y="667"/>
                </a:lnTo>
                <a:lnTo>
                  <a:pt x="700" y="677"/>
                </a:lnTo>
                <a:lnTo>
                  <a:pt x="702" y="687"/>
                </a:lnTo>
                <a:lnTo>
                  <a:pt x="704" y="697"/>
                </a:lnTo>
                <a:lnTo>
                  <a:pt x="704" y="705"/>
                </a:lnTo>
                <a:lnTo>
                  <a:pt x="702" y="715"/>
                </a:lnTo>
                <a:lnTo>
                  <a:pt x="693" y="715"/>
                </a:lnTo>
                <a:lnTo>
                  <a:pt x="687" y="714"/>
                </a:lnTo>
                <a:lnTo>
                  <a:pt x="683" y="702"/>
                </a:lnTo>
                <a:lnTo>
                  <a:pt x="678" y="694"/>
                </a:lnTo>
                <a:lnTo>
                  <a:pt x="678" y="680"/>
                </a:lnTo>
                <a:lnTo>
                  <a:pt x="680" y="665"/>
                </a:lnTo>
                <a:lnTo>
                  <a:pt x="677" y="660"/>
                </a:lnTo>
                <a:lnTo>
                  <a:pt x="672" y="657"/>
                </a:lnTo>
                <a:lnTo>
                  <a:pt x="665" y="653"/>
                </a:lnTo>
                <a:lnTo>
                  <a:pt x="657" y="652"/>
                </a:lnTo>
                <a:lnTo>
                  <a:pt x="642" y="648"/>
                </a:lnTo>
                <a:lnTo>
                  <a:pt x="627" y="643"/>
                </a:lnTo>
                <a:lnTo>
                  <a:pt x="615" y="653"/>
                </a:lnTo>
                <a:lnTo>
                  <a:pt x="605" y="663"/>
                </a:lnTo>
                <a:lnTo>
                  <a:pt x="591" y="660"/>
                </a:lnTo>
                <a:lnTo>
                  <a:pt x="576" y="657"/>
                </a:lnTo>
                <a:lnTo>
                  <a:pt x="561" y="657"/>
                </a:lnTo>
                <a:lnTo>
                  <a:pt x="548" y="660"/>
                </a:lnTo>
                <a:lnTo>
                  <a:pt x="533" y="663"/>
                </a:lnTo>
                <a:lnTo>
                  <a:pt x="521" y="670"/>
                </a:lnTo>
                <a:lnTo>
                  <a:pt x="516" y="675"/>
                </a:lnTo>
                <a:lnTo>
                  <a:pt x="511" y="680"/>
                </a:lnTo>
                <a:lnTo>
                  <a:pt x="508" y="685"/>
                </a:lnTo>
                <a:lnTo>
                  <a:pt x="504" y="690"/>
                </a:lnTo>
                <a:lnTo>
                  <a:pt x="503" y="700"/>
                </a:lnTo>
                <a:lnTo>
                  <a:pt x="501" y="710"/>
                </a:lnTo>
                <a:lnTo>
                  <a:pt x="494" y="720"/>
                </a:lnTo>
                <a:lnTo>
                  <a:pt x="489" y="732"/>
                </a:lnTo>
                <a:lnTo>
                  <a:pt x="488" y="739"/>
                </a:lnTo>
                <a:lnTo>
                  <a:pt x="486" y="745"/>
                </a:lnTo>
                <a:lnTo>
                  <a:pt x="484" y="752"/>
                </a:lnTo>
                <a:lnTo>
                  <a:pt x="484" y="761"/>
                </a:lnTo>
                <a:lnTo>
                  <a:pt x="488" y="774"/>
                </a:lnTo>
                <a:lnTo>
                  <a:pt x="494" y="789"/>
                </a:lnTo>
                <a:lnTo>
                  <a:pt x="501" y="801"/>
                </a:lnTo>
                <a:lnTo>
                  <a:pt x="506" y="812"/>
                </a:lnTo>
                <a:lnTo>
                  <a:pt x="529" y="812"/>
                </a:lnTo>
                <a:lnTo>
                  <a:pt x="555" y="811"/>
                </a:lnTo>
                <a:lnTo>
                  <a:pt x="558" y="802"/>
                </a:lnTo>
                <a:lnTo>
                  <a:pt x="563" y="792"/>
                </a:lnTo>
                <a:lnTo>
                  <a:pt x="570" y="784"/>
                </a:lnTo>
                <a:lnTo>
                  <a:pt x="576" y="776"/>
                </a:lnTo>
                <a:lnTo>
                  <a:pt x="585" y="771"/>
                </a:lnTo>
                <a:lnTo>
                  <a:pt x="595" y="767"/>
                </a:lnTo>
                <a:lnTo>
                  <a:pt x="600" y="766"/>
                </a:lnTo>
                <a:lnTo>
                  <a:pt x="605" y="767"/>
                </a:lnTo>
                <a:lnTo>
                  <a:pt x="611" y="767"/>
                </a:lnTo>
                <a:lnTo>
                  <a:pt x="618" y="771"/>
                </a:lnTo>
                <a:lnTo>
                  <a:pt x="618" y="772"/>
                </a:lnTo>
                <a:lnTo>
                  <a:pt x="618" y="776"/>
                </a:lnTo>
                <a:lnTo>
                  <a:pt x="616" y="781"/>
                </a:lnTo>
                <a:lnTo>
                  <a:pt x="610" y="782"/>
                </a:lnTo>
                <a:lnTo>
                  <a:pt x="605" y="789"/>
                </a:lnTo>
                <a:lnTo>
                  <a:pt x="598" y="796"/>
                </a:lnTo>
                <a:lnTo>
                  <a:pt x="595" y="806"/>
                </a:lnTo>
                <a:lnTo>
                  <a:pt x="591" y="814"/>
                </a:lnTo>
                <a:lnTo>
                  <a:pt x="588" y="824"/>
                </a:lnTo>
                <a:lnTo>
                  <a:pt x="588" y="833"/>
                </a:lnTo>
                <a:lnTo>
                  <a:pt x="588" y="839"/>
                </a:lnTo>
                <a:lnTo>
                  <a:pt x="603" y="843"/>
                </a:lnTo>
                <a:lnTo>
                  <a:pt x="618" y="843"/>
                </a:lnTo>
                <a:lnTo>
                  <a:pt x="623" y="843"/>
                </a:lnTo>
                <a:lnTo>
                  <a:pt x="630" y="844"/>
                </a:lnTo>
                <a:lnTo>
                  <a:pt x="637" y="848"/>
                </a:lnTo>
                <a:lnTo>
                  <a:pt x="643" y="851"/>
                </a:lnTo>
                <a:lnTo>
                  <a:pt x="643" y="853"/>
                </a:lnTo>
                <a:lnTo>
                  <a:pt x="645" y="854"/>
                </a:lnTo>
                <a:lnTo>
                  <a:pt x="642" y="878"/>
                </a:lnTo>
                <a:lnTo>
                  <a:pt x="638" y="896"/>
                </a:lnTo>
                <a:lnTo>
                  <a:pt x="638" y="906"/>
                </a:lnTo>
                <a:lnTo>
                  <a:pt x="638" y="915"/>
                </a:lnTo>
                <a:lnTo>
                  <a:pt x="640" y="926"/>
                </a:lnTo>
                <a:lnTo>
                  <a:pt x="645" y="938"/>
                </a:lnTo>
                <a:lnTo>
                  <a:pt x="670" y="933"/>
                </a:lnTo>
                <a:lnTo>
                  <a:pt x="688" y="931"/>
                </a:lnTo>
                <a:lnTo>
                  <a:pt x="695" y="935"/>
                </a:lnTo>
                <a:lnTo>
                  <a:pt x="700" y="940"/>
                </a:lnTo>
                <a:lnTo>
                  <a:pt x="704" y="946"/>
                </a:lnTo>
                <a:lnTo>
                  <a:pt x="705" y="953"/>
                </a:lnTo>
                <a:lnTo>
                  <a:pt x="709" y="951"/>
                </a:lnTo>
                <a:lnTo>
                  <a:pt x="710" y="950"/>
                </a:lnTo>
                <a:lnTo>
                  <a:pt x="715" y="941"/>
                </a:lnTo>
                <a:lnTo>
                  <a:pt x="722" y="936"/>
                </a:lnTo>
                <a:lnTo>
                  <a:pt x="724" y="933"/>
                </a:lnTo>
                <a:lnTo>
                  <a:pt x="725" y="930"/>
                </a:lnTo>
                <a:lnTo>
                  <a:pt x="727" y="923"/>
                </a:lnTo>
                <a:lnTo>
                  <a:pt x="729" y="916"/>
                </a:lnTo>
                <a:lnTo>
                  <a:pt x="752" y="908"/>
                </a:lnTo>
                <a:lnTo>
                  <a:pt x="776" y="899"/>
                </a:lnTo>
                <a:lnTo>
                  <a:pt x="777" y="899"/>
                </a:lnTo>
                <a:lnTo>
                  <a:pt x="779" y="901"/>
                </a:lnTo>
                <a:lnTo>
                  <a:pt x="776" y="910"/>
                </a:lnTo>
                <a:lnTo>
                  <a:pt x="774" y="921"/>
                </a:lnTo>
                <a:lnTo>
                  <a:pt x="774" y="928"/>
                </a:lnTo>
                <a:lnTo>
                  <a:pt x="776" y="933"/>
                </a:lnTo>
                <a:lnTo>
                  <a:pt x="777" y="938"/>
                </a:lnTo>
                <a:lnTo>
                  <a:pt x="782" y="940"/>
                </a:lnTo>
                <a:lnTo>
                  <a:pt x="781" y="928"/>
                </a:lnTo>
                <a:lnTo>
                  <a:pt x="781" y="916"/>
                </a:lnTo>
                <a:lnTo>
                  <a:pt x="789" y="911"/>
                </a:lnTo>
                <a:lnTo>
                  <a:pt x="799" y="905"/>
                </a:lnTo>
                <a:lnTo>
                  <a:pt x="811" y="908"/>
                </a:lnTo>
                <a:lnTo>
                  <a:pt x="822" y="913"/>
                </a:lnTo>
                <a:lnTo>
                  <a:pt x="834" y="920"/>
                </a:lnTo>
                <a:lnTo>
                  <a:pt x="849" y="923"/>
                </a:lnTo>
                <a:lnTo>
                  <a:pt x="864" y="920"/>
                </a:lnTo>
                <a:lnTo>
                  <a:pt x="881" y="918"/>
                </a:lnTo>
                <a:lnTo>
                  <a:pt x="883" y="925"/>
                </a:lnTo>
                <a:lnTo>
                  <a:pt x="888" y="930"/>
                </a:lnTo>
                <a:lnTo>
                  <a:pt x="893" y="931"/>
                </a:lnTo>
                <a:lnTo>
                  <a:pt x="901" y="935"/>
                </a:lnTo>
                <a:lnTo>
                  <a:pt x="901" y="938"/>
                </a:lnTo>
                <a:lnTo>
                  <a:pt x="901" y="943"/>
                </a:lnTo>
                <a:lnTo>
                  <a:pt x="911" y="946"/>
                </a:lnTo>
                <a:lnTo>
                  <a:pt x="923" y="950"/>
                </a:lnTo>
                <a:lnTo>
                  <a:pt x="928" y="960"/>
                </a:lnTo>
                <a:lnTo>
                  <a:pt x="933" y="970"/>
                </a:lnTo>
                <a:lnTo>
                  <a:pt x="941" y="978"/>
                </a:lnTo>
                <a:lnTo>
                  <a:pt x="950" y="985"/>
                </a:lnTo>
                <a:lnTo>
                  <a:pt x="966" y="985"/>
                </a:lnTo>
                <a:lnTo>
                  <a:pt x="981" y="987"/>
                </a:lnTo>
                <a:lnTo>
                  <a:pt x="996" y="992"/>
                </a:lnTo>
                <a:lnTo>
                  <a:pt x="1007" y="998"/>
                </a:lnTo>
                <a:lnTo>
                  <a:pt x="1017" y="1008"/>
                </a:lnTo>
                <a:lnTo>
                  <a:pt x="1023" y="1020"/>
                </a:lnTo>
                <a:lnTo>
                  <a:pt x="1028" y="1033"/>
                </a:lnTo>
                <a:lnTo>
                  <a:pt x="1030" y="1050"/>
                </a:lnTo>
                <a:lnTo>
                  <a:pt x="1022" y="1057"/>
                </a:lnTo>
                <a:lnTo>
                  <a:pt x="1017" y="1064"/>
                </a:lnTo>
                <a:lnTo>
                  <a:pt x="1013" y="1072"/>
                </a:lnTo>
                <a:lnTo>
                  <a:pt x="1008" y="1080"/>
                </a:lnTo>
                <a:lnTo>
                  <a:pt x="1018" y="1079"/>
                </a:lnTo>
                <a:lnTo>
                  <a:pt x="1025" y="1080"/>
                </a:lnTo>
                <a:lnTo>
                  <a:pt x="1032" y="1085"/>
                </a:lnTo>
                <a:lnTo>
                  <a:pt x="1037" y="1090"/>
                </a:lnTo>
                <a:lnTo>
                  <a:pt x="1045" y="1085"/>
                </a:lnTo>
                <a:lnTo>
                  <a:pt x="1050" y="1080"/>
                </a:lnTo>
                <a:lnTo>
                  <a:pt x="1053" y="1077"/>
                </a:lnTo>
                <a:lnTo>
                  <a:pt x="1057" y="1074"/>
                </a:lnTo>
                <a:lnTo>
                  <a:pt x="1062" y="1072"/>
                </a:lnTo>
                <a:lnTo>
                  <a:pt x="1067" y="1070"/>
                </a:lnTo>
                <a:lnTo>
                  <a:pt x="1077" y="1077"/>
                </a:lnTo>
                <a:lnTo>
                  <a:pt x="1084" y="1084"/>
                </a:lnTo>
                <a:lnTo>
                  <a:pt x="1090" y="1092"/>
                </a:lnTo>
                <a:lnTo>
                  <a:pt x="1095" y="1104"/>
                </a:lnTo>
                <a:lnTo>
                  <a:pt x="1102" y="1100"/>
                </a:lnTo>
                <a:lnTo>
                  <a:pt x="1110" y="1100"/>
                </a:lnTo>
                <a:lnTo>
                  <a:pt x="1120" y="1100"/>
                </a:lnTo>
                <a:lnTo>
                  <a:pt x="1130" y="1100"/>
                </a:lnTo>
                <a:lnTo>
                  <a:pt x="1140" y="1104"/>
                </a:lnTo>
                <a:lnTo>
                  <a:pt x="1151" y="1105"/>
                </a:lnTo>
                <a:lnTo>
                  <a:pt x="1161" y="1110"/>
                </a:lnTo>
                <a:lnTo>
                  <a:pt x="1171" y="1114"/>
                </a:lnTo>
                <a:lnTo>
                  <a:pt x="1181" y="1121"/>
                </a:lnTo>
                <a:lnTo>
                  <a:pt x="1189" y="1126"/>
                </a:lnTo>
                <a:lnTo>
                  <a:pt x="1196" y="1132"/>
                </a:lnTo>
                <a:lnTo>
                  <a:pt x="1202" y="1141"/>
                </a:lnTo>
                <a:lnTo>
                  <a:pt x="1207" y="1149"/>
                </a:lnTo>
                <a:lnTo>
                  <a:pt x="1211" y="1157"/>
                </a:lnTo>
                <a:lnTo>
                  <a:pt x="1212" y="1166"/>
                </a:lnTo>
                <a:lnTo>
                  <a:pt x="1211" y="1174"/>
                </a:lnTo>
                <a:lnTo>
                  <a:pt x="1209" y="1184"/>
                </a:lnTo>
                <a:lnTo>
                  <a:pt x="1204" y="1192"/>
                </a:lnTo>
                <a:lnTo>
                  <a:pt x="1199" y="1201"/>
                </a:lnTo>
                <a:lnTo>
                  <a:pt x="1194" y="1209"/>
                </a:lnTo>
                <a:lnTo>
                  <a:pt x="1181" y="1226"/>
                </a:lnTo>
                <a:lnTo>
                  <a:pt x="1167" y="1239"/>
                </a:lnTo>
                <a:lnTo>
                  <a:pt x="1167" y="1263"/>
                </a:lnTo>
                <a:lnTo>
                  <a:pt x="1166" y="1288"/>
                </a:lnTo>
                <a:lnTo>
                  <a:pt x="1166" y="1301"/>
                </a:lnTo>
                <a:lnTo>
                  <a:pt x="1164" y="1315"/>
                </a:lnTo>
                <a:lnTo>
                  <a:pt x="1162" y="1328"/>
                </a:lnTo>
                <a:lnTo>
                  <a:pt x="1159" y="1338"/>
                </a:lnTo>
                <a:lnTo>
                  <a:pt x="1156" y="1350"/>
                </a:lnTo>
                <a:lnTo>
                  <a:pt x="1151" y="1360"/>
                </a:lnTo>
                <a:lnTo>
                  <a:pt x="1144" y="1368"/>
                </a:lnTo>
                <a:lnTo>
                  <a:pt x="1137" y="1377"/>
                </a:lnTo>
                <a:lnTo>
                  <a:pt x="1119" y="1378"/>
                </a:lnTo>
                <a:lnTo>
                  <a:pt x="1104" y="1382"/>
                </a:lnTo>
                <a:lnTo>
                  <a:pt x="1097" y="1383"/>
                </a:lnTo>
                <a:lnTo>
                  <a:pt x="1092" y="1387"/>
                </a:lnTo>
                <a:lnTo>
                  <a:pt x="1087" y="1392"/>
                </a:lnTo>
                <a:lnTo>
                  <a:pt x="1082" y="1395"/>
                </a:lnTo>
                <a:lnTo>
                  <a:pt x="1075" y="1407"/>
                </a:lnTo>
                <a:lnTo>
                  <a:pt x="1070" y="1420"/>
                </a:lnTo>
                <a:lnTo>
                  <a:pt x="1068" y="1437"/>
                </a:lnTo>
                <a:lnTo>
                  <a:pt x="1068" y="1455"/>
                </a:lnTo>
                <a:lnTo>
                  <a:pt x="1058" y="1462"/>
                </a:lnTo>
                <a:lnTo>
                  <a:pt x="1052" y="1470"/>
                </a:lnTo>
                <a:lnTo>
                  <a:pt x="1045" y="1479"/>
                </a:lnTo>
                <a:lnTo>
                  <a:pt x="1040" y="1489"/>
                </a:lnTo>
                <a:lnTo>
                  <a:pt x="1033" y="1511"/>
                </a:lnTo>
                <a:lnTo>
                  <a:pt x="1023" y="1534"/>
                </a:lnTo>
                <a:lnTo>
                  <a:pt x="1002" y="1534"/>
                </a:lnTo>
                <a:lnTo>
                  <a:pt x="983" y="1532"/>
                </a:lnTo>
                <a:lnTo>
                  <a:pt x="990" y="1541"/>
                </a:lnTo>
                <a:lnTo>
                  <a:pt x="996" y="1552"/>
                </a:lnTo>
                <a:lnTo>
                  <a:pt x="1000" y="1558"/>
                </a:lnTo>
                <a:lnTo>
                  <a:pt x="1002" y="1563"/>
                </a:lnTo>
                <a:lnTo>
                  <a:pt x="1003" y="1569"/>
                </a:lnTo>
                <a:lnTo>
                  <a:pt x="1002" y="1573"/>
                </a:lnTo>
                <a:lnTo>
                  <a:pt x="996" y="1579"/>
                </a:lnTo>
                <a:lnTo>
                  <a:pt x="990" y="1584"/>
                </a:lnTo>
                <a:lnTo>
                  <a:pt x="981" y="1586"/>
                </a:lnTo>
                <a:lnTo>
                  <a:pt x="973" y="1588"/>
                </a:lnTo>
                <a:lnTo>
                  <a:pt x="956" y="1591"/>
                </a:lnTo>
                <a:lnTo>
                  <a:pt x="943" y="1596"/>
                </a:lnTo>
                <a:lnTo>
                  <a:pt x="946" y="1601"/>
                </a:lnTo>
                <a:lnTo>
                  <a:pt x="950" y="1606"/>
                </a:lnTo>
                <a:lnTo>
                  <a:pt x="950" y="1613"/>
                </a:lnTo>
                <a:lnTo>
                  <a:pt x="948" y="1621"/>
                </a:lnTo>
                <a:lnTo>
                  <a:pt x="946" y="1621"/>
                </a:lnTo>
                <a:lnTo>
                  <a:pt x="936" y="1618"/>
                </a:lnTo>
                <a:lnTo>
                  <a:pt x="926" y="1619"/>
                </a:lnTo>
                <a:lnTo>
                  <a:pt x="926" y="1621"/>
                </a:lnTo>
                <a:lnTo>
                  <a:pt x="933" y="1629"/>
                </a:lnTo>
                <a:lnTo>
                  <a:pt x="938" y="1640"/>
                </a:lnTo>
                <a:lnTo>
                  <a:pt x="936" y="1656"/>
                </a:lnTo>
                <a:lnTo>
                  <a:pt x="933" y="1671"/>
                </a:lnTo>
                <a:lnTo>
                  <a:pt x="926" y="1673"/>
                </a:lnTo>
                <a:lnTo>
                  <a:pt x="921" y="1676"/>
                </a:lnTo>
                <a:lnTo>
                  <a:pt x="921" y="1683"/>
                </a:lnTo>
                <a:lnTo>
                  <a:pt x="923" y="1688"/>
                </a:lnTo>
                <a:lnTo>
                  <a:pt x="925" y="1690"/>
                </a:lnTo>
                <a:lnTo>
                  <a:pt x="928" y="1695"/>
                </a:lnTo>
                <a:lnTo>
                  <a:pt x="938" y="1696"/>
                </a:lnTo>
                <a:lnTo>
                  <a:pt x="945" y="1701"/>
                </a:lnTo>
                <a:lnTo>
                  <a:pt x="945" y="1710"/>
                </a:lnTo>
                <a:lnTo>
                  <a:pt x="943" y="1718"/>
                </a:lnTo>
                <a:lnTo>
                  <a:pt x="940" y="1725"/>
                </a:lnTo>
                <a:lnTo>
                  <a:pt x="938" y="1732"/>
                </a:lnTo>
                <a:lnTo>
                  <a:pt x="933" y="1743"/>
                </a:lnTo>
                <a:lnTo>
                  <a:pt x="930" y="1758"/>
                </a:lnTo>
                <a:lnTo>
                  <a:pt x="941" y="1767"/>
                </a:lnTo>
                <a:lnTo>
                  <a:pt x="961" y="1780"/>
                </a:lnTo>
                <a:lnTo>
                  <a:pt x="981" y="1795"/>
                </a:lnTo>
                <a:lnTo>
                  <a:pt x="990" y="1804"/>
                </a:lnTo>
                <a:lnTo>
                  <a:pt x="968" y="1804"/>
                </a:lnTo>
                <a:lnTo>
                  <a:pt x="950" y="1802"/>
                </a:lnTo>
                <a:lnTo>
                  <a:pt x="936" y="1799"/>
                </a:lnTo>
                <a:lnTo>
                  <a:pt x="925" y="1792"/>
                </a:lnTo>
                <a:lnTo>
                  <a:pt x="904" y="1775"/>
                </a:lnTo>
                <a:lnTo>
                  <a:pt x="878" y="1757"/>
                </a:lnTo>
                <a:lnTo>
                  <a:pt x="878" y="1752"/>
                </a:lnTo>
                <a:lnTo>
                  <a:pt x="879" y="1747"/>
                </a:lnTo>
                <a:lnTo>
                  <a:pt x="879" y="1742"/>
                </a:lnTo>
                <a:lnTo>
                  <a:pt x="876" y="1738"/>
                </a:lnTo>
                <a:lnTo>
                  <a:pt x="861" y="1727"/>
                </a:lnTo>
                <a:lnTo>
                  <a:pt x="847" y="1712"/>
                </a:lnTo>
                <a:lnTo>
                  <a:pt x="856" y="1712"/>
                </a:lnTo>
                <a:lnTo>
                  <a:pt x="864" y="1713"/>
                </a:lnTo>
                <a:lnTo>
                  <a:pt x="864" y="1710"/>
                </a:lnTo>
                <a:lnTo>
                  <a:pt x="863" y="1708"/>
                </a:lnTo>
                <a:lnTo>
                  <a:pt x="856" y="1705"/>
                </a:lnTo>
                <a:lnTo>
                  <a:pt x="847" y="1700"/>
                </a:lnTo>
                <a:lnTo>
                  <a:pt x="839" y="1695"/>
                </a:lnTo>
                <a:lnTo>
                  <a:pt x="834" y="1688"/>
                </a:lnTo>
                <a:lnTo>
                  <a:pt x="839" y="1686"/>
                </a:lnTo>
                <a:lnTo>
                  <a:pt x="844" y="1686"/>
                </a:lnTo>
                <a:lnTo>
                  <a:pt x="844" y="1681"/>
                </a:lnTo>
                <a:lnTo>
                  <a:pt x="844" y="1676"/>
                </a:lnTo>
                <a:lnTo>
                  <a:pt x="851" y="1676"/>
                </a:lnTo>
                <a:lnTo>
                  <a:pt x="858" y="1676"/>
                </a:lnTo>
                <a:lnTo>
                  <a:pt x="858" y="1671"/>
                </a:lnTo>
                <a:lnTo>
                  <a:pt x="858" y="1666"/>
                </a:lnTo>
                <a:lnTo>
                  <a:pt x="854" y="1663"/>
                </a:lnTo>
                <a:lnTo>
                  <a:pt x="851" y="1660"/>
                </a:lnTo>
                <a:lnTo>
                  <a:pt x="849" y="1656"/>
                </a:lnTo>
                <a:lnTo>
                  <a:pt x="847" y="1653"/>
                </a:lnTo>
                <a:lnTo>
                  <a:pt x="847" y="1643"/>
                </a:lnTo>
                <a:lnTo>
                  <a:pt x="849" y="1631"/>
                </a:lnTo>
                <a:lnTo>
                  <a:pt x="842" y="1628"/>
                </a:lnTo>
                <a:lnTo>
                  <a:pt x="839" y="1621"/>
                </a:lnTo>
                <a:lnTo>
                  <a:pt x="837" y="1621"/>
                </a:lnTo>
                <a:lnTo>
                  <a:pt x="836" y="1621"/>
                </a:lnTo>
                <a:lnTo>
                  <a:pt x="834" y="1631"/>
                </a:lnTo>
                <a:lnTo>
                  <a:pt x="832" y="1641"/>
                </a:lnTo>
                <a:lnTo>
                  <a:pt x="832" y="1640"/>
                </a:lnTo>
                <a:lnTo>
                  <a:pt x="831" y="1640"/>
                </a:lnTo>
                <a:lnTo>
                  <a:pt x="829" y="1619"/>
                </a:lnTo>
                <a:lnTo>
                  <a:pt x="824" y="1601"/>
                </a:lnTo>
                <a:lnTo>
                  <a:pt x="821" y="1581"/>
                </a:lnTo>
                <a:lnTo>
                  <a:pt x="816" y="1563"/>
                </a:lnTo>
                <a:lnTo>
                  <a:pt x="816" y="1546"/>
                </a:lnTo>
                <a:lnTo>
                  <a:pt x="817" y="1531"/>
                </a:lnTo>
                <a:lnTo>
                  <a:pt x="817" y="1514"/>
                </a:lnTo>
                <a:lnTo>
                  <a:pt x="817" y="1497"/>
                </a:lnTo>
                <a:lnTo>
                  <a:pt x="812" y="1474"/>
                </a:lnTo>
                <a:lnTo>
                  <a:pt x="811" y="1445"/>
                </a:lnTo>
                <a:lnTo>
                  <a:pt x="809" y="1419"/>
                </a:lnTo>
                <a:lnTo>
                  <a:pt x="806" y="1392"/>
                </a:lnTo>
                <a:lnTo>
                  <a:pt x="802" y="1368"/>
                </a:lnTo>
                <a:lnTo>
                  <a:pt x="802" y="1347"/>
                </a:lnTo>
                <a:lnTo>
                  <a:pt x="802" y="1336"/>
                </a:lnTo>
                <a:lnTo>
                  <a:pt x="801" y="1326"/>
                </a:lnTo>
                <a:lnTo>
                  <a:pt x="799" y="1316"/>
                </a:lnTo>
                <a:lnTo>
                  <a:pt x="796" y="1308"/>
                </a:lnTo>
                <a:lnTo>
                  <a:pt x="781" y="1301"/>
                </a:lnTo>
                <a:lnTo>
                  <a:pt x="765" y="1291"/>
                </a:lnTo>
                <a:lnTo>
                  <a:pt x="752" y="1281"/>
                </a:lnTo>
                <a:lnTo>
                  <a:pt x="739" y="1268"/>
                </a:lnTo>
                <a:lnTo>
                  <a:pt x="727" y="1254"/>
                </a:lnTo>
                <a:lnTo>
                  <a:pt x="717" y="1241"/>
                </a:lnTo>
                <a:lnTo>
                  <a:pt x="707" y="1226"/>
                </a:lnTo>
                <a:lnTo>
                  <a:pt x="700" y="1211"/>
                </a:lnTo>
                <a:lnTo>
                  <a:pt x="693" y="1191"/>
                </a:lnTo>
                <a:lnTo>
                  <a:pt x="688" y="1172"/>
                </a:lnTo>
                <a:lnTo>
                  <a:pt x="670" y="1152"/>
                </a:lnTo>
                <a:lnTo>
                  <a:pt x="653" y="1132"/>
                </a:lnTo>
                <a:lnTo>
                  <a:pt x="657" y="1117"/>
                </a:lnTo>
                <a:lnTo>
                  <a:pt x="662" y="1105"/>
                </a:lnTo>
                <a:lnTo>
                  <a:pt x="667" y="1105"/>
                </a:lnTo>
                <a:lnTo>
                  <a:pt x="670" y="1105"/>
                </a:lnTo>
                <a:lnTo>
                  <a:pt x="672" y="1104"/>
                </a:lnTo>
                <a:lnTo>
                  <a:pt x="673" y="1100"/>
                </a:lnTo>
                <a:lnTo>
                  <a:pt x="672" y="1099"/>
                </a:lnTo>
                <a:lnTo>
                  <a:pt x="672" y="1097"/>
                </a:lnTo>
                <a:lnTo>
                  <a:pt x="662" y="1095"/>
                </a:lnTo>
                <a:lnTo>
                  <a:pt x="655" y="1092"/>
                </a:lnTo>
                <a:lnTo>
                  <a:pt x="655" y="1087"/>
                </a:lnTo>
                <a:lnTo>
                  <a:pt x="655" y="1082"/>
                </a:lnTo>
                <a:lnTo>
                  <a:pt x="662" y="1065"/>
                </a:lnTo>
                <a:lnTo>
                  <a:pt x="668" y="1047"/>
                </a:lnTo>
                <a:lnTo>
                  <a:pt x="675" y="1047"/>
                </a:lnTo>
                <a:lnTo>
                  <a:pt x="680" y="1045"/>
                </a:lnTo>
                <a:lnTo>
                  <a:pt x="682" y="1043"/>
                </a:lnTo>
                <a:lnTo>
                  <a:pt x="683" y="1042"/>
                </a:lnTo>
                <a:lnTo>
                  <a:pt x="685" y="1035"/>
                </a:lnTo>
                <a:lnTo>
                  <a:pt x="688" y="1027"/>
                </a:lnTo>
                <a:lnTo>
                  <a:pt x="697" y="1015"/>
                </a:lnTo>
                <a:lnTo>
                  <a:pt x="700" y="1003"/>
                </a:lnTo>
                <a:lnTo>
                  <a:pt x="700" y="992"/>
                </a:lnTo>
                <a:lnTo>
                  <a:pt x="700" y="982"/>
                </a:lnTo>
                <a:lnTo>
                  <a:pt x="698" y="971"/>
                </a:lnTo>
                <a:lnTo>
                  <a:pt x="697" y="963"/>
                </a:lnTo>
                <a:lnTo>
                  <a:pt x="697" y="953"/>
                </a:lnTo>
                <a:lnTo>
                  <a:pt x="698" y="945"/>
                </a:lnTo>
                <a:lnTo>
                  <a:pt x="693" y="943"/>
                </a:lnTo>
                <a:lnTo>
                  <a:pt x="688" y="943"/>
                </a:lnTo>
                <a:lnTo>
                  <a:pt x="683" y="941"/>
                </a:lnTo>
                <a:lnTo>
                  <a:pt x="678" y="943"/>
                </a:lnTo>
                <a:lnTo>
                  <a:pt x="675" y="945"/>
                </a:lnTo>
                <a:lnTo>
                  <a:pt x="672" y="946"/>
                </a:lnTo>
                <a:lnTo>
                  <a:pt x="673" y="953"/>
                </a:lnTo>
                <a:lnTo>
                  <a:pt x="673" y="956"/>
                </a:lnTo>
                <a:lnTo>
                  <a:pt x="672" y="960"/>
                </a:lnTo>
                <a:lnTo>
                  <a:pt x="667" y="963"/>
                </a:lnTo>
                <a:lnTo>
                  <a:pt x="660" y="956"/>
                </a:lnTo>
                <a:lnTo>
                  <a:pt x="653" y="951"/>
                </a:lnTo>
                <a:lnTo>
                  <a:pt x="645" y="950"/>
                </a:lnTo>
                <a:lnTo>
                  <a:pt x="635" y="945"/>
                </a:lnTo>
                <a:lnTo>
                  <a:pt x="628" y="940"/>
                </a:lnTo>
                <a:lnTo>
                  <a:pt x="621" y="931"/>
                </a:lnTo>
                <a:lnTo>
                  <a:pt x="615" y="925"/>
                </a:lnTo>
                <a:lnTo>
                  <a:pt x="610" y="916"/>
                </a:lnTo>
                <a:lnTo>
                  <a:pt x="601" y="898"/>
                </a:lnTo>
                <a:lnTo>
                  <a:pt x="593" y="878"/>
                </a:lnTo>
                <a:lnTo>
                  <a:pt x="590" y="876"/>
                </a:lnTo>
                <a:lnTo>
                  <a:pt x="585" y="876"/>
                </a:lnTo>
                <a:lnTo>
                  <a:pt x="583" y="879"/>
                </a:lnTo>
                <a:lnTo>
                  <a:pt x="580" y="884"/>
                </a:lnTo>
                <a:lnTo>
                  <a:pt x="571" y="881"/>
                </a:lnTo>
                <a:lnTo>
                  <a:pt x="568" y="878"/>
                </a:lnTo>
                <a:lnTo>
                  <a:pt x="563" y="874"/>
                </a:lnTo>
                <a:lnTo>
                  <a:pt x="558" y="869"/>
                </a:lnTo>
                <a:lnTo>
                  <a:pt x="551" y="871"/>
                </a:lnTo>
                <a:lnTo>
                  <a:pt x="543" y="871"/>
                </a:lnTo>
                <a:lnTo>
                  <a:pt x="531" y="854"/>
                </a:lnTo>
                <a:lnTo>
                  <a:pt x="519" y="838"/>
                </a:lnTo>
                <a:lnTo>
                  <a:pt x="514" y="838"/>
                </a:lnTo>
                <a:lnTo>
                  <a:pt x="509" y="838"/>
                </a:lnTo>
                <a:lnTo>
                  <a:pt x="506" y="839"/>
                </a:lnTo>
                <a:lnTo>
                  <a:pt x="501" y="841"/>
                </a:lnTo>
                <a:lnTo>
                  <a:pt x="494" y="846"/>
                </a:lnTo>
                <a:lnTo>
                  <a:pt x="486" y="848"/>
                </a:lnTo>
                <a:lnTo>
                  <a:pt x="472" y="844"/>
                </a:lnTo>
                <a:lnTo>
                  <a:pt x="459" y="839"/>
                </a:lnTo>
                <a:lnTo>
                  <a:pt x="446" y="833"/>
                </a:lnTo>
                <a:lnTo>
                  <a:pt x="432" y="824"/>
                </a:lnTo>
                <a:lnTo>
                  <a:pt x="419" y="816"/>
                </a:lnTo>
                <a:lnTo>
                  <a:pt x="407" y="806"/>
                </a:lnTo>
                <a:lnTo>
                  <a:pt x="397" y="797"/>
                </a:lnTo>
                <a:lnTo>
                  <a:pt x="389" y="787"/>
                </a:lnTo>
                <a:lnTo>
                  <a:pt x="390" y="781"/>
                </a:lnTo>
                <a:lnTo>
                  <a:pt x="392" y="772"/>
                </a:lnTo>
                <a:lnTo>
                  <a:pt x="390" y="762"/>
                </a:lnTo>
                <a:lnTo>
                  <a:pt x="389" y="754"/>
                </a:lnTo>
                <a:lnTo>
                  <a:pt x="382" y="735"/>
                </a:lnTo>
                <a:lnTo>
                  <a:pt x="372" y="715"/>
                </a:lnTo>
                <a:lnTo>
                  <a:pt x="360" y="695"/>
                </a:lnTo>
                <a:lnTo>
                  <a:pt x="349" y="675"/>
                </a:lnTo>
                <a:lnTo>
                  <a:pt x="340" y="653"/>
                </a:lnTo>
                <a:lnTo>
                  <a:pt x="335" y="633"/>
                </a:lnTo>
                <a:lnTo>
                  <a:pt x="329" y="632"/>
                </a:lnTo>
                <a:lnTo>
                  <a:pt x="320" y="632"/>
                </a:lnTo>
                <a:lnTo>
                  <a:pt x="320" y="647"/>
                </a:lnTo>
                <a:lnTo>
                  <a:pt x="323" y="662"/>
                </a:lnTo>
                <a:lnTo>
                  <a:pt x="329" y="677"/>
                </a:lnTo>
                <a:lnTo>
                  <a:pt x="334" y="690"/>
                </a:lnTo>
                <a:lnTo>
                  <a:pt x="345" y="717"/>
                </a:lnTo>
                <a:lnTo>
                  <a:pt x="352" y="745"/>
                </a:lnTo>
                <a:lnTo>
                  <a:pt x="350" y="745"/>
                </a:lnTo>
                <a:lnTo>
                  <a:pt x="345" y="745"/>
                </a:lnTo>
                <a:lnTo>
                  <a:pt x="340" y="744"/>
                </a:lnTo>
                <a:lnTo>
                  <a:pt x="334" y="735"/>
                </a:lnTo>
                <a:lnTo>
                  <a:pt x="327" y="729"/>
                </a:lnTo>
                <a:lnTo>
                  <a:pt x="327" y="722"/>
                </a:lnTo>
                <a:lnTo>
                  <a:pt x="327" y="714"/>
                </a:lnTo>
                <a:lnTo>
                  <a:pt x="325" y="707"/>
                </a:lnTo>
                <a:lnTo>
                  <a:pt x="318" y="700"/>
                </a:lnTo>
                <a:lnTo>
                  <a:pt x="312" y="697"/>
                </a:lnTo>
                <a:lnTo>
                  <a:pt x="305" y="692"/>
                </a:lnTo>
                <a:lnTo>
                  <a:pt x="310" y="687"/>
                </a:lnTo>
                <a:lnTo>
                  <a:pt x="313" y="682"/>
                </a:lnTo>
                <a:lnTo>
                  <a:pt x="297" y="598"/>
                </a:lnTo>
                <a:lnTo>
                  <a:pt x="285" y="593"/>
                </a:lnTo>
                <a:lnTo>
                  <a:pt x="275" y="586"/>
                </a:lnTo>
                <a:lnTo>
                  <a:pt x="273" y="575"/>
                </a:lnTo>
                <a:lnTo>
                  <a:pt x="273" y="566"/>
                </a:lnTo>
                <a:lnTo>
                  <a:pt x="273" y="558"/>
                </a:lnTo>
                <a:lnTo>
                  <a:pt x="277" y="548"/>
                </a:lnTo>
                <a:lnTo>
                  <a:pt x="275" y="546"/>
                </a:lnTo>
                <a:lnTo>
                  <a:pt x="272" y="545"/>
                </a:lnTo>
                <a:lnTo>
                  <a:pt x="270" y="541"/>
                </a:lnTo>
                <a:lnTo>
                  <a:pt x="270" y="540"/>
                </a:lnTo>
                <a:lnTo>
                  <a:pt x="268" y="531"/>
                </a:lnTo>
                <a:lnTo>
                  <a:pt x="270" y="523"/>
                </a:lnTo>
                <a:lnTo>
                  <a:pt x="283" y="494"/>
                </a:lnTo>
                <a:lnTo>
                  <a:pt x="302" y="461"/>
                </a:lnTo>
                <a:lnTo>
                  <a:pt x="312" y="444"/>
                </a:lnTo>
                <a:lnTo>
                  <a:pt x="323" y="429"/>
                </a:lnTo>
                <a:lnTo>
                  <a:pt x="334" y="416"/>
                </a:lnTo>
                <a:lnTo>
                  <a:pt x="342" y="407"/>
                </a:lnTo>
                <a:lnTo>
                  <a:pt x="340" y="406"/>
                </a:lnTo>
                <a:lnTo>
                  <a:pt x="332" y="401"/>
                </a:lnTo>
                <a:lnTo>
                  <a:pt x="327" y="396"/>
                </a:lnTo>
                <a:lnTo>
                  <a:pt x="322" y="387"/>
                </a:lnTo>
                <a:lnTo>
                  <a:pt x="318" y="380"/>
                </a:lnTo>
                <a:lnTo>
                  <a:pt x="318" y="375"/>
                </a:lnTo>
                <a:lnTo>
                  <a:pt x="320" y="372"/>
                </a:lnTo>
                <a:lnTo>
                  <a:pt x="325" y="370"/>
                </a:lnTo>
                <a:lnTo>
                  <a:pt x="330" y="370"/>
                </a:lnTo>
                <a:lnTo>
                  <a:pt x="334" y="372"/>
                </a:lnTo>
                <a:lnTo>
                  <a:pt x="337" y="372"/>
                </a:lnTo>
                <a:lnTo>
                  <a:pt x="340" y="377"/>
                </a:lnTo>
                <a:lnTo>
                  <a:pt x="344" y="384"/>
                </a:lnTo>
                <a:lnTo>
                  <a:pt x="347" y="402"/>
                </a:lnTo>
                <a:lnTo>
                  <a:pt x="350" y="419"/>
                </a:lnTo>
                <a:lnTo>
                  <a:pt x="352" y="419"/>
                </a:lnTo>
                <a:lnTo>
                  <a:pt x="359" y="406"/>
                </a:lnTo>
                <a:lnTo>
                  <a:pt x="364" y="394"/>
                </a:lnTo>
                <a:lnTo>
                  <a:pt x="352" y="377"/>
                </a:lnTo>
                <a:lnTo>
                  <a:pt x="339" y="362"/>
                </a:lnTo>
                <a:lnTo>
                  <a:pt x="342" y="355"/>
                </a:lnTo>
                <a:lnTo>
                  <a:pt x="342" y="349"/>
                </a:lnTo>
                <a:lnTo>
                  <a:pt x="342" y="342"/>
                </a:lnTo>
                <a:lnTo>
                  <a:pt x="339" y="335"/>
                </a:lnTo>
                <a:lnTo>
                  <a:pt x="349" y="322"/>
                </a:lnTo>
                <a:lnTo>
                  <a:pt x="360" y="308"/>
                </a:lnTo>
                <a:lnTo>
                  <a:pt x="350" y="308"/>
                </a:lnTo>
                <a:lnTo>
                  <a:pt x="342" y="310"/>
                </a:lnTo>
                <a:lnTo>
                  <a:pt x="335" y="313"/>
                </a:lnTo>
                <a:lnTo>
                  <a:pt x="327" y="317"/>
                </a:lnTo>
                <a:lnTo>
                  <a:pt x="334" y="308"/>
                </a:lnTo>
                <a:lnTo>
                  <a:pt x="342" y="302"/>
                </a:lnTo>
                <a:lnTo>
                  <a:pt x="345" y="297"/>
                </a:lnTo>
                <a:lnTo>
                  <a:pt x="347" y="293"/>
                </a:lnTo>
                <a:lnTo>
                  <a:pt x="350" y="287"/>
                </a:lnTo>
                <a:lnTo>
                  <a:pt x="352" y="278"/>
                </a:lnTo>
                <a:lnTo>
                  <a:pt x="345" y="278"/>
                </a:lnTo>
                <a:lnTo>
                  <a:pt x="340" y="278"/>
                </a:lnTo>
                <a:lnTo>
                  <a:pt x="342" y="275"/>
                </a:lnTo>
                <a:lnTo>
                  <a:pt x="345" y="273"/>
                </a:lnTo>
                <a:lnTo>
                  <a:pt x="347" y="270"/>
                </a:lnTo>
                <a:lnTo>
                  <a:pt x="350" y="268"/>
                </a:lnTo>
                <a:lnTo>
                  <a:pt x="350" y="267"/>
                </a:lnTo>
                <a:lnTo>
                  <a:pt x="350" y="265"/>
                </a:lnTo>
                <a:lnTo>
                  <a:pt x="337" y="268"/>
                </a:lnTo>
                <a:lnTo>
                  <a:pt x="325" y="273"/>
                </a:lnTo>
                <a:lnTo>
                  <a:pt x="320" y="272"/>
                </a:lnTo>
                <a:lnTo>
                  <a:pt x="317" y="270"/>
                </a:lnTo>
                <a:lnTo>
                  <a:pt x="320" y="263"/>
                </a:lnTo>
                <a:lnTo>
                  <a:pt x="323" y="255"/>
                </a:lnTo>
                <a:lnTo>
                  <a:pt x="302" y="253"/>
                </a:lnTo>
                <a:lnTo>
                  <a:pt x="282" y="248"/>
                </a:lnTo>
                <a:lnTo>
                  <a:pt x="265" y="243"/>
                </a:lnTo>
                <a:lnTo>
                  <a:pt x="253" y="241"/>
                </a:lnTo>
                <a:lnTo>
                  <a:pt x="246" y="248"/>
                </a:lnTo>
                <a:lnTo>
                  <a:pt x="238" y="255"/>
                </a:lnTo>
                <a:lnTo>
                  <a:pt x="230" y="258"/>
                </a:lnTo>
                <a:lnTo>
                  <a:pt x="223" y="258"/>
                </a:lnTo>
                <a:lnTo>
                  <a:pt x="216" y="258"/>
                </a:lnTo>
                <a:lnTo>
                  <a:pt x="210" y="257"/>
                </a:lnTo>
                <a:lnTo>
                  <a:pt x="205" y="255"/>
                </a:lnTo>
                <a:lnTo>
                  <a:pt x="198" y="255"/>
                </a:lnTo>
                <a:lnTo>
                  <a:pt x="191" y="255"/>
                </a:lnTo>
                <a:lnTo>
                  <a:pt x="185" y="255"/>
                </a:lnTo>
                <a:lnTo>
                  <a:pt x="180" y="258"/>
                </a:lnTo>
                <a:lnTo>
                  <a:pt x="174" y="263"/>
                </a:lnTo>
                <a:lnTo>
                  <a:pt x="171" y="268"/>
                </a:lnTo>
                <a:lnTo>
                  <a:pt x="168" y="273"/>
                </a:lnTo>
                <a:lnTo>
                  <a:pt x="163" y="277"/>
                </a:lnTo>
                <a:lnTo>
                  <a:pt x="158" y="278"/>
                </a:lnTo>
                <a:lnTo>
                  <a:pt x="153" y="280"/>
                </a:lnTo>
                <a:lnTo>
                  <a:pt x="146" y="282"/>
                </a:lnTo>
                <a:lnTo>
                  <a:pt x="133" y="283"/>
                </a:lnTo>
                <a:lnTo>
                  <a:pt x="121" y="285"/>
                </a:lnTo>
                <a:lnTo>
                  <a:pt x="119" y="290"/>
                </a:lnTo>
                <a:lnTo>
                  <a:pt x="118" y="295"/>
                </a:lnTo>
                <a:lnTo>
                  <a:pt x="106" y="295"/>
                </a:lnTo>
                <a:lnTo>
                  <a:pt x="96" y="297"/>
                </a:lnTo>
                <a:lnTo>
                  <a:pt x="87" y="298"/>
                </a:lnTo>
                <a:lnTo>
                  <a:pt x="79" y="302"/>
                </a:lnTo>
                <a:lnTo>
                  <a:pt x="64" y="308"/>
                </a:lnTo>
                <a:lnTo>
                  <a:pt x="49" y="315"/>
                </a:lnTo>
                <a:lnTo>
                  <a:pt x="46" y="312"/>
                </a:lnTo>
                <a:lnTo>
                  <a:pt x="44" y="308"/>
                </a:lnTo>
                <a:lnTo>
                  <a:pt x="29" y="313"/>
                </a:lnTo>
                <a:lnTo>
                  <a:pt x="12" y="318"/>
                </a:lnTo>
                <a:lnTo>
                  <a:pt x="12" y="317"/>
                </a:lnTo>
                <a:lnTo>
                  <a:pt x="14" y="313"/>
                </a:lnTo>
                <a:lnTo>
                  <a:pt x="46" y="305"/>
                </a:lnTo>
                <a:lnTo>
                  <a:pt x="82" y="297"/>
                </a:lnTo>
                <a:lnTo>
                  <a:pt x="101" y="292"/>
                </a:lnTo>
                <a:lnTo>
                  <a:pt x="116" y="285"/>
                </a:lnTo>
                <a:lnTo>
                  <a:pt x="131" y="278"/>
                </a:lnTo>
                <a:lnTo>
                  <a:pt x="141" y="270"/>
                </a:lnTo>
                <a:lnTo>
                  <a:pt x="139" y="268"/>
                </a:lnTo>
                <a:lnTo>
                  <a:pt x="139" y="267"/>
                </a:lnTo>
                <a:lnTo>
                  <a:pt x="116" y="267"/>
                </a:lnTo>
                <a:lnTo>
                  <a:pt x="96" y="268"/>
                </a:lnTo>
                <a:lnTo>
                  <a:pt x="96" y="265"/>
                </a:lnTo>
                <a:lnTo>
                  <a:pt x="96" y="263"/>
                </a:lnTo>
                <a:lnTo>
                  <a:pt x="102" y="257"/>
                </a:lnTo>
                <a:lnTo>
                  <a:pt x="109" y="246"/>
                </a:lnTo>
                <a:lnTo>
                  <a:pt x="99" y="246"/>
                </a:lnTo>
                <a:lnTo>
                  <a:pt x="89" y="246"/>
                </a:lnTo>
                <a:lnTo>
                  <a:pt x="89" y="243"/>
                </a:lnTo>
                <a:lnTo>
                  <a:pt x="89" y="241"/>
                </a:lnTo>
                <a:lnTo>
                  <a:pt x="89" y="240"/>
                </a:lnTo>
                <a:lnTo>
                  <a:pt x="99" y="231"/>
                </a:lnTo>
                <a:lnTo>
                  <a:pt x="109" y="223"/>
                </a:lnTo>
                <a:lnTo>
                  <a:pt x="131" y="218"/>
                </a:lnTo>
                <a:lnTo>
                  <a:pt x="156" y="215"/>
                </a:lnTo>
                <a:lnTo>
                  <a:pt x="168" y="213"/>
                </a:lnTo>
                <a:lnTo>
                  <a:pt x="178" y="210"/>
                </a:lnTo>
                <a:lnTo>
                  <a:pt x="183" y="208"/>
                </a:lnTo>
                <a:lnTo>
                  <a:pt x="186" y="205"/>
                </a:lnTo>
                <a:lnTo>
                  <a:pt x="190" y="201"/>
                </a:lnTo>
                <a:lnTo>
                  <a:pt x="193" y="198"/>
                </a:lnTo>
                <a:lnTo>
                  <a:pt x="181" y="198"/>
                </a:lnTo>
                <a:lnTo>
                  <a:pt x="168" y="200"/>
                </a:lnTo>
                <a:lnTo>
                  <a:pt x="161" y="201"/>
                </a:lnTo>
                <a:lnTo>
                  <a:pt x="154" y="201"/>
                </a:lnTo>
                <a:lnTo>
                  <a:pt x="149" y="200"/>
                </a:lnTo>
                <a:lnTo>
                  <a:pt x="146" y="198"/>
                </a:lnTo>
                <a:lnTo>
                  <a:pt x="144" y="196"/>
                </a:lnTo>
                <a:lnTo>
                  <a:pt x="143" y="196"/>
                </a:lnTo>
                <a:lnTo>
                  <a:pt x="144" y="190"/>
                </a:lnTo>
                <a:lnTo>
                  <a:pt x="146" y="185"/>
                </a:lnTo>
                <a:lnTo>
                  <a:pt x="169" y="180"/>
                </a:lnTo>
                <a:lnTo>
                  <a:pt x="193" y="175"/>
                </a:lnTo>
                <a:lnTo>
                  <a:pt x="195" y="178"/>
                </a:lnTo>
                <a:lnTo>
                  <a:pt x="195" y="181"/>
                </a:lnTo>
                <a:lnTo>
                  <a:pt x="198" y="181"/>
                </a:lnTo>
                <a:lnTo>
                  <a:pt x="201" y="183"/>
                </a:lnTo>
                <a:lnTo>
                  <a:pt x="210" y="181"/>
                </a:lnTo>
                <a:lnTo>
                  <a:pt x="216" y="178"/>
                </a:lnTo>
                <a:lnTo>
                  <a:pt x="211" y="171"/>
                </a:lnTo>
                <a:lnTo>
                  <a:pt x="206" y="166"/>
                </a:lnTo>
                <a:lnTo>
                  <a:pt x="203" y="163"/>
                </a:lnTo>
                <a:lnTo>
                  <a:pt x="201" y="159"/>
                </a:lnTo>
                <a:lnTo>
                  <a:pt x="201" y="156"/>
                </a:lnTo>
                <a:lnTo>
                  <a:pt x="201" y="151"/>
                </a:lnTo>
                <a:lnTo>
                  <a:pt x="215" y="149"/>
                </a:lnTo>
                <a:lnTo>
                  <a:pt x="226" y="148"/>
                </a:lnTo>
                <a:lnTo>
                  <a:pt x="240" y="146"/>
                </a:lnTo>
                <a:lnTo>
                  <a:pt x="251" y="144"/>
                </a:lnTo>
                <a:lnTo>
                  <a:pt x="270" y="138"/>
                </a:lnTo>
                <a:lnTo>
                  <a:pt x="293" y="128"/>
                </a:lnTo>
                <a:lnTo>
                  <a:pt x="307" y="124"/>
                </a:lnTo>
                <a:lnTo>
                  <a:pt x="318" y="121"/>
                </a:lnTo>
                <a:lnTo>
                  <a:pt x="330" y="119"/>
                </a:lnTo>
                <a:lnTo>
                  <a:pt x="340" y="119"/>
                </a:lnTo>
                <a:lnTo>
                  <a:pt x="399" y="129"/>
                </a:lnTo>
                <a:lnTo>
                  <a:pt x="457" y="141"/>
                </a:lnTo>
                <a:lnTo>
                  <a:pt x="488" y="144"/>
                </a:lnTo>
                <a:lnTo>
                  <a:pt x="514" y="144"/>
                </a:lnTo>
                <a:lnTo>
                  <a:pt x="529" y="144"/>
                </a:lnTo>
                <a:lnTo>
                  <a:pt x="543" y="141"/>
                </a:lnTo>
                <a:lnTo>
                  <a:pt x="556" y="138"/>
                </a:lnTo>
                <a:lnTo>
                  <a:pt x="570" y="131"/>
                </a:lnTo>
                <a:lnTo>
                  <a:pt x="573" y="136"/>
                </a:lnTo>
                <a:lnTo>
                  <a:pt x="578" y="139"/>
                </a:lnTo>
                <a:lnTo>
                  <a:pt x="583" y="141"/>
                </a:lnTo>
                <a:lnTo>
                  <a:pt x="591" y="141"/>
                </a:lnTo>
                <a:lnTo>
                  <a:pt x="596" y="139"/>
                </a:lnTo>
                <a:lnTo>
                  <a:pt x="603" y="138"/>
                </a:lnTo>
                <a:lnTo>
                  <a:pt x="608" y="138"/>
                </a:lnTo>
                <a:lnTo>
                  <a:pt x="615" y="139"/>
                </a:lnTo>
                <a:lnTo>
                  <a:pt x="618" y="144"/>
                </a:lnTo>
                <a:lnTo>
                  <a:pt x="621" y="146"/>
                </a:lnTo>
                <a:lnTo>
                  <a:pt x="628" y="148"/>
                </a:lnTo>
                <a:lnTo>
                  <a:pt x="633" y="149"/>
                </a:lnTo>
                <a:lnTo>
                  <a:pt x="640" y="149"/>
                </a:lnTo>
                <a:lnTo>
                  <a:pt x="645" y="149"/>
                </a:lnTo>
                <a:lnTo>
                  <a:pt x="652" y="151"/>
                </a:lnTo>
                <a:lnTo>
                  <a:pt x="655" y="154"/>
                </a:lnTo>
                <a:lnTo>
                  <a:pt x="653" y="159"/>
                </a:lnTo>
                <a:lnTo>
                  <a:pt x="655" y="164"/>
                </a:lnTo>
                <a:lnTo>
                  <a:pt x="675" y="164"/>
                </a:lnTo>
                <a:lnTo>
                  <a:pt x="697" y="163"/>
                </a:lnTo>
                <a:lnTo>
                  <a:pt x="697" y="169"/>
                </a:lnTo>
                <a:lnTo>
                  <a:pt x="698" y="176"/>
                </a:lnTo>
                <a:lnTo>
                  <a:pt x="702" y="176"/>
                </a:lnTo>
                <a:lnTo>
                  <a:pt x="705" y="176"/>
                </a:lnTo>
                <a:lnTo>
                  <a:pt x="705" y="175"/>
                </a:lnTo>
                <a:lnTo>
                  <a:pt x="707" y="175"/>
                </a:lnTo>
                <a:lnTo>
                  <a:pt x="710" y="166"/>
                </a:lnTo>
                <a:lnTo>
                  <a:pt x="715" y="161"/>
                </a:lnTo>
                <a:lnTo>
                  <a:pt x="720" y="158"/>
                </a:lnTo>
                <a:lnTo>
                  <a:pt x="727" y="153"/>
                </a:lnTo>
                <a:lnTo>
                  <a:pt x="742" y="154"/>
                </a:lnTo>
                <a:lnTo>
                  <a:pt x="765" y="158"/>
                </a:lnTo>
                <a:lnTo>
                  <a:pt x="789" y="161"/>
                </a:lnTo>
                <a:lnTo>
                  <a:pt x="807" y="164"/>
                </a:lnTo>
                <a:lnTo>
                  <a:pt x="807" y="166"/>
                </a:lnTo>
                <a:lnTo>
                  <a:pt x="804" y="169"/>
                </a:lnTo>
                <a:lnTo>
                  <a:pt x="802" y="175"/>
                </a:lnTo>
                <a:lnTo>
                  <a:pt x="802" y="176"/>
                </a:lnTo>
                <a:lnTo>
                  <a:pt x="804" y="176"/>
                </a:lnTo>
                <a:lnTo>
                  <a:pt x="807" y="176"/>
                </a:lnTo>
                <a:lnTo>
                  <a:pt x="811" y="176"/>
                </a:lnTo>
                <a:lnTo>
                  <a:pt x="816" y="168"/>
                </a:lnTo>
                <a:lnTo>
                  <a:pt x="821" y="161"/>
                </a:lnTo>
                <a:lnTo>
                  <a:pt x="821" y="159"/>
                </a:lnTo>
                <a:lnTo>
                  <a:pt x="821" y="158"/>
                </a:lnTo>
                <a:lnTo>
                  <a:pt x="814" y="154"/>
                </a:lnTo>
                <a:lnTo>
                  <a:pt x="807" y="151"/>
                </a:lnTo>
                <a:lnTo>
                  <a:pt x="811" y="146"/>
                </a:lnTo>
                <a:lnTo>
                  <a:pt x="814" y="139"/>
                </a:lnTo>
                <a:lnTo>
                  <a:pt x="821" y="141"/>
                </a:lnTo>
                <a:lnTo>
                  <a:pt x="827" y="144"/>
                </a:lnTo>
                <a:lnTo>
                  <a:pt x="822" y="148"/>
                </a:lnTo>
                <a:lnTo>
                  <a:pt x="819" y="151"/>
                </a:lnTo>
                <a:lnTo>
                  <a:pt x="819" y="153"/>
                </a:lnTo>
                <a:lnTo>
                  <a:pt x="829" y="154"/>
                </a:lnTo>
                <a:lnTo>
                  <a:pt x="837" y="154"/>
                </a:lnTo>
                <a:lnTo>
                  <a:pt x="842" y="149"/>
                </a:lnTo>
                <a:lnTo>
                  <a:pt x="851" y="144"/>
                </a:lnTo>
                <a:lnTo>
                  <a:pt x="842" y="141"/>
                </a:lnTo>
                <a:lnTo>
                  <a:pt x="837" y="134"/>
                </a:lnTo>
                <a:lnTo>
                  <a:pt x="842" y="128"/>
                </a:lnTo>
                <a:lnTo>
                  <a:pt x="847" y="123"/>
                </a:lnTo>
                <a:lnTo>
                  <a:pt x="856" y="121"/>
                </a:lnTo>
                <a:lnTo>
                  <a:pt x="863" y="119"/>
                </a:lnTo>
                <a:lnTo>
                  <a:pt x="869" y="119"/>
                </a:lnTo>
                <a:lnTo>
                  <a:pt x="876" y="121"/>
                </a:lnTo>
                <a:lnTo>
                  <a:pt x="876" y="126"/>
                </a:lnTo>
                <a:lnTo>
                  <a:pt x="876" y="131"/>
                </a:lnTo>
                <a:lnTo>
                  <a:pt x="869" y="136"/>
                </a:lnTo>
                <a:lnTo>
                  <a:pt x="864" y="139"/>
                </a:lnTo>
                <a:lnTo>
                  <a:pt x="869" y="146"/>
                </a:lnTo>
                <a:lnTo>
                  <a:pt x="874" y="151"/>
                </a:lnTo>
                <a:lnTo>
                  <a:pt x="879" y="149"/>
                </a:lnTo>
                <a:lnTo>
                  <a:pt x="884" y="146"/>
                </a:lnTo>
                <a:lnTo>
                  <a:pt x="889" y="144"/>
                </a:lnTo>
                <a:lnTo>
                  <a:pt x="896" y="146"/>
                </a:lnTo>
                <a:lnTo>
                  <a:pt x="894" y="151"/>
                </a:lnTo>
                <a:lnTo>
                  <a:pt x="893" y="154"/>
                </a:lnTo>
                <a:lnTo>
                  <a:pt x="888" y="158"/>
                </a:lnTo>
                <a:lnTo>
                  <a:pt x="883" y="159"/>
                </a:lnTo>
                <a:lnTo>
                  <a:pt x="883" y="164"/>
                </a:lnTo>
                <a:lnTo>
                  <a:pt x="883" y="169"/>
                </a:lnTo>
                <a:lnTo>
                  <a:pt x="886" y="169"/>
                </a:lnTo>
                <a:lnTo>
                  <a:pt x="889" y="169"/>
                </a:lnTo>
                <a:lnTo>
                  <a:pt x="901" y="164"/>
                </a:lnTo>
                <a:lnTo>
                  <a:pt x="914" y="156"/>
                </a:lnTo>
                <a:lnTo>
                  <a:pt x="921" y="151"/>
                </a:lnTo>
                <a:lnTo>
                  <a:pt x="926" y="146"/>
                </a:lnTo>
                <a:lnTo>
                  <a:pt x="931" y="141"/>
                </a:lnTo>
                <a:lnTo>
                  <a:pt x="933" y="136"/>
                </a:lnTo>
                <a:lnTo>
                  <a:pt x="921" y="133"/>
                </a:lnTo>
                <a:lnTo>
                  <a:pt x="906" y="129"/>
                </a:lnTo>
                <a:lnTo>
                  <a:pt x="906" y="126"/>
                </a:lnTo>
                <a:lnTo>
                  <a:pt x="908" y="124"/>
                </a:lnTo>
                <a:lnTo>
                  <a:pt x="909" y="124"/>
                </a:lnTo>
                <a:lnTo>
                  <a:pt x="914" y="124"/>
                </a:lnTo>
                <a:lnTo>
                  <a:pt x="913" y="119"/>
                </a:lnTo>
                <a:lnTo>
                  <a:pt x="909" y="114"/>
                </a:lnTo>
                <a:lnTo>
                  <a:pt x="921" y="108"/>
                </a:lnTo>
                <a:lnTo>
                  <a:pt x="936" y="99"/>
                </a:lnTo>
                <a:lnTo>
                  <a:pt x="945" y="96"/>
                </a:lnTo>
                <a:lnTo>
                  <a:pt x="951" y="96"/>
                </a:lnTo>
                <a:lnTo>
                  <a:pt x="953" y="96"/>
                </a:lnTo>
                <a:lnTo>
                  <a:pt x="956" y="97"/>
                </a:lnTo>
                <a:lnTo>
                  <a:pt x="958" y="99"/>
                </a:lnTo>
                <a:lnTo>
                  <a:pt x="958" y="103"/>
                </a:lnTo>
                <a:lnTo>
                  <a:pt x="951" y="106"/>
                </a:lnTo>
                <a:lnTo>
                  <a:pt x="943" y="108"/>
                </a:lnTo>
                <a:lnTo>
                  <a:pt x="943" y="114"/>
                </a:lnTo>
                <a:lnTo>
                  <a:pt x="943" y="121"/>
                </a:lnTo>
                <a:lnTo>
                  <a:pt x="950" y="121"/>
                </a:lnTo>
                <a:lnTo>
                  <a:pt x="958" y="121"/>
                </a:lnTo>
                <a:lnTo>
                  <a:pt x="956" y="116"/>
                </a:lnTo>
                <a:lnTo>
                  <a:pt x="955" y="111"/>
                </a:lnTo>
                <a:lnTo>
                  <a:pt x="966" y="106"/>
                </a:lnTo>
                <a:lnTo>
                  <a:pt x="976" y="101"/>
                </a:lnTo>
                <a:lnTo>
                  <a:pt x="981" y="99"/>
                </a:lnTo>
                <a:lnTo>
                  <a:pt x="986" y="97"/>
                </a:lnTo>
                <a:lnTo>
                  <a:pt x="995" y="97"/>
                </a:lnTo>
                <a:lnTo>
                  <a:pt x="1003" y="99"/>
                </a:lnTo>
                <a:lnTo>
                  <a:pt x="1002" y="103"/>
                </a:lnTo>
                <a:lnTo>
                  <a:pt x="1000" y="106"/>
                </a:lnTo>
                <a:lnTo>
                  <a:pt x="996" y="108"/>
                </a:lnTo>
                <a:lnTo>
                  <a:pt x="993" y="109"/>
                </a:lnTo>
                <a:lnTo>
                  <a:pt x="995" y="113"/>
                </a:lnTo>
                <a:lnTo>
                  <a:pt x="995" y="116"/>
                </a:lnTo>
                <a:lnTo>
                  <a:pt x="1008" y="114"/>
                </a:lnTo>
                <a:lnTo>
                  <a:pt x="1022" y="113"/>
                </a:lnTo>
                <a:lnTo>
                  <a:pt x="1022" y="109"/>
                </a:lnTo>
                <a:lnTo>
                  <a:pt x="1022" y="104"/>
                </a:lnTo>
                <a:lnTo>
                  <a:pt x="1020" y="104"/>
                </a:lnTo>
                <a:lnTo>
                  <a:pt x="1017" y="106"/>
                </a:lnTo>
                <a:lnTo>
                  <a:pt x="1013" y="106"/>
                </a:lnTo>
                <a:lnTo>
                  <a:pt x="1012" y="104"/>
                </a:lnTo>
                <a:lnTo>
                  <a:pt x="1007" y="103"/>
                </a:lnTo>
                <a:lnTo>
                  <a:pt x="1007" y="97"/>
                </a:lnTo>
                <a:lnTo>
                  <a:pt x="1007" y="92"/>
                </a:lnTo>
                <a:close/>
                <a:moveTo>
                  <a:pt x="1450" y="106"/>
                </a:moveTo>
                <a:lnTo>
                  <a:pt x="1452" y="109"/>
                </a:lnTo>
                <a:lnTo>
                  <a:pt x="1454" y="113"/>
                </a:lnTo>
                <a:lnTo>
                  <a:pt x="1459" y="113"/>
                </a:lnTo>
                <a:lnTo>
                  <a:pt x="1464" y="111"/>
                </a:lnTo>
                <a:lnTo>
                  <a:pt x="1462" y="111"/>
                </a:lnTo>
                <a:lnTo>
                  <a:pt x="1460" y="111"/>
                </a:lnTo>
                <a:lnTo>
                  <a:pt x="1455" y="109"/>
                </a:lnTo>
                <a:lnTo>
                  <a:pt x="1450" y="106"/>
                </a:lnTo>
                <a:close/>
                <a:moveTo>
                  <a:pt x="1197" y="129"/>
                </a:moveTo>
                <a:lnTo>
                  <a:pt x="1206" y="131"/>
                </a:lnTo>
                <a:lnTo>
                  <a:pt x="1212" y="131"/>
                </a:lnTo>
                <a:lnTo>
                  <a:pt x="1212" y="134"/>
                </a:lnTo>
                <a:lnTo>
                  <a:pt x="1212" y="138"/>
                </a:lnTo>
                <a:lnTo>
                  <a:pt x="1211" y="141"/>
                </a:lnTo>
                <a:lnTo>
                  <a:pt x="1207" y="144"/>
                </a:lnTo>
                <a:lnTo>
                  <a:pt x="1202" y="143"/>
                </a:lnTo>
                <a:lnTo>
                  <a:pt x="1197" y="141"/>
                </a:lnTo>
                <a:lnTo>
                  <a:pt x="1196" y="141"/>
                </a:lnTo>
                <a:lnTo>
                  <a:pt x="1194" y="141"/>
                </a:lnTo>
                <a:lnTo>
                  <a:pt x="1196" y="136"/>
                </a:lnTo>
                <a:lnTo>
                  <a:pt x="1197" y="129"/>
                </a:lnTo>
                <a:close/>
                <a:moveTo>
                  <a:pt x="983" y="156"/>
                </a:moveTo>
                <a:lnTo>
                  <a:pt x="993" y="158"/>
                </a:lnTo>
                <a:lnTo>
                  <a:pt x="1002" y="159"/>
                </a:lnTo>
                <a:lnTo>
                  <a:pt x="1002" y="161"/>
                </a:lnTo>
                <a:lnTo>
                  <a:pt x="1000" y="164"/>
                </a:lnTo>
                <a:lnTo>
                  <a:pt x="1000" y="166"/>
                </a:lnTo>
                <a:lnTo>
                  <a:pt x="993" y="169"/>
                </a:lnTo>
                <a:lnTo>
                  <a:pt x="988" y="169"/>
                </a:lnTo>
                <a:lnTo>
                  <a:pt x="983" y="168"/>
                </a:lnTo>
                <a:lnTo>
                  <a:pt x="980" y="164"/>
                </a:lnTo>
                <a:lnTo>
                  <a:pt x="981" y="163"/>
                </a:lnTo>
                <a:lnTo>
                  <a:pt x="983" y="161"/>
                </a:lnTo>
                <a:lnTo>
                  <a:pt x="983" y="159"/>
                </a:lnTo>
                <a:lnTo>
                  <a:pt x="983" y="156"/>
                </a:lnTo>
                <a:close/>
                <a:moveTo>
                  <a:pt x="1454" y="176"/>
                </a:moveTo>
                <a:lnTo>
                  <a:pt x="1460" y="178"/>
                </a:lnTo>
                <a:lnTo>
                  <a:pt x="1465" y="181"/>
                </a:lnTo>
                <a:lnTo>
                  <a:pt x="1469" y="185"/>
                </a:lnTo>
                <a:lnTo>
                  <a:pt x="1472" y="190"/>
                </a:lnTo>
                <a:lnTo>
                  <a:pt x="1479" y="185"/>
                </a:lnTo>
                <a:lnTo>
                  <a:pt x="1487" y="178"/>
                </a:lnTo>
                <a:lnTo>
                  <a:pt x="1512" y="181"/>
                </a:lnTo>
                <a:lnTo>
                  <a:pt x="1534" y="188"/>
                </a:lnTo>
                <a:lnTo>
                  <a:pt x="1536" y="188"/>
                </a:lnTo>
                <a:lnTo>
                  <a:pt x="1537" y="188"/>
                </a:lnTo>
                <a:lnTo>
                  <a:pt x="1536" y="191"/>
                </a:lnTo>
                <a:lnTo>
                  <a:pt x="1534" y="195"/>
                </a:lnTo>
                <a:lnTo>
                  <a:pt x="1529" y="200"/>
                </a:lnTo>
                <a:lnTo>
                  <a:pt x="1519" y="205"/>
                </a:lnTo>
                <a:lnTo>
                  <a:pt x="1507" y="210"/>
                </a:lnTo>
                <a:lnTo>
                  <a:pt x="1494" y="213"/>
                </a:lnTo>
                <a:lnTo>
                  <a:pt x="1480" y="213"/>
                </a:lnTo>
                <a:lnTo>
                  <a:pt x="1469" y="211"/>
                </a:lnTo>
                <a:lnTo>
                  <a:pt x="1465" y="210"/>
                </a:lnTo>
                <a:lnTo>
                  <a:pt x="1462" y="208"/>
                </a:lnTo>
                <a:lnTo>
                  <a:pt x="1460" y="205"/>
                </a:lnTo>
                <a:lnTo>
                  <a:pt x="1460" y="201"/>
                </a:lnTo>
                <a:lnTo>
                  <a:pt x="1457" y="200"/>
                </a:lnTo>
                <a:lnTo>
                  <a:pt x="1455" y="200"/>
                </a:lnTo>
                <a:lnTo>
                  <a:pt x="1455" y="198"/>
                </a:lnTo>
                <a:lnTo>
                  <a:pt x="1454" y="195"/>
                </a:lnTo>
                <a:lnTo>
                  <a:pt x="1455" y="195"/>
                </a:lnTo>
                <a:lnTo>
                  <a:pt x="1459" y="195"/>
                </a:lnTo>
                <a:lnTo>
                  <a:pt x="1454" y="191"/>
                </a:lnTo>
                <a:lnTo>
                  <a:pt x="1449" y="188"/>
                </a:lnTo>
                <a:lnTo>
                  <a:pt x="1449" y="186"/>
                </a:lnTo>
                <a:lnTo>
                  <a:pt x="1452" y="185"/>
                </a:lnTo>
                <a:lnTo>
                  <a:pt x="1457" y="183"/>
                </a:lnTo>
                <a:lnTo>
                  <a:pt x="1455" y="180"/>
                </a:lnTo>
                <a:lnTo>
                  <a:pt x="1454" y="176"/>
                </a:lnTo>
                <a:close/>
                <a:moveTo>
                  <a:pt x="965" y="186"/>
                </a:moveTo>
                <a:lnTo>
                  <a:pt x="971" y="190"/>
                </a:lnTo>
                <a:lnTo>
                  <a:pt x="975" y="196"/>
                </a:lnTo>
                <a:lnTo>
                  <a:pt x="973" y="200"/>
                </a:lnTo>
                <a:lnTo>
                  <a:pt x="973" y="203"/>
                </a:lnTo>
                <a:lnTo>
                  <a:pt x="961" y="203"/>
                </a:lnTo>
                <a:lnTo>
                  <a:pt x="951" y="205"/>
                </a:lnTo>
                <a:lnTo>
                  <a:pt x="950" y="203"/>
                </a:lnTo>
                <a:lnTo>
                  <a:pt x="948" y="203"/>
                </a:lnTo>
                <a:lnTo>
                  <a:pt x="948" y="200"/>
                </a:lnTo>
                <a:lnTo>
                  <a:pt x="948" y="198"/>
                </a:lnTo>
                <a:lnTo>
                  <a:pt x="956" y="193"/>
                </a:lnTo>
                <a:lnTo>
                  <a:pt x="965" y="186"/>
                </a:lnTo>
                <a:close/>
                <a:moveTo>
                  <a:pt x="883" y="188"/>
                </a:moveTo>
                <a:lnTo>
                  <a:pt x="893" y="190"/>
                </a:lnTo>
                <a:lnTo>
                  <a:pt x="903" y="193"/>
                </a:lnTo>
                <a:lnTo>
                  <a:pt x="909" y="201"/>
                </a:lnTo>
                <a:lnTo>
                  <a:pt x="919" y="208"/>
                </a:lnTo>
                <a:lnTo>
                  <a:pt x="919" y="210"/>
                </a:lnTo>
                <a:lnTo>
                  <a:pt x="918" y="211"/>
                </a:lnTo>
                <a:lnTo>
                  <a:pt x="916" y="211"/>
                </a:lnTo>
                <a:lnTo>
                  <a:pt x="914" y="211"/>
                </a:lnTo>
                <a:lnTo>
                  <a:pt x="901" y="208"/>
                </a:lnTo>
                <a:lnTo>
                  <a:pt x="884" y="205"/>
                </a:lnTo>
                <a:lnTo>
                  <a:pt x="878" y="210"/>
                </a:lnTo>
                <a:lnTo>
                  <a:pt x="864" y="213"/>
                </a:lnTo>
                <a:lnTo>
                  <a:pt x="873" y="200"/>
                </a:lnTo>
                <a:lnTo>
                  <a:pt x="883" y="188"/>
                </a:lnTo>
                <a:close/>
                <a:moveTo>
                  <a:pt x="1611" y="275"/>
                </a:moveTo>
                <a:lnTo>
                  <a:pt x="1618" y="277"/>
                </a:lnTo>
                <a:lnTo>
                  <a:pt x="1624" y="278"/>
                </a:lnTo>
                <a:lnTo>
                  <a:pt x="1626" y="280"/>
                </a:lnTo>
                <a:lnTo>
                  <a:pt x="1626" y="282"/>
                </a:lnTo>
                <a:lnTo>
                  <a:pt x="1626" y="283"/>
                </a:lnTo>
                <a:lnTo>
                  <a:pt x="1624" y="283"/>
                </a:lnTo>
                <a:lnTo>
                  <a:pt x="1616" y="280"/>
                </a:lnTo>
                <a:lnTo>
                  <a:pt x="1611" y="275"/>
                </a:lnTo>
                <a:close/>
                <a:moveTo>
                  <a:pt x="322" y="283"/>
                </a:moveTo>
                <a:lnTo>
                  <a:pt x="322" y="287"/>
                </a:lnTo>
                <a:lnTo>
                  <a:pt x="323" y="288"/>
                </a:lnTo>
                <a:lnTo>
                  <a:pt x="329" y="288"/>
                </a:lnTo>
                <a:lnTo>
                  <a:pt x="335" y="287"/>
                </a:lnTo>
                <a:lnTo>
                  <a:pt x="335" y="290"/>
                </a:lnTo>
                <a:lnTo>
                  <a:pt x="335" y="293"/>
                </a:lnTo>
                <a:lnTo>
                  <a:pt x="334" y="295"/>
                </a:lnTo>
                <a:lnTo>
                  <a:pt x="332" y="298"/>
                </a:lnTo>
                <a:lnTo>
                  <a:pt x="327" y="300"/>
                </a:lnTo>
                <a:lnTo>
                  <a:pt x="323" y="303"/>
                </a:lnTo>
                <a:lnTo>
                  <a:pt x="322" y="303"/>
                </a:lnTo>
                <a:lnTo>
                  <a:pt x="320" y="303"/>
                </a:lnTo>
                <a:lnTo>
                  <a:pt x="318" y="295"/>
                </a:lnTo>
                <a:lnTo>
                  <a:pt x="317" y="288"/>
                </a:lnTo>
                <a:lnTo>
                  <a:pt x="318" y="287"/>
                </a:lnTo>
                <a:lnTo>
                  <a:pt x="322" y="283"/>
                </a:lnTo>
                <a:close/>
                <a:moveTo>
                  <a:pt x="1664" y="347"/>
                </a:moveTo>
                <a:lnTo>
                  <a:pt x="1664" y="352"/>
                </a:lnTo>
                <a:lnTo>
                  <a:pt x="1664" y="357"/>
                </a:lnTo>
                <a:lnTo>
                  <a:pt x="1661" y="359"/>
                </a:lnTo>
                <a:lnTo>
                  <a:pt x="1656" y="359"/>
                </a:lnTo>
                <a:lnTo>
                  <a:pt x="1658" y="362"/>
                </a:lnTo>
                <a:lnTo>
                  <a:pt x="1659" y="364"/>
                </a:lnTo>
                <a:lnTo>
                  <a:pt x="1661" y="365"/>
                </a:lnTo>
                <a:lnTo>
                  <a:pt x="1664" y="369"/>
                </a:lnTo>
                <a:lnTo>
                  <a:pt x="1664" y="370"/>
                </a:lnTo>
                <a:lnTo>
                  <a:pt x="1643" y="372"/>
                </a:lnTo>
                <a:lnTo>
                  <a:pt x="1624" y="375"/>
                </a:lnTo>
                <a:lnTo>
                  <a:pt x="1606" y="380"/>
                </a:lnTo>
                <a:lnTo>
                  <a:pt x="1589" y="385"/>
                </a:lnTo>
                <a:lnTo>
                  <a:pt x="1589" y="384"/>
                </a:lnTo>
                <a:lnTo>
                  <a:pt x="1591" y="382"/>
                </a:lnTo>
                <a:lnTo>
                  <a:pt x="1591" y="380"/>
                </a:lnTo>
                <a:lnTo>
                  <a:pt x="1604" y="372"/>
                </a:lnTo>
                <a:lnTo>
                  <a:pt x="1616" y="365"/>
                </a:lnTo>
                <a:lnTo>
                  <a:pt x="1608" y="364"/>
                </a:lnTo>
                <a:lnTo>
                  <a:pt x="1599" y="359"/>
                </a:lnTo>
                <a:lnTo>
                  <a:pt x="1603" y="350"/>
                </a:lnTo>
                <a:lnTo>
                  <a:pt x="1604" y="342"/>
                </a:lnTo>
                <a:lnTo>
                  <a:pt x="1614" y="342"/>
                </a:lnTo>
                <a:lnTo>
                  <a:pt x="1623" y="342"/>
                </a:lnTo>
                <a:lnTo>
                  <a:pt x="1618" y="329"/>
                </a:lnTo>
                <a:lnTo>
                  <a:pt x="1611" y="315"/>
                </a:lnTo>
                <a:lnTo>
                  <a:pt x="1603" y="302"/>
                </a:lnTo>
                <a:lnTo>
                  <a:pt x="1594" y="288"/>
                </a:lnTo>
                <a:lnTo>
                  <a:pt x="1594" y="287"/>
                </a:lnTo>
                <a:lnTo>
                  <a:pt x="1601" y="287"/>
                </a:lnTo>
                <a:lnTo>
                  <a:pt x="1606" y="287"/>
                </a:lnTo>
                <a:lnTo>
                  <a:pt x="1606" y="292"/>
                </a:lnTo>
                <a:lnTo>
                  <a:pt x="1606" y="297"/>
                </a:lnTo>
                <a:lnTo>
                  <a:pt x="1608" y="297"/>
                </a:lnTo>
                <a:lnTo>
                  <a:pt x="1611" y="297"/>
                </a:lnTo>
                <a:lnTo>
                  <a:pt x="1614" y="293"/>
                </a:lnTo>
                <a:lnTo>
                  <a:pt x="1619" y="292"/>
                </a:lnTo>
                <a:lnTo>
                  <a:pt x="1624" y="290"/>
                </a:lnTo>
                <a:lnTo>
                  <a:pt x="1631" y="288"/>
                </a:lnTo>
                <a:lnTo>
                  <a:pt x="1631" y="297"/>
                </a:lnTo>
                <a:lnTo>
                  <a:pt x="1633" y="305"/>
                </a:lnTo>
                <a:lnTo>
                  <a:pt x="1636" y="313"/>
                </a:lnTo>
                <a:lnTo>
                  <a:pt x="1639" y="322"/>
                </a:lnTo>
                <a:lnTo>
                  <a:pt x="1648" y="337"/>
                </a:lnTo>
                <a:lnTo>
                  <a:pt x="1656" y="347"/>
                </a:lnTo>
                <a:lnTo>
                  <a:pt x="1661" y="347"/>
                </a:lnTo>
                <a:lnTo>
                  <a:pt x="1664" y="347"/>
                </a:lnTo>
                <a:close/>
                <a:moveTo>
                  <a:pt x="0" y="320"/>
                </a:moveTo>
                <a:lnTo>
                  <a:pt x="4" y="320"/>
                </a:lnTo>
                <a:lnTo>
                  <a:pt x="9" y="320"/>
                </a:lnTo>
                <a:lnTo>
                  <a:pt x="9" y="322"/>
                </a:lnTo>
                <a:lnTo>
                  <a:pt x="7" y="324"/>
                </a:lnTo>
                <a:lnTo>
                  <a:pt x="5" y="324"/>
                </a:lnTo>
                <a:lnTo>
                  <a:pt x="4" y="324"/>
                </a:lnTo>
                <a:lnTo>
                  <a:pt x="2" y="324"/>
                </a:lnTo>
                <a:lnTo>
                  <a:pt x="0" y="325"/>
                </a:lnTo>
                <a:lnTo>
                  <a:pt x="0" y="322"/>
                </a:lnTo>
                <a:lnTo>
                  <a:pt x="0" y="320"/>
                </a:lnTo>
                <a:close/>
                <a:moveTo>
                  <a:pt x="1564" y="322"/>
                </a:moveTo>
                <a:lnTo>
                  <a:pt x="1577" y="322"/>
                </a:lnTo>
                <a:lnTo>
                  <a:pt x="1591" y="324"/>
                </a:lnTo>
                <a:lnTo>
                  <a:pt x="1591" y="325"/>
                </a:lnTo>
                <a:lnTo>
                  <a:pt x="1589" y="337"/>
                </a:lnTo>
                <a:lnTo>
                  <a:pt x="1586" y="350"/>
                </a:lnTo>
                <a:lnTo>
                  <a:pt x="1577" y="355"/>
                </a:lnTo>
                <a:lnTo>
                  <a:pt x="1566" y="360"/>
                </a:lnTo>
                <a:lnTo>
                  <a:pt x="1561" y="362"/>
                </a:lnTo>
                <a:lnTo>
                  <a:pt x="1556" y="364"/>
                </a:lnTo>
                <a:lnTo>
                  <a:pt x="1551" y="365"/>
                </a:lnTo>
                <a:lnTo>
                  <a:pt x="1546" y="364"/>
                </a:lnTo>
                <a:lnTo>
                  <a:pt x="1542" y="362"/>
                </a:lnTo>
                <a:lnTo>
                  <a:pt x="1539" y="360"/>
                </a:lnTo>
                <a:lnTo>
                  <a:pt x="1544" y="345"/>
                </a:lnTo>
                <a:lnTo>
                  <a:pt x="1551" y="330"/>
                </a:lnTo>
                <a:lnTo>
                  <a:pt x="1557" y="327"/>
                </a:lnTo>
                <a:lnTo>
                  <a:pt x="1564" y="322"/>
                </a:lnTo>
                <a:close/>
                <a:moveTo>
                  <a:pt x="312" y="330"/>
                </a:moveTo>
                <a:lnTo>
                  <a:pt x="315" y="330"/>
                </a:lnTo>
                <a:lnTo>
                  <a:pt x="317" y="330"/>
                </a:lnTo>
                <a:lnTo>
                  <a:pt x="313" y="342"/>
                </a:lnTo>
                <a:lnTo>
                  <a:pt x="307" y="350"/>
                </a:lnTo>
                <a:lnTo>
                  <a:pt x="305" y="349"/>
                </a:lnTo>
                <a:lnTo>
                  <a:pt x="303" y="349"/>
                </a:lnTo>
                <a:lnTo>
                  <a:pt x="303" y="344"/>
                </a:lnTo>
                <a:lnTo>
                  <a:pt x="303" y="339"/>
                </a:lnTo>
                <a:lnTo>
                  <a:pt x="308" y="335"/>
                </a:lnTo>
                <a:lnTo>
                  <a:pt x="312" y="330"/>
                </a:lnTo>
                <a:close/>
                <a:moveTo>
                  <a:pt x="1063" y="367"/>
                </a:moveTo>
                <a:lnTo>
                  <a:pt x="1067" y="370"/>
                </a:lnTo>
                <a:lnTo>
                  <a:pt x="1067" y="372"/>
                </a:lnTo>
                <a:lnTo>
                  <a:pt x="1067" y="375"/>
                </a:lnTo>
                <a:lnTo>
                  <a:pt x="1065" y="377"/>
                </a:lnTo>
                <a:lnTo>
                  <a:pt x="1062" y="382"/>
                </a:lnTo>
                <a:lnTo>
                  <a:pt x="1058" y="385"/>
                </a:lnTo>
                <a:lnTo>
                  <a:pt x="1062" y="385"/>
                </a:lnTo>
                <a:lnTo>
                  <a:pt x="1065" y="385"/>
                </a:lnTo>
                <a:lnTo>
                  <a:pt x="1065" y="390"/>
                </a:lnTo>
                <a:lnTo>
                  <a:pt x="1065" y="396"/>
                </a:lnTo>
                <a:lnTo>
                  <a:pt x="1068" y="392"/>
                </a:lnTo>
                <a:lnTo>
                  <a:pt x="1072" y="390"/>
                </a:lnTo>
                <a:lnTo>
                  <a:pt x="1075" y="389"/>
                </a:lnTo>
                <a:lnTo>
                  <a:pt x="1082" y="387"/>
                </a:lnTo>
                <a:lnTo>
                  <a:pt x="1087" y="389"/>
                </a:lnTo>
                <a:lnTo>
                  <a:pt x="1092" y="390"/>
                </a:lnTo>
                <a:lnTo>
                  <a:pt x="1089" y="409"/>
                </a:lnTo>
                <a:lnTo>
                  <a:pt x="1084" y="429"/>
                </a:lnTo>
                <a:lnTo>
                  <a:pt x="1079" y="429"/>
                </a:lnTo>
                <a:lnTo>
                  <a:pt x="1074" y="429"/>
                </a:lnTo>
                <a:lnTo>
                  <a:pt x="1072" y="427"/>
                </a:lnTo>
                <a:lnTo>
                  <a:pt x="1068" y="427"/>
                </a:lnTo>
                <a:lnTo>
                  <a:pt x="1068" y="422"/>
                </a:lnTo>
                <a:lnTo>
                  <a:pt x="1067" y="419"/>
                </a:lnTo>
                <a:lnTo>
                  <a:pt x="1065" y="421"/>
                </a:lnTo>
                <a:lnTo>
                  <a:pt x="1062" y="422"/>
                </a:lnTo>
                <a:lnTo>
                  <a:pt x="1058" y="426"/>
                </a:lnTo>
                <a:lnTo>
                  <a:pt x="1055" y="429"/>
                </a:lnTo>
                <a:lnTo>
                  <a:pt x="1052" y="422"/>
                </a:lnTo>
                <a:lnTo>
                  <a:pt x="1048" y="416"/>
                </a:lnTo>
                <a:lnTo>
                  <a:pt x="1037" y="417"/>
                </a:lnTo>
                <a:lnTo>
                  <a:pt x="1027" y="417"/>
                </a:lnTo>
                <a:lnTo>
                  <a:pt x="1025" y="412"/>
                </a:lnTo>
                <a:lnTo>
                  <a:pt x="1025" y="406"/>
                </a:lnTo>
                <a:lnTo>
                  <a:pt x="1035" y="399"/>
                </a:lnTo>
                <a:lnTo>
                  <a:pt x="1047" y="389"/>
                </a:lnTo>
                <a:lnTo>
                  <a:pt x="1057" y="377"/>
                </a:lnTo>
                <a:lnTo>
                  <a:pt x="1063" y="367"/>
                </a:lnTo>
                <a:close/>
                <a:moveTo>
                  <a:pt x="719" y="399"/>
                </a:moveTo>
                <a:lnTo>
                  <a:pt x="707" y="406"/>
                </a:lnTo>
                <a:lnTo>
                  <a:pt x="693" y="411"/>
                </a:lnTo>
                <a:lnTo>
                  <a:pt x="688" y="414"/>
                </a:lnTo>
                <a:lnTo>
                  <a:pt x="682" y="417"/>
                </a:lnTo>
                <a:lnTo>
                  <a:pt x="677" y="422"/>
                </a:lnTo>
                <a:lnTo>
                  <a:pt x="673" y="429"/>
                </a:lnTo>
                <a:lnTo>
                  <a:pt x="673" y="431"/>
                </a:lnTo>
                <a:lnTo>
                  <a:pt x="675" y="431"/>
                </a:lnTo>
                <a:lnTo>
                  <a:pt x="683" y="431"/>
                </a:lnTo>
                <a:lnTo>
                  <a:pt x="690" y="427"/>
                </a:lnTo>
                <a:lnTo>
                  <a:pt x="695" y="424"/>
                </a:lnTo>
                <a:lnTo>
                  <a:pt x="704" y="421"/>
                </a:lnTo>
                <a:lnTo>
                  <a:pt x="720" y="427"/>
                </a:lnTo>
                <a:lnTo>
                  <a:pt x="739" y="432"/>
                </a:lnTo>
                <a:lnTo>
                  <a:pt x="739" y="434"/>
                </a:lnTo>
                <a:lnTo>
                  <a:pt x="737" y="436"/>
                </a:lnTo>
                <a:lnTo>
                  <a:pt x="727" y="439"/>
                </a:lnTo>
                <a:lnTo>
                  <a:pt x="717" y="442"/>
                </a:lnTo>
                <a:lnTo>
                  <a:pt x="709" y="447"/>
                </a:lnTo>
                <a:lnTo>
                  <a:pt x="702" y="454"/>
                </a:lnTo>
                <a:lnTo>
                  <a:pt x="695" y="461"/>
                </a:lnTo>
                <a:lnTo>
                  <a:pt x="690" y="469"/>
                </a:lnTo>
                <a:lnTo>
                  <a:pt x="685" y="479"/>
                </a:lnTo>
                <a:lnTo>
                  <a:pt x="682" y="489"/>
                </a:lnTo>
                <a:lnTo>
                  <a:pt x="683" y="491"/>
                </a:lnTo>
                <a:lnTo>
                  <a:pt x="690" y="491"/>
                </a:lnTo>
                <a:lnTo>
                  <a:pt x="697" y="491"/>
                </a:lnTo>
                <a:lnTo>
                  <a:pt x="704" y="474"/>
                </a:lnTo>
                <a:lnTo>
                  <a:pt x="714" y="459"/>
                </a:lnTo>
                <a:lnTo>
                  <a:pt x="719" y="452"/>
                </a:lnTo>
                <a:lnTo>
                  <a:pt x="725" y="447"/>
                </a:lnTo>
                <a:lnTo>
                  <a:pt x="732" y="444"/>
                </a:lnTo>
                <a:lnTo>
                  <a:pt x="742" y="441"/>
                </a:lnTo>
                <a:lnTo>
                  <a:pt x="742" y="442"/>
                </a:lnTo>
                <a:lnTo>
                  <a:pt x="742" y="444"/>
                </a:lnTo>
                <a:lnTo>
                  <a:pt x="744" y="451"/>
                </a:lnTo>
                <a:lnTo>
                  <a:pt x="744" y="457"/>
                </a:lnTo>
                <a:lnTo>
                  <a:pt x="742" y="464"/>
                </a:lnTo>
                <a:lnTo>
                  <a:pt x="739" y="469"/>
                </a:lnTo>
                <a:lnTo>
                  <a:pt x="747" y="469"/>
                </a:lnTo>
                <a:lnTo>
                  <a:pt x="755" y="471"/>
                </a:lnTo>
                <a:lnTo>
                  <a:pt x="762" y="461"/>
                </a:lnTo>
                <a:lnTo>
                  <a:pt x="770" y="452"/>
                </a:lnTo>
                <a:lnTo>
                  <a:pt x="777" y="454"/>
                </a:lnTo>
                <a:lnTo>
                  <a:pt x="784" y="454"/>
                </a:lnTo>
                <a:lnTo>
                  <a:pt x="786" y="452"/>
                </a:lnTo>
                <a:lnTo>
                  <a:pt x="786" y="451"/>
                </a:lnTo>
                <a:lnTo>
                  <a:pt x="767" y="437"/>
                </a:lnTo>
                <a:lnTo>
                  <a:pt x="747" y="427"/>
                </a:lnTo>
                <a:lnTo>
                  <a:pt x="749" y="421"/>
                </a:lnTo>
                <a:lnTo>
                  <a:pt x="750" y="416"/>
                </a:lnTo>
                <a:lnTo>
                  <a:pt x="744" y="409"/>
                </a:lnTo>
                <a:lnTo>
                  <a:pt x="735" y="402"/>
                </a:lnTo>
                <a:lnTo>
                  <a:pt x="727" y="401"/>
                </a:lnTo>
                <a:lnTo>
                  <a:pt x="719" y="399"/>
                </a:lnTo>
                <a:close/>
                <a:moveTo>
                  <a:pt x="1999" y="442"/>
                </a:moveTo>
                <a:lnTo>
                  <a:pt x="1991" y="439"/>
                </a:lnTo>
                <a:lnTo>
                  <a:pt x="1984" y="434"/>
                </a:lnTo>
                <a:lnTo>
                  <a:pt x="1979" y="432"/>
                </a:lnTo>
                <a:lnTo>
                  <a:pt x="1974" y="432"/>
                </a:lnTo>
                <a:lnTo>
                  <a:pt x="1969" y="432"/>
                </a:lnTo>
                <a:lnTo>
                  <a:pt x="1964" y="434"/>
                </a:lnTo>
                <a:lnTo>
                  <a:pt x="1962" y="442"/>
                </a:lnTo>
                <a:lnTo>
                  <a:pt x="1961" y="447"/>
                </a:lnTo>
                <a:lnTo>
                  <a:pt x="1956" y="451"/>
                </a:lnTo>
                <a:lnTo>
                  <a:pt x="1949" y="454"/>
                </a:lnTo>
                <a:lnTo>
                  <a:pt x="1949" y="468"/>
                </a:lnTo>
                <a:lnTo>
                  <a:pt x="1949" y="479"/>
                </a:lnTo>
                <a:lnTo>
                  <a:pt x="1949" y="493"/>
                </a:lnTo>
                <a:lnTo>
                  <a:pt x="1949" y="508"/>
                </a:lnTo>
                <a:lnTo>
                  <a:pt x="1942" y="511"/>
                </a:lnTo>
                <a:lnTo>
                  <a:pt x="1937" y="513"/>
                </a:lnTo>
                <a:lnTo>
                  <a:pt x="1949" y="513"/>
                </a:lnTo>
                <a:lnTo>
                  <a:pt x="1959" y="511"/>
                </a:lnTo>
                <a:lnTo>
                  <a:pt x="1969" y="508"/>
                </a:lnTo>
                <a:lnTo>
                  <a:pt x="1979" y="504"/>
                </a:lnTo>
                <a:lnTo>
                  <a:pt x="1998" y="496"/>
                </a:lnTo>
                <a:lnTo>
                  <a:pt x="2018" y="489"/>
                </a:lnTo>
                <a:lnTo>
                  <a:pt x="2019" y="489"/>
                </a:lnTo>
                <a:lnTo>
                  <a:pt x="2026" y="489"/>
                </a:lnTo>
                <a:lnTo>
                  <a:pt x="2031" y="491"/>
                </a:lnTo>
                <a:lnTo>
                  <a:pt x="2034" y="493"/>
                </a:lnTo>
                <a:lnTo>
                  <a:pt x="2040" y="494"/>
                </a:lnTo>
                <a:lnTo>
                  <a:pt x="2045" y="501"/>
                </a:lnTo>
                <a:lnTo>
                  <a:pt x="2051" y="506"/>
                </a:lnTo>
                <a:lnTo>
                  <a:pt x="2065" y="504"/>
                </a:lnTo>
                <a:lnTo>
                  <a:pt x="2078" y="503"/>
                </a:lnTo>
                <a:lnTo>
                  <a:pt x="2091" y="501"/>
                </a:lnTo>
                <a:lnTo>
                  <a:pt x="2105" y="501"/>
                </a:lnTo>
                <a:lnTo>
                  <a:pt x="2105" y="498"/>
                </a:lnTo>
                <a:lnTo>
                  <a:pt x="2105" y="496"/>
                </a:lnTo>
                <a:lnTo>
                  <a:pt x="2098" y="493"/>
                </a:lnTo>
                <a:lnTo>
                  <a:pt x="2093" y="489"/>
                </a:lnTo>
                <a:lnTo>
                  <a:pt x="2090" y="484"/>
                </a:lnTo>
                <a:lnTo>
                  <a:pt x="2090" y="476"/>
                </a:lnTo>
                <a:lnTo>
                  <a:pt x="2075" y="471"/>
                </a:lnTo>
                <a:lnTo>
                  <a:pt x="2060" y="464"/>
                </a:lnTo>
                <a:lnTo>
                  <a:pt x="2053" y="459"/>
                </a:lnTo>
                <a:lnTo>
                  <a:pt x="2048" y="454"/>
                </a:lnTo>
                <a:lnTo>
                  <a:pt x="2046" y="449"/>
                </a:lnTo>
                <a:lnTo>
                  <a:pt x="2046" y="442"/>
                </a:lnTo>
                <a:lnTo>
                  <a:pt x="2051" y="441"/>
                </a:lnTo>
                <a:lnTo>
                  <a:pt x="2055" y="439"/>
                </a:lnTo>
                <a:lnTo>
                  <a:pt x="2055" y="437"/>
                </a:lnTo>
                <a:lnTo>
                  <a:pt x="2051" y="436"/>
                </a:lnTo>
                <a:lnTo>
                  <a:pt x="2048" y="434"/>
                </a:lnTo>
                <a:lnTo>
                  <a:pt x="2058" y="431"/>
                </a:lnTo>
                <a:lnTo>
                  <a:pt x="2065" y="426"/>
                </a:lnTo>
                <a:lnTo>
                  <a:pt x="2063" y="422"/>
                </a:lnTo>
                <a:lnTo>
                  <a:pt x="2061" y="421"/>
                </a:lnTo>
                <a:lnTo>
                  <a:pt x="2056" y="419"/>
                </a:lnTo>
                <a:lnTo>
                  <a:pt x="2053" y="417"/>
                </a:lnTo>
                <a:lnTo>
                  <a:pt x="2046" y="424"/>
                </a:lnTo>
                <a:lnTo>
                  <a:pt x="2036" y="429"/>
                </a:lnTo>
                <a:lnTo>
                  <a:pt x="2028" y="432"/>
                </a:lnTo>
                <a:lnTo>
                  <a:pt x="2018" y="436"/>
                </a:lnTo>
                <a:lnTo>
                  <a:pt x="2018" y="437"/>
                </a:lnTo>
                <a:lnTo>
                  <a:pt x="2018" y="439"/>
                </a:lnTo>
                <a:lnTo>
                  <a:pt x="2023" y="441"/>
                </a:lnTo>
                <a:lnTo>
                  <a:pt x="2024" y="442"/>
                </a:lnTo>
                <a:lnTo>
                  <a:pt x="2026" y="444"/>
                </a:lnTo>
                <a:lnTo>
                  <a:pt x="2028" y="449"/>
                </a:lnTo>
                <a:lnTo>
                  <a:pt x="2026" y="451"/>
                </a:lnTo>
                <a:lnTo>
                  <a:pt x="2024" y="454"/>
                </a:lnTo>
                <a:lnTo>
                  <a:pt x="2019" y="456"/>
                </a:lnTo>
                <a:lnTo>
                  <a:pt x="2014" y="459"/>
                </a:lnTo>
                <a:lnTo>
                  <a:pt x="2009" y="459"/>
                </a:lnTo>
                <a:lnTo>
                  <a:pt x="2001" y="459"/>
                </a:lnTo>
                <a:lnTo>
                  <a:pt x="2001" y="451"/>
                </a:lnTo>
                <a:lnTo>
                  <a:pt x="1999" y="442"/>
                </a:lnTo>
                <a:close/>
                <a:moveTo>
                  <a:pt x="2194" y="449"/>
                </a:moveTo>
                <a:lnTo>
                  <a:pt x="2204" y="447"/>
                </a:lnTo>
                <a:lnTo>
                  <a:pt x="2214" y="447"/>
                </a:lnTo>
                <a:lnTo>
                  <a:pt x="2212" y="437"/>
                </a:lnTo>
                <a:lnTo>
                  <a:pt x="2212" y="427"/>
                </a:lnTo>
                <a:lnTo>
                  <a:pt x="2207" y="424"/>
                </a:lnTo>
                <a:lnTo>
                  <a:pt x="2202" y="422"/>
                </a:lnTo>
                <a:lnTo>
                  <a:pt x="2185" y="429"/>
                </a:lnTo>
                <a:lnTo>
                  <a:pt x="2172" y="434"/>
                </a:lnTo>
                <a:lnTo>
                  <a:pt x="2165" y="437"/>
                </a:lnTo>
                <a:lnTo>
                  <a:pt x="2158" y="441"/>
                </a:lnTo>
                <a:lnTo>
                  <a:pt x="2153" y="446"/>
                </a:lnTo>
                <a:lnTo>
                  <a:pt x="2147" y="452"/>
                </a:lnTo>
                <a:lnTo>
                  <a:pt x="2150" y="459"/>
                </a:lnTo>
                <a:lnTo>
                  <a:pt x="2155" y="464"/>
                </a:lnTo>
                <a:lnTo>
                  <a:pt x="2160" y="468"/>
                </a:lnTo>
                <a:lnTo>
                  <a:pt x="2167" y="473"/>
                </a:lnTo>
                <a:lnTo>
                  <a:pt x="2172" y="484"/>
                </a:lnTo>
                <a:lnTo>
                  <a:pt x="2175" y="494"/>
                </a:lnTo>
                <a:lnTo>
                  <a:pt x="2178" y="498"/>
                </a:lnTo>
                <a:lnTo>
                  <a:pt x="2183" y="503"/>
                </a:lnTo>
                <a:lnTo>
                  <a:pt x="2190" y="506"/>
                </a:lnTo>
                <a:lnTo>
                  <a:pt x="2202" y="509"/>
                </a:lnTo>
                <a:lnTo>
                  <a:pt x="2199" y="516"/>
                </a:lnTo>
                <a:lnTo>
                  <a:pt x="2194" y="519"/>
                </a:lnTo>
                <a:lnTo>
                  <a:pt x="2189" y="521"/>
                </a:lnTo>
                <a:lnTo>
                  <a:pt x="2182" y="524"/>
                </a:lnTo>
                <a:lnTo>
                  <a:pt x="2182" y="529"/>
                </a:lnTo>
                <a:lnTo>
                  <a:pt x="2182" y="533"/>
                </a:lnTo>
                <a:lnTo>
                  <a:pt x="2194" y="548"/>
                </a:lnTo>
                <a:lnTo>
                  <a:pt x="2205" y="556"/>
                </a:lnTo>
                <a:lnTo>
                  <a:pt x="2212" y="560"/>
                </a:lnTo>
                <a:lnTo>
                  <a:pt x="2222" y="561"/>
                </a:lnTo>
                <a:lnTo>
                  <a:pt x="2232" y="563"/>
                </a:lnTo>
                <a:lnTo>
                  <a:pt x="2245" y="563"/>
                </a:lnTo>
                <a:lnTo>
                  <a:pt x="2249" y="560"/>
                </a:lnTo>
                <a:lnTo>
                  <a:pt x="2250" y="556"/>
                </a:lnTo>
                <a:lnTo>
                  <a:pt x="2249" y="555"/>
                </a:lnTo>
                <a:lnTo>
                  <a:pt x="2247" y="553"/>
                </a:lnTo>
                <a:lnTo>
                  <a:pt x="2242" y="551"/>
                </a:lnTo>
                <a:lnTo>
                  <a:pt x="2237" y="550"/>
                </a:lnTo>
                <a:lnTo>
                  <a:pt x="2235" y="533"/>
                </a:lnTo>
                <a:lnTo>
                  <a:pt x="2234" y="519"/>
                </a:lnTo>
                <a:lnTo>
                  <a:pt x="2229" y="508"/>
                </a:lnTo>
                <a:lnTo>
                  <a:pt x="2222" y="496"/>
                </a:lnTo>
                <a:lnTo>
                  <a:pt x="2209" y="478"/>
                </a:lnTo>
                <a:lnTo>
                  <a:pt x="2194" y="459"/>
                </a:lnTo>
                <a:lnTo>
                  <a:pt x="2194" y="454"/>
                </a:lnTo>
                <a:lnTo>
                  <a:pt x="2194" y="449"/>
                </a:lnTo>
                <a:close/>
                <a:moveTo>
                  <a:pt x="1683" y="469"/>
                </a:moveTo>
                <a:lnTo>
                  <a:pt x="1683" y="476"/>
                </a:lnTo>
                <a:lnTo>
                  <a:pt x="1683" y="483"/>
                </a:lnTo>
                <a:lnTo>
                  <a:pt x="1671" y="493"/>
                </a:lnTo>
                <a:lnTo>
                  <a:pt x="1661" y="501"/>
                </a:lnTo>
                <a:lnTo>
                  <a:pt x="1649" y="508"/>
                </a:lnTo>
                <a:lnTo>
                  <a:pt x="1634" y="513"/>
                </a:lnTo>
                <a:lnTo>
                  <a:pt x="1636" y="521"/>
                </a:lnTo>
                <a:lnTo>
                  <a:pt x="1639" y="528"/>
                </a:lnTo>
                <a:lnTo>
                  <a:pt x="1639" y="534"/>
                </a:lnTo>
                <a:lnTo>
                  <a:pt x="1638" y="541"/>
                </a:lnTo>
                <a:lnTo>
                  <a:pt x="1626" y="551"/>
                </a:lnTo>
                <a:lnTo>
                  <a:pt x="1616" y="558"/>
                </a:lnTo>
                <a:lnTo>
                  <a:pt x="1609" y="561"/>
                </a:lnTo>
                <a:lnTo>
                  <a:pt x="1603" y="563"/>
                </a:lnTo>
                <a:lnTo>
                  <a:pt x="1592" y="565"/>
                </a:lnTo>
                <a:lnTo>
                  <a:pt x="1581" y="565"/>
                </a:lnTo>
                <a:lnTo>
                  <a:pt x="1579" y="573"/>
                </a:lnTo>
                <a:lnTo>
                  <a:pt x="1579" y="581"/>
                </a:lnTo>
                <a:lnTo>
                  <a:pt x="1581" y="583"/>
                </a:lnTo>
                <a:lnTo>
                  <a:pt x="1594" y="581"/>
                </a:lnTo>
                <a:lnTo>
                  <a:pt x="1606" y="580"/>
                </a:lnTo>
                <a:lnTo>
                  <a:pt x="1614" y="578"/>
                </a:lnTo>
                <a:lnTo>
                  <a:pt x="1623" y="576"/>
                </a:lnTo>
                <a:lnTo>
                  <a:pt x="1636" y="570"/>
                </a:lnTo>
                <a:lnTo>
                  <a:pt x="1653" y="565"/>
                </a:lnTo>
                <a:lnTo>
                  <a:pt x="1666" y="565"/>
                </a:lnTo>
                <a:lnTo>
                  <a:pt x="1680" y="565"/>
                </a:lnTo>
                <a:lnTo>
                  <a:pt x="1695" y="563"/>
                </a:lnTo>
                <a:lnTo>
                  <a:pt x="1708" y="563"/>
                </a:lnTo>
                <a:lnTo>
                  <a:pt x="1718" y="561"/>
                </a:lnTo>
                <a:lnTo>
                  <a:pt x="1728" y="556"/>
                </a:lnTo>
                <a:lnTo>
                  <a:pt x="1735" y="555"/>
                </a:lnTo>
                <a:lnTo>
                  <a:pt x="1740" y="555"/>
                </a:lnTo>
                <a:lnTo>
                  <a:pt x="1747" y="555"/>
                </a:lnTo>
                <a:lnTo>
                  <a:pt x="1752" y="556"/>
                </a:lnTo>
                <a:lnTo>
                  <a:pt x="1755" y="556"/>
                </a:lnTo>
                <a:lnTo>
                  <a:pt x="1758" y="558"/>
                </a:lnTo>
                <a:lnTo>
                  <a:pt x="1760" y="573"/>
                </a:lnTo>
                <a:lnTo>
                  <a:pt x="1763" y="588"/>
                </a:lnTo>
                <a:lnTo>
                  <a:pt x="1768" y="601"/>
                </a:lnTo>
                <a:lnTo>
                  <a:pt x="1773" y="612"/>
                </a:lnTo>
                <a:lnTo>
                  <a:pt x="1787" y="615"/>
                </a:lnTo>
                <a:lnTo>
                  <a:pt x="1798" y="618"/>
                </a:lnTo>
                <a:lnTo>
                  <a:pt x="1808" y="625"/>
                </a:lnTo>
                <a:lnTo>
                  <a:pt x="1817" y="632"/>
                </a:lnTo>
                <a:lnTo>
                  <a:pt x="1827" y="637"/>
                </a:lnTo>
                <a:lnTo>
                  <a:pt x="1835" y="643"/>
                </a:lnTo>
                <a:lnTo>
                  <a:pt x="1847" y="647"/>
                </a:lnTo>
                <a:lnTo>
                  <a:pt x="1862" y="648"/>
                </a:lnTo>
                <a:lnTo>
                  <a:pt x="1865" y="633"/>
                </a:lnTo>
                <a:lnTo>
                  <a:pt x="1870" y="620"/>
                </a:lnTo>
                <a:lnTo>
                  <a:pt x="1875" y="618"/>
                </a:lnTo>
                <a:lnTo>
                  <a:pt x="1880" y="617"/>
                </a:lnTo>
                <a:lnTo>
                  <a:pt x="1885" y="617"/>
                </a:lnTo>
                <a:lnTo>
                  <a:pt x="1891" y="617"/>
                </a:lnTo>
                <a:lnTo>
                  <a:pt x="1901" y="620"/>
                </a:lnTo>
                <a:lnTo>
                  <a:pt x="1911" y="623"/>
                </a:lnTo>
                <a:lnTo>
                  <a:pt x="1926" y="628"/>
                </a:lnTo>
                <a:lnTo>
                  <a:pt x="1942" y="633"/>
                </a:lnTo>
                <a:lnTo>
                  <a:pt x="1959" y="638"/>
                </a:lnTo>
                <a:lnTo>
                  <a:pt x="1976" y="643"/>
                </a:lnTo>
                <a:lnTo>
                  <a:pt x="1986" y="638"/>
                </a:lnTo>
                <a:lnTo>
                  <a:pt x="1996" y="633"/>
                </a:lnTo>
                <a:lnTo>
                  <a:pt x="2004" y="633"/>
                </a:lnTo>
                <a:lnTo>
                  <a:pt x="2011" y="633"/>
                </a:lnTo>
                <a:lnTo>
                  <a:pt x="2018" y="633"/>
                </a:lnTo>
                <a:lnTo>
                  <a:pt x="2024" y="635"/>
                </a:lnTo>
                <a:lnTo>
                  <a:pt x="2034" y="640"/>
                </a:lnTo>
                <a:lnTo>
                  <a:pt x="2043" y="645"/>
                </a:lnTo>
                <a:lnTo>
                  <a:pt x="2043" y="640"/>
                </a:lnTo>
                <a:lnTo>
                  <a:pt x="2043" y="635"/>
                </a:lnTo>
                <a:lnTo>
                  <a:pt x="2041" y="627"/>
                </a:lnTo>
                <a:lnTo>
                  <a:pt x="2040" y="618"/>
                </a:lnTo>
                <a:lnTo>
                  <a:pt x="2040" y="608"/>
                </a:lnTo>
                <a:lnTo>
                  <a:pt x="2041" y="598"/>
                </a:lnTo>
                <a:lnTo>
                  <a:pt x="2046" y="580"/>
                </a:lnTo>
                <a:lnTo>
                  <a:pt x="2051" y="563"/>
                </a:lnTo>
                <a:lnTo>
                  <a:pt x="2050" y="561"/>
                </a:lnTo>
                <a:lnTo>
                  <a:pt x="2046" y="560"/>
                </a:lnTo>
                <a:lnTo>
                  <a:pt x="2028" y="566"/>
                </a:lnTo>
                <a:lnTo>
                  <a:pt x="2009" y="575"/>
                </a:lnTo>
                <a:lnTo>
                  <a:pt x="1999" y="568"/>
                </a:lnTo>
                <a:lnTo>
                  <a:pt x="1989" y="561"/>
                </a:lnTo>
                <a:lnTo>
                  <a:pt x="1983" y="566"/>
                </a:lnTo>
                <a:lnTo>
                  <a:pt x="1978" y="568"/>
                </a:lnTo>
                <a:lnTo>
                  <a:pt x="1971" y="568"/>
                </a:lnTo>
                <a:lnTo>
                  <a:pt x="1966" y="566"/>
                </a:lnTo>
                <a:lnTo>
                  <a:pt x="1956" y="560"/>
                </a:lnTo>
                <a:lnTo>
                  <a:pt x="1947" y="550"/>
                </a:lnTo>
                <a:lnTo>
                  <a:pt x="1931" y="523"/>
                </a:lnTo>
                <a:lnTo>
                  <a:pt x="1917" y="504"/>
                </a:lnTo>
                <a:lnTo>
                  <a:pt x="1909" y="508"/>
                </a:lnTo>
                <a:lnTo>
                  <a:pt x="1904" y="509"/>
                </a:lnTo>
                <a:lnTo>
                  <a:pt x="1897" y="511"/>
                </a:lnTo>
                <a:lnTo>
                  <a:pt x="1889" y="511"/>
                </a:lnTo>
                <a:lnTo>
                  <a:pt x="1887" y="516"/>
                </a:lnTo>
                <a:lnTo>
                  <a:pt x="1887" y="519"/>
                </a:lnTo>
                <a:lnTo>
                  <a:pt x="1892" y="526"/>
                </a:lnTo>
                <a:lnTo>
                  <a:pt x="1897" y="533"/>
                </a:lnTo>
                <a:lnTo>
                  <a:pt x="1901" y="541"/>
                </a:lnTo>
                <a:lnTo>
                  <a:pt x="1904" y="551"/>
                </a:lnTo>
                <a:lnTo>
                  <a:pt x="1901" y="558"/>
                </a:lnTo>
                <a:lnTo>
                  <a:pt x="1896" y="566"/>
                </a:lnTo>
                <a:lnTo>
                  <a:pt x="1874" y="543"/>
                </a:lnTo>
                <a:lnTo>
                  <a:pt x="1855" y="519"/>
                </a:lnTo>
                <a:lnTo>
                  <a:pt x="1854" y="506"/>
                </a:lnTo>
                <a:lnTo>
                  <a:pt x="1854" y="493"/>
                </a:lnTo>
                <a:lnTo>
                  <a:pt x="1839" y="484"/>
                </a:lnTo>
                <a:lnTo>
                  <a:pt x="1822" y="476"/>
                </a:lnTo>
                <a:lnTo>
                  <a:pt x="1807" y="459"/>
                </a:lnTo>
                <a:lnTo>
                  <a:pt x="1792" y="444"/>
                </a:lnTo>
                <a:lnTo>
                  <a:pt x="1787" y="444"/>
                </a:lnTo>
                <a:lnTo>
                  <a:pt x="1782" y="446"/>
                </a:lnTo>
                <a:lnTo>
                  <a:pt x="1780" y="447"/>
                </a:lnTo>
                <a:lnTo>
                  <a:pt x="1777" y="451"/>
                </a:lnTo>
                <a:lnTo>
                  <a:pt x="1778" y="454"/>
                </a:lnTo>
                <a:lnTo>
                  <a:pt x="1778" y="457"/>
                </a:lnTo>
                <a:lnTo>
                  <a:pt x="1783" y="468"/>
                </a:lnTo>
                <a:lnTo>
                  <a:pt x="1792" y="474"/>
                </a:lnTo>
                <a:lnTo>
                  <a:pt x="1800" y="483"/>
                </a:lnTo>
                <a:lnTo>
                  <a:pt x="1808" y="489"/>
                </a:lnTo>
                <a:lnTo>
                  <a:pt x="1827" y="503"/>
                </a:lnTo>
                <a:lnTo>
                  <a:pt x="1842" y="516"/>
                </a:lnTo>
                <a:lnTo>
                  <a:pt x="1842" y="518"/>
                </a:lnTo>
                <a:lnTo>
                  <a:pt x="1839" y="518"/>
                </a:lnTo>
                <a:lnTo>
                  <a:pt x="1835" y="518"/>
                </a:lnTo>
                <a:lnTo>
                  <a:pt x="1830" y="516"/>
                </a:lnTo>
                <a:lnTo>
                  <a:pt x="1827" y="513"/>
                </a:lnTo>
                <a:lnTo>
                  <a:pt x="1829" y="519"/>
                </a:lnTo>
                <a:lnTo>
                  <a:pt x="1829" y="526"/>
                </a:lnTo>
                <a:lnTo>
                  <a:pt x="1827" y="531"/>
                </a:lnTo>
                <a:lnTo>
                  <a:pt x="1825" y="536"/>
                </a:lnTo>
                <a:lnTo>
                  <a:pt x="1815" y="541"/>
                </a:lnTo>
                <a:lnTo>
                  <a:pt x="1807" y="546"/>
                </a:lnTo>
                <a:lnTo>
                  <a:pt x="1807" y="556"/>
                </a:lnTo>
                <a:lnTo>
                  <a:pt x="1807" y="565"/>
                </a:lnTo>
                <a:lnTo>
                  <a:pt x="1792" y="556"/>
                </a:lnTo>
                <a:lnTo>
                  <a:pt x="1778" y="548"/>
                </a:lnTo>
                <a:lnTo>
                  <a:pt x="1790" y="545"/>
                </a:lnTo>
                <a:lnTo>
                  <a:pt x="1802" y="543"/>
                </a:lnTo>
                <a:lnTo>
                  <a:pt x="1807" y="543"/>
                </a:lnTo>
                <a:lnTo>
                  <a:pt x="1810" y="541"/>
                </a:lnTo>
                <a:lnTo>
                  <a:pt x="1815" y="538"/>
                </a:lnTo>
                <a:lnTo>
                  <a:pt x="1819" y="534"/>
                </a:lnTo>
                <a:lnTo>
                  <a:pt x="1819" y="528"/>
                </a:lnTo>
                <a:lnTo>
                  <a:pt x="1817" y="521"/>
                </a:lnTo>
                <a:lnTo>
                  <a:pt x="1807" y="518"/>
                </a:lnTo>
                <a:lnTo>
                  <a:pt x="1797" y="513"/>
                </a:lnTo>
                <a:lnTo>
                  <a:pt x="1788" y="504"/>
                </a:lnTo>
                <a:lnTo>
                  <a:pt x="1780" y="498"/>
                </a:lnTo>
                <a:lnTo>
                  <a:pt x="1765" y="481"/>
                </a:lnTo>
                <a:lnTo>
                  <a:pt x="1750" y="466"/>
                </a:lnTo>
                <a:lnTo>
                  <a:pt x="1738" y="468"/>
                </a:lnTo>
                <a:lnTo>
                  <a:pt x="1731" y="471"/>
                </a:lnTo>
                <a:lnTo>
                  <a:pt x="1726" y="474"/>
                </a:lnTo>
                <a:lnTo>
                  <a:pt x="1720" y="479"/>
                </a:lnTo>
                <a:lnTo>
                  <a:pt x="1715" y="479"/>
                </a:lnTo>
                <a:lnTo>
                  <a:pt x="1710" y="479"/>
                </a:lnTo>
                <a:lnTo>
                  <a:pt x="1705" y="478"/>
                </a:lnTo>
                <a:lnTo>
                  <a:pt x="1700" y="476"/>
                </a:lnTo>
                <a:lnTo>
                  <a:pt x="1691" y="473"/>
                </a:lnTo>
                <a:lnTo>
                  <a:pt x="1683" y="469"/>
                </a:lnTo>
                <a:close/>
                <a:moveTo>
                  <a:pt x="3156" y="446"/>
                </a:moveTo>
                <a:lnTo>
                  <a:pt x="3158" y="447"/>
                </a:lnTo>
                <a:lnTo>
                  <a:pt x="3160" y="449"/>
                </a:lnTo>
                <a:lnTo>
                  <a:pt x="3158" y="447"/>
                </a:lnTo>
                <a:lnTo>
                  <a:pt x="3156" y="446"/>
                </a:lnTo>
                <a:close/>
                <a:moveTo>
                  <a:pt x="3221" y="468"/>
                </a:moveTo>
                <a:lnTo>
                  <a:pt x="3221" y="473"/>
                </a:lnTo>
                <a:lnTo>
                  <a:pt x="3221" y="478"/>
                </a:lnTo>
                <a:lnTo>
                  <a:pt x="3215" y="481"/>
                </a:lnTo>
                <a:lnTo>
                  <a:pt x="3208" y="483"/>
                </a:lnTo>
                <a:lnTo>
                  <a:pt x="3210" y="488"/>
                </a:lnTo>
                <a:lnTo>
                  <a:pt x="3210" y="493"/>
                </a:lnTo>
                <a:lnTo>
                  <a:pt x="3201" y="489"/>
                </a:lnTo>
                <a:lnTo>
                  <a:pt x="3193" y="488"/>
                </a:lnTo>
                <a:lnTo>
                  <a:pt x="3190" y="486"/>
                </a:lnTo>
                <a:lnTo>
                  <a:pt x="3186" y="488"/>
                </a:lnTo>
                <a:lnTo>
                  <a:pt x="3183" y="489"/>
                </a:lnTo>
                <a:lnTo>
                  <a:pt x="3180" y="494"/>
                </a:lnTo>
                <a:lnTo>
                  <a:pt x="3175" y="493"/>
                </a:lnTo>
                <a:lnTo>
                  <a:pt x="3171" y="491"/>
                </a:lnTo>
                <a:lnTo>
                  <a:pt x="3168" y="488"/>
                </a:lnTo>
                <a:lnTo>
                  <a:pt x="3166" y="481"/>
                </a:lnTo>
                <a:lnTo>
                  <a:pt x="3173" y="481"/>
                </a:lnTo>
                <a:lnTo>
                  <a:pt x="3180" y="479"/>
                </a:lnTo>
                <a:lnTo>
                  <a:pt x="3178" y="468"/>
                </a:lnTo>
                <a:lnTo>
                  <a:pt x="3176" y="456"/>
                </a:lnTo>
                <a:lnTo>
                  <a:pt x="3170" y="454"/>
                </a:lnTo>
                <a:lnTo>
                  <a:pt x="3166" y="454"/>
                </a:lnTo>
                <a:lnTo>
                  <a:pt x="3165" y="452"/>
                </a:lnTo>
                <a:lnTo>
                  <a:pt x="3161" y="451"/>
                </a:lnTo>
                <a:lnTo>
                  <a:pt x="3161" y="449"/>
                </a:lnTo>
                <a:lnTo>
                  <a:pt x="3168" y="449"/>
                </a:lnTo>
                <a:lnTo>
                  <a:pt x="3175" y="449"/>
                </a:lnTo>
                <a:lnTo>
                  <a:pt x="3185" y="456"/>
                </a:lnTo>
                <a:lnTo>
                  <a:pt x="3195" y="462"/>
                </a:lnTo>
                <a:lnTo>
                  <a:pt x="3200" y="466"/>
                </a:lnTo>
                <a:lnTo>
                  <a:pt x="3206" y="468"/>
                </a:lnTo>
                <a:lnTo>
                  <a:pt x="3213" y="468"/>
                </a:lnTo>
                <a:lnTo>
                  <a:pt x="3221" y="468"/>
                </a:lnTo>
                <a:close/>
                <a:moveTo>
                  <a:pt x="1745" y="471"/>
                </a:moveTo>
                <a:lnTo>
                  <a:pt x="1748" y="474"/>
                </a:lnTo>
                <a:lnTo>
                  <a:pt x="1752" y="478"/>
                </a:lnTo>
                <a:lnTo>
                  <a:pt x="1748" y="486"/>
                </a:lnTo>
                <a:lnTo>
                  <a:pt x="1745" y="496"/>
                </a:lnTo>
                <a:lnTo>
                  <a:pt x="1747" y="501"/>
                </a:lnTo>
                <a:lnTo>
                  <a:pt x="1750" y="509"/>
                </a:lnTo>
                <a:lnTo>
                  <a:pt x="1750" y="518"/>
                </a:lnTo>
                <a:lnTo>
                  <a:pt x="1748" y="526"/>
                </a:lnTo>
                <a:lnTo>
                  <a:pt x="1747" y="529"/>
                </a:lnTo>
                <a:lnTo>
                  <a:pt x="1745" y="531"/>
                </a:lnTo>
                <a:lnTo>
                  <a:pt x="1738" y="531"/>
                </a:lnTo>
                <a:lnTo>
                  <a:pt x="1733" y="529"/>
                </a:lnTo>
                <a:lnTo>
                  <a:pt x="1731" y="518"/>
                </a:lnTo>
                <a:lnTo>
                  <a:pt x="1731" y="506"/>
                </a:lnTo>
                <a:lnTo>
                  <a:pt x="1736" y="504"/>
                </a:lnTo>
                <a:lnTo>
                  <a:pt x="1741" y="504"/>
                </a:lnTo>
                <a:lnTo>
                  <a:pt x="1738" y="496"/>
                </a:lnTo>
                <a:lnTo>
                  <a:pt x="1735" y="489"/>
                </a:lnTo>
                <a:lnTo>
                  <a:pt x="1740" y="481"/>
                </a:lnTo>
                <a:lnTo>
                  <a:pt x="1745" y="471"/>
                </a:lnTo>
                <a:close/>
                <a:moveTo>
                  <a:pt x="3223" y="583"/>
                </a:moveTo>
                <a:lnTo>
                  <a:pt x="3185" y="593"/>
                </a:lnTo>
                <a:lnTo>
                  <a:pt x="3183" y="601"/>
                </a:lnTo>
                <a:lnTo>
                  <a:pt x="3183" y="608"/>
                </a:lnTo>
                <a:lnTo>
                  <a:pt x="3178" y="608"/>
                </a:lnTo>
                <a:lnTo>
                  <a:pt x="3175" y="608"/>
                </a:lnTo>
                <a:lnTo>
                  <a:pt x="3175" y="605"/>
                </a:lnTo>
                <a:lnTo>
                  <a:pt x="3175" y="600"/>
                </a:lnTo>
                <a:lnTo>
                  <a:pt x="3173" y="600"/>
                </a:lnTo>
                <a:lnTo>
                  <a:pt x="3170" y="600"/>
                </a:lnTo>
                <a:lnTo>
                  <a:pt x="3166" y="601"/>
                </a:lnTo>
                <a:lnTo>
                  <a:pt x="3163" y="608"/>
                </a:lnTo>
                <a:lnTo>
                  <a:pt x="3160" y="613"/>
                </a:lnTo>
                <a:lnTo>
                  <a:pt x="3154" y="617"/>
                </a:lnTo>
                <a:lnTo>
                  <a:pt x="3149" y="620"/>
                </a:lnTo>
                <a:lnTo>
                  <a:pt x="3146" y="610"/>
                </a:lnTo>
                <a:lnTo>
                  <a:pt x="3143" y="601"/>
                </a:lnTo>
                <a:lnTo>
                  <a:pt x="3138" y="605"/>
                </a:lnTo>
                <a:lnTo>
                  <a:pt x="3131" y="608"/>
                </a:lnTo>
                <a:lnTo>
                  <a:pt x="3128" y="605"/>
                </a:lnTo>
                <a:lnTo>
                  <a:pt x="3126" y="601"/>
                </a:lnTo>
                <a:lnTo>
                  <a:pt x="3131" y="588"/>
                </a:lnTo>
                <a:lnTo>
                  <a:pt x="3139" y="576"/>
                </a:lnTo>
                <a:lnTo>
                  <a:pt x="3156" y="578"/>
                </a:lnTo>
                <a:lnTo>
                  <a:pt x="3175" y="580"/>
                </a:lnTo>
                <a:lnTo>
                  <a:pt x="3186" y="560"/>
                </a:lnTo>
                <a:lnTo>
                  <a:pt x="3200" y="541"/>
                </a:lnTo>
                <a:lnTo>
                  <a:pt x="3193" y="526"/>
                </a:lnTo>
                <a:lnTo>
                  <a:pt x="3186" y="511"/>
                </a:lnTo>
                <a:lnTo>
                  <a:pt x="3190" y="509"/>
                </a:lnTo>
                <a:lnTo>
                  <a:pt x="3190" y="508"/>
                </a:lnTo>
                <a:lnTo>
                  <a:pt x="3190" y="504"/>
                </a:lnTo>
                <a:lnTo>
                  <a:pt x="3195" y="504"/>
                </a:lnTo>
                <a:lnTo>
                  <a:pt x="3200" y="506"/>
                </a:lnTo>
                <a:lnTo>
                  <a:pt x="3206" y="514"/>
                </a:lnTo>
                <a:lnTo>
                  <a:pt x="3213" y="523"/>
                </a:lnTo>
                <a:lnTo>
                  <a:pt x="3216" y="538"/>
                </a:lnTo>
                <a:lnTo>
                  <a:pt x="3218" y="553"/>
                </a:lnTo>
                <a:lnTo>
                  <a:pt x="3220" y="568"/>
                </a:lnTo>
                <a:lnTo>
                  <a:pt x="3223" y="583"/>
                </a:lnTo>
                <a:close/>
                <a:moveTo>
                  <a:pt x="3144" y="615"/>
                </a:moveTo>
                <a:lnTo>
                  <a:pt x="3141" y="627"/>
                </a:lnTo>
                <a:lnTo>
                  <a:pt x="3139" y="637"/>
                </a:lnTo>
                <a:lnTo>
                  <a:pt x="3134" y="637"/>
                </a:lnTo>
                <a:lnTo>
                  <a:pt x="3129" y="637"/>
                </a:lnTo>
                <a:lnTo>
                  <a:pt x="3129" y="628"/>
                </a:lnTo>
                <a:lnTo>
                  <a:pt x="3128" y="618"/>
                </a:lnTo>
                <a:lnTo>
                  <a:pt x="3124" y="618"/>
                </a:lnTo>
                <a:lnTo>
                  <a:pt x="3121" y="617"/>
                </a:lnTo>
                <a:lnTo>
                  <a:pt x="3118" y="615"/>
                </a:lnTo>
                <a:lnTo>
                  <a:pt x="3116" y="612"/>
                </a:lnTo>
                <a:lnTo>
                  <a:pt x="3116" y="610"/>
                </a:lnTo>
                <a:lnTo>
                  <a:pt x="3118" y="608"/>
                </a:lnTo>
                <a:lnTo>
                  <a:pt x="3121" y="606"/>
                </a:lnTo>
                <a:lnTo>
                  <a:pt x="3124" y="605"/>
                </a:lnTo>
                <a:lnTo>
                  <a:pt x="3128" y="608"/>
                </a:lnTo>
                <a:lnTo>
                  <a:pt x="3133" y="612"/>
                </a:lnTo>
                <a:lnTo>
                  <a:pt x="3136" y="613"/>
                </a:lnTo>
                <a:lnTo>
                  <a:pt x="3144" y="615"/>
                </a:lnTo>
                <a:close/>
                <a:moveTo>
                  <a:pt x="3052" y="719"/>
                </a:moveTo>
                <a:lnTo>
                  <a:pt x="3056" y="720"/>
                </a:lnTo>
                <a:lnTo>
                  <a:pt x="3059" y="720"/>
                </a:lnTo>
                <a:lnTo>
                  <a:pt x="3057" y="740"/>
                </a:lnTo>
                <a:lnTo>
                  <a:pt x="3056" y="761"/>
                </a:lnTo>
                <a:lnTo>
                  <a:pt x="3054" y="761"/>
                </a:lnTo>
                <a:lnTo>
                  <a:pt x="3052" y="761"/>
                </a:lnTo>
                <a:lnTo>
                  <a:pt x="3049" y="757"/>
                </a:lnTo>
                <a:lnTo>
                  <a:pt x="3044" y="754"/>
                </a:lnTo>
                <a:lnTo>
                  <a:pt x="3042" y="744"/>
                </a:lnTo>
                <a:lnTo>
                  <a:pt x="3042" y="735"/>
                </a:lnTo>
                <a:lnTo>
                  <a:pt x="3047" y="727"/>
                </a:lnTo>
                <a:lnTo>
                  <a:pt x="3052" y="719"/>
                </a:lnTo>
                <a:close/>
                <a:moveTo>
                  <a:pt x="710" y="782"/>
                </a:moveTo>
                <a:lnTo>
                  <a:pt x="709" y="776"/>
                </a:lnTo>
                <a:lnTo>
                  <a:pt x="707" y="771"/>
                </a:lnTo>
                <a:lnTo>
                  <a:pt x="687" y="764"/>
                </a:lnTo>
                <a:lnTo>
                  <a:pt x="667" y="754"/>
                </a:lnTo>
                <a:lnTo>
                  <a:pt x="652" y="759"/>
                </a:lnTo>
                <a:lnTo>
                  <a:pt x="637" y="762"/>
                </a:lnTo>
                <a:lnTo>
                  <a:pt x="638" y="761"/>
                </a:lnTo>
                <a:lnTo>
                  <a:pt x="640" y="761"/>
                </a:lnTo>
                <a:lnTo>
                  <a:pt x="645" y="752"/>
                </a:lnTo>
                <a:lnTo>
                  <a:pt x="650" y="747"/>
                </a:lnTo>
                <a:lnTo>
                  <a:pt x="657" y="744"/>
                </a:lnTo>
                <a:lnTo>
                  <a:pt x="665" y="744"/>
                </a:lnTo>
                <a:lnTo>
                  <a:pt x="673" y="744"/>
                </a:lnTo>
                <a:lnTo>
                  <a:pt x="682" y="745"/>
                </a:lnTo>
                <a:lnTo>
                  <a:pt x="690" y="749"/>
                </a:lnTo>
                <a:lnTo>
                  <a:pt x="698" y="752"/>
                </a:lnTo>
                <a:lnTo>
                  <a:pt x="734" y="772"/>
                </a:lnTo>
                <a:lnTo>
                  <a:pt x="757" y="786"/>
                </a:lnTo>
                <a:lnTo>
                  <a:pt x="757" y="787"/>
                </a:lnTo>
                <a:lnTo>
                  <a:pt x="737" y="787"/>
                </a:lnTo>
                <a:lnTo>
                  <a:pt x="719" y="787"/>
                </a:lnTo>
                <a:lnTo>
                  <a:pt x="719" y="786"/>
                </a:lnTo>
                <a:lnTo>
                  <a:pt x="720" y="782"/>
                </a:lnTo>
                <a:lnTo>
                  <a:pt x="715" y="782"/>
                </a:lnTo>
                <a:lnTo>
                  <a:pt x="710" y="782"/>
                </a:lnTo>
                <a:close/>
                <a:moveTo>
                  <a:pt x="776" y="789"/>
                </a:moveTo>
                <a:lnTo>
                  <a:pt x="791" y="791"/>
                </a:lnTo>
                <a:lnTo>
                  <a:pt x="802" y="792"/>
                </a:lnTo>
                <a:lnTo>
                  <a:pt x="812" y="797"/>
                </a:lnTo>
                <a:lnTo>
                  <a:pt x="821" y="806"/>
                </a:lnTo>
                <a:lnTo>
                  <a:pt x="819" y="809"/>
                </a:lnTo>
                <a:lnTo>
                  <a:pt x="817" y="811"/>
                </a:lnTo>
                <a:lnTo>
                  <a:pt x="797" y="812"/>
                </a:lnTo>
                <a:lnTo>
                  <a:pt x="779" y="812"/>
                </a:lnTo>
                <a:lnTo>
                  <a:pt x="760" y="809"/>
                </a:lnTo>
                <a:lnTo>
                  <a:pt x="744" y="804"/>
                </a:lnTo>
                <a:lnTo>
                  <a:pt x="744" y="802"/>
                </a:lnTo>
                <a:lnTo>
                  <a:pt x="752" y="799"/>
                </a:lnTo>
                <a:lnTo>
                  <a:pt x="760" y="797"/>
                </a:lnTo>
                <a:lnTo>
                  <a:pt x="769" y="794"/>
                </a:lnTo>
                <a:lnTo>
                  <a:pt x="776" y="789"/>
                </a:lnTo>
                <a:close/>
                <a:moveTo>
                  <a:pt x="2930" y="789"/>
                </a:moveTo>
                <a:lnTo>
                  <a:pt x="2937" y="792"/>
                </a:lnTo>
                <a:lnTo>
                  <a:pt x="2939" y="794"/>
                </a:lnTo>
                <a:lnTo>
                  <a:pt x="2940" y="797"/>
                </a:lnTo>
                <a:lnTo>
                  <a:pt x="2942" y="802"/>
                </a:lnTo>
                <a:lnTo>
                  <a:pt x="2942" y="804"/>
                </a:lnTo>
                <a:lnTo>
                  <a:pt x="2937" y="807"/>
                </a:lnTo>
                <a:lnTo>
                  <a:pt x="2934" y="811"/>
                </a:lnTo>
                <a:lnTo>
                  <a:pt x="2927" y="814"/>
                </a:lnTo>
                <a:lnTo>
                  <a:pt x="2920" y="814"/>
                </a:lnTo>
                <a:lnTo>
                  <a:pt x="2917" y="812"/>
                </a:lnTo>
                <a:lnTo>
                  <a:pt x="2915" y="811"/>
                </a:lnTo>
                <a:lnTo>
                  <a:pt x="2913" y="809"/>
                </a:lnTo>
                <a:lnTo>
                  <a:pt x="2912" y="807"/>
                </a:lnTo>
                <a:lnTo>
                  <a:pt x="2915" y="801"/>
                </a:lnTo>
                <a:lnTo>
                  <a:pt x="2920" y="796"/>
                </a:lnTo>
                <a:lnTo>
                  <a:pt x="2923" y="794"/>
                </a:lnTo>
                <a:lnTo>
                  <a:pt x="2930" y="789"/>
                </a:lnTo>
                <a:close/>
                <a:moveTo>
                  <a:pt x="3062" y="811"/>
                </a:moveTo>
                <a:lnTo>
                  <a:pt x="3064" y="811"/>
                </a:lnTo>
                <a:lnTo>
                  <a:pt x="3067" y="811"/>
                </a:lnTo>
                <a:lnTo>
                  <a:pt x="3074" y="816"/>
                </a:lnTo>
                <a:lnTo>
                  <a:pt x="3079" y="822"/>
                </a:lnTo>
                <a:lnTo>
                  <a:pt x="3083" y="829"/>
                </a:lnTo>
                <a:lnTo>
                  <a:pt x="3084" y="839"/>
                </a:lnTo>
                <a:lnTo>
                  <a:pt x="3079" y="843"/>
                </a:lnTo>
                <a:lnTo>
                  <a:pt x="3076" y="846"/>
                </a:lnTo>
                <a:lnTo>
                  <a:pt x="3077" y="859"/>
                </a:lnTo>
                <a:lnTo>
                  <a:pt x="3077" y="871"/>
                </a:lnTo>
                <a:lnTo>
                  <a:pt x="3076" y="871"/>
                </a:lnTo>
                <a:lnTo>
                  <a:pt x="3066" y="864"/>
                </a:lnTo>
                <a:lnTo>
                  <a:pt x="3057" y="859"/>
                </a:lnTo>
                <a:lnTo>
                  <a:pt x="3057" y="838"/>
                </a:lnTo>
                <a:lnTo>
                  <a:pt x="3057" y="816"/>
                </a:lnTo>
                <a:lnTo>
                  <a:pt x="3061" y="814"/>
                </a:lnTo>
                <a:lnTo>
                  <a:pt x="3062" y="811"/>
                </a:lnTo>
                <a:close/>
                <a:moveTo>
                  <a:pt x="2964" y="824"/>
                </a:moveTo>
                <a:lnTo>
                  <a:pt x="2967" y="829"/>
                </a:lnTo>
                <a:lnTo>
                  <a:pt x="2972" y="834"/>
                </a:lnTo>
                <a:lnTo>
                  <a:pt x="2969" y="836"/>
                </a:lnTo>
                <a:lnTo>
                  <a:pt x="2965" y="836"/>
                </a:lnTo>
                <a:lnTo>
                  <a:pt x="2962" y="834"/>
                </a:lnTo>
                <a:lnTo>
                  <a:pt x="2960" y="834"/>
                </a:lnTo>
                <a:lnTo>
                  <a:pt x="2959" y="836"/>
                </a:lnTo>
                <a:lnTo>
                  <a:pt x="2955" y="839"/>
                </a:lnTo>
                <a:lnTo>
                  <a:pt x="2957" y="844"/>
                </a:lnTo>
                <a:lnTo>
                  <a:pt x="2959" y="846"/>
                </a:lnTo>
                <a:lnTo>
                  <a:pt x="2957" y="849"/>
                </a:lnTo>
                <a:lnTo>
                  <a:pt x="2955" y="853"/>
                </a:lnTo>
                <a:lnTo>
                  <a:pt x="2952" y="849"/>
                </a:lnTo>
                <a:lnTo>
                  <a:pt x="2950" y="846"/>
                </a:lnTo>
                <a:lnTo>
                  <a:pt x="2955" y="838"/>
                </a:lnTo>
                <a:lnTo>
                  <a:pt x="2960" y="826"/>
                </a:lnTo>
                <a:lnTo>
                  <a:pt x="2962" y="824"/>
                </a:lnTo>
                <a:lnTo>
                  <a:pt x="2964" y="824"/>
                </a:lnTo>
                <a:close/>
                <a:moveTo>
                  <a:pt x="3066" y="876"/>
                </a:moveTo>
                <a:lnTo>
                  <a:pt x="3066" y="873"/>
                </a:lnTo>
                <a:lnTo>
                  <a:pt x="3067" y="868"/>
                </a:lnTo>
                <a:lnTo>
                  <a:pt x="3069" y="868"/>
                </a:lnTo>
                <a:lnTo>
                  <a:pt x="3071" y="873"/>
                </a:lnTo>
                <a:lnTo>
                  <a:pt x="3074" y="876"/>
                </a:lnTo>
                <a:lnTo>
                  <a:pt x="3069" y="876"/>
                </a:lnTo>
                <a:lnTo>
                  <a:pt x="3066" y="876"/>
                </a:lnTo>
                <a:close/>
                <a:moveTo>
                  <a:pt x="3084" y="873"/>
                </a:moveTo>
                <a:lnTo>
                  <a:pt x="3089" y="873"/>
                </a:lnTo>
                <a:lnTo>
                  <a:pt x="3094" y="873"/>
                </a:lnTo>
                <a:lnTo>
                  <a:pt x="3094" y="874"/>
                </a:lnTo>
                <a:lnTo>
                  <a:pt x="3094" y="876"/>
                </a:lnTo>
                <a:lnTo>
                  <a:pt x="3094" y="879"/>
                </a:lnTo>
                <a:lnTo>
                  <a:pt x="3096" y="883"/>
                </a:lnTo>
                <a:lnTo>
                  <a:pt x="3093" y="881"/>
                </a:lnTo>
                <a:lnTo>
                  <a:pt x="3089" y="879"/>
                </a:lnTo>
                <a:lnTo>
                  <a:pt x="3086" y="878"/>
                </a:lnTo>
                <a:lnTo>
                  <a:pt x="3084" y="873"/>
                </a:lnTo>
                <a:close/>
                <a:moveTo>
                  <a:pt x="3071" y="881"/>
                </a:moveTo>
                <a:lnTo>
                  <a:pt x="3074" y="883"/>
                </a:lnTo>
                <a:lnTo>
                  <a:pt x="3076" y="886"/>
                </a:lnTo>
                <a:lnTo>
                  <a:pt x="3076" y="889"/>
                </a:lnTo>
                <a:lnTo>
                  <a:pt x="3077" y="896"/>
                </a:lnTo>
                <a:lnTo>
                  <a:pt x="3076" y="896"/>
                </a:lnTo>
                <a:lnTo>
                  <a:pt x="3074" y="894"/>
                </a:lnTo>
                <a:lnTo>
                  <a:pt x="3072" y="888"/>
                </a:lnTo>
                <a:lnTo>
                  <a:pt x="3071" y="881"/>
                </a:lnTo>
                <a:close/>
                <a:moveTo>
                  <a:pt x="3104" y="881"/>
                </a:moveTo>
                <a:lnTo>
                  <a:pt x="3108" y="883"/>
                </a:lnTo>
                <a:lnTo>
                  <a:pt x="3109" y="886"/>
                </a:lnTo>
                <a:lnTo>
                  <a:pt x="3108" y="888"/>
                </a:lnTo>
                <a:lnTo>
                  <a:pt x="3104" y="888"/>
                </a:lnTo>
                <a:lnTo>
                  <a:pt x="3103" y="888"/>
                </a:lnTo>
                <a:lnTo>
                  <a:pt x="3103" y="886"/>
                </a:lnTo>
                <a:lnTo>
                  <a:pt x="3103" y="884"/>
                </a:lnTo>
                <a:lnTo>
                  <a:pt x="3104" y="884"/>
                </a:lnTo>
                <a:lnTo>
                  <a:pt x="3104" y="883"/>
                </a:lnTo>
                <a:lnTo>
                  <a:pt x="3104" y="881"/>
                </a:lnTo>
                <a:close/>
                <a:moveTo>
                  <a:pt x="3104" y="893"/>
                </a:moveTo>
                <a:lnTo>
                  <a:pt x="3108" y="894"/>
                </a:lnTo>
                <a:lnTo>
                  <a:pt x="3109" y="899"/>
                </a:lnTo>
                <a:lnTo>
                  <a:pt x="3106" y="899"/>
                </a:lnTo>
                <a:lnTo>
                  <a:pt x="3103" y="899"/>
                </a:lnTo>
                <a:lnTo>
                  <a:pt x="3103" y="898"/>
                </a:lnTo>
                <a:lnTo>
                  <a:pt x="3101" y="896"/>
                </a:lnTo>
                <a:lnTo>
                  <a:pt x="3103" y="896"/>
                </a:lnTo>
                <a:lnTo>
                  <a:pt x="3104" y="894"/>
                </a:lnTo>
                <a:lnTo>
                  <a:pt x="3104" y="893"/>
                </a:lnTo>
                <a:close/>
                <a:moveTo>
                  <a:pt x="3119" y="896"/>
                </a:moveTo>
                <a:lnTo>
                  <a:pt x="3123" y="898"/>
                </a:lnTo>
                <a:lnTo>
                  <a:pt x="3128" y="899"/>
                </a:lnTo>
                <a:lnTo>
                  <a:pt x="3128" y="901"/>
                </a:lnTo>
                <a:lnTo>
                  <a:pt x="3124" y="901"/>
                </a:lnTo>
                <a:lnTo>
                  <a:pt x="3123" y="901"/>
                </a:lnTo>
                <a:lnTo>
                  <a:pt x="3121" y="899"/>
                </a:lnTo>
                <a:lnTo>
                  <a:pt x="3119" y="896"/>
                </a:lnTo>
                <a:close/>
                <a:moveTo>
                  <a:pt x="3089" y="905"/>
                </a:moveTo>
                <a:lnTo>
                  <a:pt x="3093" y="908"/>
                </a:lnTo>
                <a:lnTo>
                  <a:pt x="3094" y="911"/>
                </a:lnTo>
                <a:lnTo>
                  <a:pt x="3096" y="915"/>
                </a:lnTo>
                <a:lnTo>
                  <a:pt x="3098" y="918"/>
                </a:lnTo>
                <a:lnTo>
                  <a:pt x="3096" y="918"/>
                </a:lnTo>
                <a:lnTo>
                  <a:pt x="3091" y="918"/>
                </a:lnTo>
                <a:lnTo>
                  <a:pt x="3088" y="916"/>
                </a:lnTo>
                <a:lnTo>
                  <a:pt x="3089" y="911"/>
                </a:lnTo>
                <a:lnTo>
                  <a:pt x="3089" y="905"/>
                </a:lnTo>
                <a:close/>
                <a:moveTo>
                  <a:pt x="3123" y="908"/>
                </a:moveTo>
                <a:lnTo>
                  <a:pt x="3126" y="908"/>
                </a:lnTo>
                <a:lnTo>
                  <a:pt x="3128" y="910"/>
                </a:lnTo>
                <a:lnTo>
                  <a:pt x="3128" y="913"/>
                </a:lnTo>
                <a:lnTo>
                  <a:pt x="3124" y="913"/>
                </a:lnTo>
                <a:lnTo>
                  <a:pt x="3119" y="913"/>
                </a:lnTo>
                <a:lnTo>
                  <a:pt x="3116" y="911"/>
                </a:lnTo>
                <a:lnTo>
                  <a:pt x="3114" y="910"/>
                </a:lnTo>
                <a:lnTo>
                  <a:pt x="3118" y="908"/>
                </a:lnTo>
                <a:lnTo>
                  <a:pt x="3123" y="908"/>
                </a:lnTo>
                <a:close/>
                <a:moveTo>
                  <a:pt x="3103" y="921"/>
                </a:moveTo>
                <a:lnTo>
                  <a:pt x="3106" y="923"/>
                </a:lnTo>
                <a:lnTo>
                  <a:pt x="3106" y="928"/>
                </a:lnTo>
                <a:lnTo>
                  <a:pt x="3103" y="933"/>
                </a:lnTo>
                <a:lnTo>
                  <a:pt x="3101" y="938"/>
                </a:lnTo>
                <a:lnTo>
                  <a:pt x="3101" y="936"/>
                </a:lnTo>
                <a:lnTo>
                  <a:pt x="3099" y="930"/>
                </a:lnTo>
                <a:lnTo>
                  <a:pt x="3098" y="925"/>
                </a:lnTo>
                <a:lnTo>
                  <a:pt x="3101" y="923"/>
                </a:lnTo>
                <a:lnTo>
                  <a:pt x="3103" y="921"/>
                </a:lnTo>
                <a:close/>
                <a:moveTo>
                  <a:pt x="2592" y="931"/>
                </a:moveTo>
                <a:lnTo>
                  <a:pt x="2599" y="936"/>
                </a:lnTo>
                <a:lnTo>
                  <a:pt x="2604" y="945"/>
                </a:lnTo>
                <a:lnTo>
                  <a:pt x="2609" y="953"/>
                </a:lnTo>
                <a:lnTo>
                  <a:pt x="2614" y="963"/>
                </a:lnTo>
                <a:lnTo>
                  <a:pt x="2609" y="973"/>
                </a:lnTo>
                <a:lnTo>
                  <a:pt x="2604" y="983"/>
                </a:lnTo>
                <a:lnTo>
                  <a:pt x="2602" y="983"/>
                </a:lnTo>
                <a:lnTo>
                  <a:pt x="2597" y="982"/>
                </a:lnTo>
                <a:lnTo>
                  <a:pt x="2590" y="982"/>
                </a:lnTo>
                <a:lnTo>
                  <a:pt x="2589" y="966"/>
                </a:lnTo>
                <a:lnTo>
                  <a:pt x="2587" y="955"/>
                </a:lnTo>
                <a:lnTo>
                  <a:pt x="2589" y="943"/>
                </a:lnTo>
                <a:lnTo>
                  <a:pt x="2592" y="931"/>
                </a:lnTo>
                <a:close/>
                <a:moveTo>
                  <a:pt x="3136" y="983"/>
                </a:moveTo>
                <a:lnTo>
                  <a:pt x="3129" y="982"/>
                </a:lnTo>
                <a:lnTo>
                  <a:pt x="3124" y="982"/>
                </a:lnTo>
                <a:lnTo>
                  <a:pt x="3121" y="978"/>
                </a:lnTo>
                <a:lnTo>
                  <a:pt x="3118" y="975"/>
                </a:lnTo>
                <a:lnTo>
                  <a:pt x="3116" y="966"/>
                </a:lnTo>
                <a:lnTo>
                  <a:pt x="3114" y="955"/>
                </a:lnTo>
                <a:lnTo>
                  <a:pt x="3124" y="945"/>
                </a:lnTo>
                <a:lnTo>
                  <a:pt x="3133" y="933"/>
                </a:lnTo>
                <a:lnTo>
                  <a:pt x="3133" y="935"/>
                </a:lnTo>
                <a:lnTo>
                  <a:pt x="3133" y="936"/>
                </a:lnTo>
                <a:lnTo>
                  <a:pt x="3138" y="950"/>
                </a:lnTo>
                <a:lnTo>
                  <a:pt x="3143" y="963"/>
                </a:lnTo>
                <a:lnTo>
                  <a:pt x="3138" y="966"/>
                </a:lnTo>
                <a:lnTo>
                  <a:pt x="3133" y="970"/>
                </a:lnTo>
                <a:lnTo>
                  <a:pt x="3134" y="977"/>
                </a:lnTo>
                <a:lnTo>
                  <a:pt x="3136" y="983"/>
                </a:lnTo>
                <a:close/>
                <a:moveTo>
                  <a:pt x="3108" y="946"/>
                </a:moveTo>
                <a:lnTo>
                  <a:pt x="3111" y="950"/>
                </a:lnTo>
                <a:lnTo>
                  <a:pt x="3111" y="953"/>
                </a:lnTo>
                <a:lnTo>
                  <a:pt x="3111" y="956"/>
                </a:lnTo>
                <a:lnTo>
                  <a:pt x="3109" y="961"/>
                </a:lnTo>
                <a:lnTo>
                  <a:pt x="3108" y="961"/>
                </a:lnTo>
                <a:lnTo>
                  <a:pt x="3103" y="960"/>
                </a:lnTo>
                <a:lnTo>
                  <a:pt x="3096" y="960"/>
                </a:lnTo>
                <a:lnTo>
                  <a:pt x="3101" y="953"/>
                </a:lnTo>
                <a:lnTo>
                  <a:pt x="3108" y="946"/>
                </a:lnTo>
                <a:close/>
                <a:moveTo>
                  <a:pt x="3029" y="970"/>
                </a:moveTo>
                <a:lnTo>
                  <a:pt x="3044" y="980"/>
                </a:lnTo>
                <a:lnTo>
                  <a:pt x="3057" y="990"/>
                </a:lnTo>
                <a:lnTo>
                  <a:pt x="3057" y="993"/>
                </a:lnTo>
                <a:lnTo>
                  <a:pt x="3057" y="995"/>
                </a:lnTo>
                <a:lnTo>
                  <a:pt x="3054" y="1003"/>
                </a:lnTo>
                <a:lnTo>
                  <a:pt x="3049" y="1008"/>
                </a:lnTo>
                <a:lnTo>
                  <a:pt x="3044" y="1012"/>
                </a:lnTo>
                <a:lnTo>
                  <a:pt x="3039" y="1017"/>
                </a:lnTo>
                <a:lnTo>
                  <a:pt x="3047" y="1033"/>
                </a:lnTo>
                <a:lnTo>
                  <a:pt x="3052" y="1052"/>
                </a:lnTo>
                <a:lnTo>
                  <a:pt x="3047" y="1059"/>
                </a:lnTo>
                <a:lnTo>
                  <a:pt x="3042" y="1065"/>
                </a:lnTo>
                <a:lnTo>
                  <a:pt x="3039" y="1074"/>
                </a:lnTo>
                <a:lnTo>
                  <a:pt x="3036" y="1084"/>
                </a:lnTo>
                <a:lnTo>
                  <a:pt x="3032" y="1092"/>
                </a:lnTo>
                <a:lnTo>
                  <a:pt x="3029" y="1102"/>
                </a:lnTo>
                <a:lnTo>
                  <a:pt x="3026" y="1110"/>
                </a:lnTo>
                <a:lnTo>
                  <a:pt x="3021" y="1117"/>
                </a:lnTo>
                <a:lnTo>
                  <a:pt x="3007" y="1112"/>
                </a:lnTo>
                <a:lnTo>
                  <a:pt x="2999" y="1107"/>
                </a:lnTo>
                <a:lnTo>
                  <a:pt x="2975" y="1105"/>
                </a:lnTo>
                <a:lnTo>
                  <a:pt x="2952" y="1104"/>
                </a:lnTo>
                <a:lnTo>
                  <a:pt x="2952" y="1090"/>
                </a:lnTo>
                <a:lnTo>
                  <a:pt x="2947" y="1082"/>
                </a:lnTo>
                <a:lnTo>
                  <a:pt x="2942" y="1074"/>
                </a:lnTo>
                <a:lnTo>
                  <a:pt x="2935" y="1067"/>
                </a:lnTo>
                <a:lnTo>
                  <a:pt x="2935" y="1060"/>
                </a:lnTo>
                <a:lnTo>
                  <a:pt x="2937" y="1054"/>
                </a:lnTo>
                <a:lnTo>
                  <a:pt x="2939" y="1047"/>
                </a:lnTo>
                <a:lnTo>
                  <a:pt x="2942" y="1042"/>
                </a:lnTo>
                <a:lnTo>
                  <a:pt x="2950" y="1043"/>
                </a:lnTo>
                <a:lnTo>
                  <a:pt x="2957" y="1045"/>
                </a:lnTo>
                <a:lnTo>
                  <a:pt x="2964" y="1037"/>
                </a:lnTo>
                <a:lnTo>
                  <a:pt x="2970" y="1028"/>
                </a:lnTo>
                <a:lnTo>
                  <a:pt x="2982" y="1022"/>
                </a:lnTo>
                <a:lnTo>
                  <a:pt x="2995" y="1015"/>
                </a:lnTo>
                <a:lnTo>
                  <a:pt x="3012" y="993"/>
                </a:lnTo>
                <a:lnTo>
                  <a:pt x="3029" y="970"/>
                </a:lnTo>
                <a:close/>
                <a:moveTo>
                  <a:pt x="2771" y="983"/>
                </a:moveTo>
                <a:lnTo>
                  <a:pt x="2785" y="988"/>
                </a:lnTo>
                <a:lnTo>
                  <a:pt x="2801" y="992"/>
                </a:lnTo>
                <a:lnTo>
                  <a:pt x="2806" y="1002"/>
                </a:lnTo>
                <a:lnTo>
                  <a:pt x="2813" y="1010"/>
                </a:lnTo>
                <a:lnTo>
                  <a:pt x="2820" y="1017"/>
                </a:lnTo>
                <a:lnTo>
                  <a:pt x="2828" y="1023"/>
                </a:lnTo>
                <a:lnTo>
                  <a:pt x="2846" y="1033"/>
                </a:lnTo>
                <a:lnTo>
                  <a:pt x="2862" y="1047"/>
                </a:lnTo>
                <a:lnTo>
                  <a:pt x="2873" y="1069"/>
                </a:lnTo>
                <a:lnTo>
                  <a:pt x="2883" y="1092"/>
                </a:lnTo>
                <a:lnTo>
                  <a:pt x="2892" y="1097"/>
                </a:lnTo>
                <a:lnTo>
                  <a:pt x="2900" y="1102"/>
                </a:lnTo>
                <a:lnTo>
                  <a:pt x="2902" y="1110"/>
                </a:lnTo>
                <a:lnTo>
                  <a:pt x="2903" y="1122"/>
                </a:lnTo>
                <a:lnTo>
                  <a:pt x="2902" y="1134"/>
                </a:lnTo>
                <a:lnTo>
                  <a:pt x="2900" y="1142"/>
                </a:lnTo>
                <a:lnTo>
                  <a:pt x="2890" y="1142"/>
                </a:lnTo>
                <a:lnTo>
                  <a:pt x="2880" y="1142"/>
                </a:lnTo>
                <a:lnTo>
                  <a:pt x="2862" y="1119"/>
                </a:lnTo>
                <a:lnTo>
                  <a:pt x="2841" y="1095"/>
                </a:lnTo>
                <a:lnTo>
                  <a:pt x="2835" y="1082"/>
                </a:lnTo>
                <a:lnTo>
                  <a:pt x="2830" y="1069"/>
                </a:lnTo>
                <a:lnTo>
                  <a:pt x="2825" y="1054"/>
                </a:lnTo>
                <a:lnTo>
                  <a:pt x="2818" y="1038"/>
                </a:lnTo>
                <a:lnTo>
                  <a:pt x="2813" y="1032"/>
                </a:lnTo>
                <a:lnTo>
                  <a:pt x="2806" y="1027"/>
                </a:lnTo>
                <a:lnTo>
                  <a:pt x="2800" y="1022"/>
                </a:lnTo>
                <a:lnTo>
                  <a:pt x="2793" y="1015"/>
                </a:lnTo>
                <a:lnTo>
                  <a:pt x="2785" y="1010"/>
                </a:lnTo>
                <a:lnTo>
                  <a:pt x="2778" y="1005"/>
                </a:lnTo>
                <a:lnTo>
                  <a:pt x="2773" y="998"/>
                </a:lnTo>
                <a:lnTo>
                  <a:pt x="2768" y="990"/>
                </a:lnTo>
                <a:lnTo>
                  <a:pt x="2769" y="987"/>
                </a:lnTo>
                <a:lnTo>
                  <a:pt x="2771" y="983"/>
                </a:lnTo>
                <a:close/>
                <a:moveTo>
                  <a:pt x="3170" y="1030"/>
                </a:moveTo>
                <a:lnTo>
                  <a:pt x="3171" y="1030"/>
                </a:lnTo>
                <a:lnTo>
                  <a:pt x="3173" y="1030"/>
                </a:lnTo>
                <a:lnTo>
                  <a:pt x="3171" y="1033"/>
                </a:lnTo>
                <a:lnTo>
                  <a:pt x="3171" y="1035"/>
                </a:lnTo>
                <a:lnTo>
                  <a:pt x="3170" y="1035"/>
                </a:lnTo>
                <a:lnTo>
                  <a:pt x="3166" y="1037"/>
                </a:lnTo>
                <a:lnTo>
                  <a:pt x="3168" y="1033"/>
                </a:lnTo>
                <a:lnTo>
                  <a:pt x="3170" y="1030"/>
                </a:lnTo>
                <a:close/>
                <a:moveTo>
                  <a:pt x="3160" y="1040"/>
                </a:moveTo>
                <a:lnTo>
                  <a:pt x="3163" y="1040"/>
                </a:lnTo>
                <a:lnTo>
                  <a:pt x="3165" y="1040"/>
                </a:lnTo>
                <a:lnTo>
                  <a:pt x="3166" y="1057"/>
                </a:lnTo>
                <a:lnTo>
                  <a:pt x="3166" y="1072"/>
                </a:lnTo>
                <a:lnTo>
                  <a:pt x="3165" y="1072"/>
                </a:lnTo>
                <a:lnTo>
                  <a:pt x="3163" y="1072"/>
                </a:lnTo>
                <a:lnTo>
                  <a:pt x="3160" y="1055"/>
                </a:lnTo>
                <a:lnTo>
                  <a:pt x="3160" y="1040"/>
                </a:lnTo>
                <a:close/>
                <a:moveTo>
                  <a:pt x="3128" y="1043"/>
                </a:moveTo>
                <a:lnTo>
                  <a:pt x="3129" y="1047"/>
                </a:lnTo>
                <a:lnTo>
                  <a:pt x="3129" y="1049"/>
                </a:lnTo>
                <a:lnTo>
                  <a:pt x="3129" y="1052"/>
                </a:lnTo>
                <a:lnTo>
                  <a:pt x="3128" y="1054"/>
                </a:lnTo>
                <a:lnTo>
                  <a:pt x="3123" y="1057"/>
                </a:lnTo>
                <a:lnTo>
                  <a:pt x="3118" y="1060"/>
                </a:lnTo>
                <a:lnTo>
                  <a:pt x="3113" y="1057"/>
                </a:lnTo>
                <a:lnTo>
                  <a:pt x="3106" y="1054"/>
                </a:lnTo>
                <a:lnTo>
                  <a:pt x="3106" y="1052"/>
                </a:lnTo>
                <a:lnTo>
                  <a:pt x="3116" y="1050"/>
                </a:lnTo>
                <a:lnTo>
                  <a:pt x="3126" y="1050"/>
                </a:lnTo>
                <a:lnTo>
                  <a:pt x="3126" y="1047"/>
                </a:lnTo>
                <a:lnTo>
                  <a:pt x="3128" y="1043"/>
                </a:lnTo>
                <a:close/>
                <a:moveTo>
                  <a:pt x="3091" y="1050"/>
                </a:moveTo>
                <a:lnTo>
                  <a:pt x="3098" y="1050"/>
                </a:lnTo>
                <a:lnTo>
                  <a:pt x="3103" y="1052"/>
                </a:lnTo>
                <a:lnTo>
                  <a:pt x="3103" y="1054"/>
                </a:lnTo>
                <a:lnTo>
                  <a:pt x="3094" y="1055"/>
                </a:lnTo>
                <a:lnTo>
                  <a:pt x="3086" y="1059"/>
                </a:lnTo>
                <a:lnTo>
                  <a:pt x="3083" y="1059"/>
                </a:lnTo>
                <a:lnTo>
                  <a:pt x="3079" y="1059"/>
                </a:lnTo>
                <a:lnTo>
                  <a:pt x="3076" y="1059"/>
                </a:lnTo>
                <a:lnTo>
                  <a:pt x="3074" y="1057"/>
                </a:lnTo>
                <a:lnTo>
                  <a:pt x="3074" y="1054"/>
                </a:lnTo>
                <a:lnTo>
                  <a:pt x="3076" y="1052"/>
                </a:lnTo>
                <a:lnTo>
                  <a:pt x="3083" y="1050"/>
                </a:lnTo>
                <a:lnTo>
                  <a:pt x="3091" y="1050"/>
                </a:lnTo>
                <a:close/>
                <a:moveTo>
                  <a:pt x="3280" y="1176"/>
                </a:moveTo>
                <a:lnTo>
                  <a:pt x="3282" y="1171"/>
                </a:lnTo>
                <a:lnTo>
                  <a:pt x="3282" y="1166"/>
                </a:lnTo>
                <a:lnTo>
                  <a:pt x="3288" y="1166"/>
                </a:lnTo>
                <a:lnTo>
                  <a:pt x="3293" y="1166"/>
                </a:lnTo>
                <a:lnTo>
                  <a:pt x="3293" y="1159"/>
                </a:lnTo>
                <a:lnTo>
                  <a:pt x="3293" y="1152"/>
                </a:lnTo>
                <a:lnTo>
                  <a:pt x="3282" y="1142"/>
                </a:lnTo>
                <a:lnTo>
                  <a:pt x="3272" y="1131"/>
                </a:lnTo>
                <a:lnTo>
                  <a:pt x="3267" y="1127"/>
                </a:lnTo>
                <a:lnTo>
                  <a:pt x="3260" y="1126"/>
                </a:lnTo>
                <a:lnTo>
                  <a:pt x="3253" y="1127"/>
                </a:lnTo>
                <a:lnTo>
                  <a:pt x="3245" y="1132"/>
                </a:lnTo>
                <a:lnTo>
                  <a:pt x="3242" y="1129"/>
                </a:lnTo>
                <a:lnTo>
                  <a:pt x="3238" y="1127"/>
                </a:lnTo>
                <a:lnTo>
                  <a:pt x="3238" y="1119"/>
                </a:lnTo>
                <a:lnTo>
                  <a:pt x="3238" y="1114"/>
                </a:lnTo>
                <a:lnTo>
                  <a:pt x="3235" y="1109"/>
                </a:lnTo>
                <a:lnTo>
                  <a:pt x="3230" y="1105"/>
                </a:lnTo>
                <a:lnTo>
                  <a:pt x="3225" y="1107"/>
                </a:lnTo>
                <a:lnTo>
                  <a:pt x="3220" y="1107"/>
                </a:lnTo>
                <a:lnTo>
                  <a:pt x="3216" y="1105"/>
                </a:lnTo>
                <a:lnTo>
                  <a:pt x="3213" y="1100"/>
                </a:lnTo>
                <a:lnTo>
                  <a:pt x="3216" y="1102"/>
                </a:lnTo>
                <a:lnTo>
                  <a:pt x="3221" y="1105"/>
                </a:lnTo>
                <a:lnTo>
                  <a:pt x="3226" y="1100"/>
                </a:lnTo>
                <a:lnTo>
                  <a:pt x="3233" y="1095"/>
                </a:lnTo>
                <a:lnTo>
                  <a:pt x="3233" y="1094"/>
                </a:lnTo>
                <a:lnTo>
                  <a:pt x="3225" y="1094"/>
                </a:lnTo>
                <a:lnTo>
                  <a:pt x="3216" y="1090"/>
                </a:lnTo>
                <a:lnTo>
                  <a:pt x="3210" y="1085"/>
                </a:lnTo>
                <a:lnTo>
                  <a:pt x="3205" y="1079"/>
                </a:lnTo>
                <a:lnTo>
                  <a:pt x="3215" y="1074"/>
                </a:lnTo>
                <a:lnTo>
                  <a:pt x="3223" y="1067"/>
                </a:lnTo>
                <a:lnTo>
                  <a:pt x="3230" y="1070"/>
                </a:lnTo>
                <a:lnTo>
                  <a:pt x="3235" y="1074"/>
                </a:lnTo>
                <a:lnTo>
                  <a:pt x="3238" y="1079"/>
                </a:lnTo>
                <a:lnTo>
                  <a:pt x="3243" y="1084"/>
                </a:lnTo>
                <a:lnTo>
                  <a:pt x="3240" y="1089"/>
                </a:lnTo>
                <a:lnTo>
                  <a:pt x="3238" y="1092"/>
                </a:lnTo>
                <a:lnTo>
                  <a:pt x="3237" y="1095"/>
                </a:lnTo>
                <a:lnTo>
                  <a:pt x="3238" y="1100"/>
                </a:lnTo>
                <a:lnTo>
                  <a:pt x="3240" y="1104"/>
                </a:lnTo>
                <a:lnTo>
                  <a:pt x="3243" y="1105"/>
                </a:lnTo>
                <a:lnTo>
                  <a:pt x="3252" y="1105"/>
                </a:lnTo>
                <a:lnTo>
                  <a:pt x="3258" y="1105"/>
                </a:lnTo>
                <a:lnTo>
                  <a:pt x="3263" y="1102"/>
                </a:lnTo>
                <a:lnTo>
                  <a:pt x="3268" y="1099"/>
                </a:lnTo>
                <a:lnTo>
                  <a:pt x="3272" y="1094"/>
                </a:lnTo>
                <a:lnTo>
                  <a:pt x="3277" y="1090"/>
                </a:lnTo>
                <a:lnTo>
                  <a:pt x="3282" y="1087"/>
                </a:lnTo>
                <a:lnTo>
                  <a:pt x="3288" y="1085"/>
                </a:lnTo>
                <a:lnTo>
                  <a:pt x="3305" y="1092"/>
                </a:lnTo>
                <a:lnTo>
                  <a:pt x="3327" y="1100"/>
                </a:lnTo>
                <a:lnTo>
                  <a:pt x="3349" y="1110"/>
                </a:lnTo>
                <a:lnTo>
                  <a:pt x="3364" y="1119"/>
                </a:lnTo>
                <a:lnTo>
                  <a:pt x="3370" y="1126"/>
                </a:lnTo>
                <a:lnTo>
                  <a:pt x="3377" y="1132"/>
                </a:lnTo>
                <a:lnTo>
                  <a:pt x="3382" y="1141"/>
                </a:lnTo>
                <a:lnTo>
                  <a:pt x="3387" y="1149"/>
                </a:lnTo>
                <a:lnTo>
                  <a:pt x="3396" y="1167"/>
                </a:lnTo>
                <a:lnTo>
                  <a:pt x="3406" y="1184"/>
                </a:lnTo>
                <a:lnTo>
                  <a:pt x="3419" y="1192"/>
                </a:lnTo>
                <a:lnTo>
                  <a:pt x="3431" y="1204"/>
                </a:lnTo>
                <a:lnTo>
                  <a:pt x="3416" y="1203"/>
                </a:lnTo>
                <a:lnTo>
                  <a:pt x="3401" y="1203"/>
                </a:lnTo>
                <a:lnTo>
                  <a:pt x="3384" y="1184"/>
                </a:lnTo>
                <a:lnTo>
                  <a:pt x="3367" y="1166"/>
                </a:lnTo>
                <a:lnTo>
                  <a:pt x="3359" y="1167"/>
                </a:lnTo>
                <a:lnTo>
                  <a:pt x="3354" y="1169"/>
                </a:lnTo>
                <a:lnTo>
                  <a:pt x="3350" y="1171"/>
                </a:lnTo>
                <a:lnTo>
                  <a:pt x="3345" y="1172"/>
                </a:lnTo>
                <a:lnTo>
                  <a:pt x="3344" y="1182"/>
                </a:lnTo>
                <a:lnTo>
                  <a:pt x="3342" y="1191"/>
                </a:lnTo>
                <a:lnTo>
                  <a:pt x="3324" y="1186"/>
                </a:lnTo>
                <a:lnTo>
                  <a:pt x="3312" y="1181"/>
                </a:lnTo>
                <a:lnTo>
                  <a:pt x="3305" y="1179"/>
                </a:lnTo>
                <a:lnTo>
                  <a:pt x="3298" y="1177"/>
                </a:lnTo>
                <a:lnTo>
                  <a:pt x="3290" y="1176"/>
                </a:lnTo>
                <a:lnTo>
                  <a:pt x="3280" y="1176"/>
                </a:lnTo>
                <a:close/>
                <a:moveTo>
                  <a:pt x="1030" y="1072"/>
                </a:moveTo>
                <a:lnTo>
                  <a:pt x="1035" y="1072"/>
                </a:lnTo>
                <a:lnTo>
                  <a:pt x="1040" y="1072"/>
                </a:lnTo>
                <a:lnTo>
                  <a:pt x="1040" y="1075"/>
                </a:lnTo>
                <a:lnTo>
                  <a:pt x="1040" y="1079"/>
                </a:lnTo>
                <a:lnTo>
                  <a:pt x="1038" y="1080"/>
                </a:lnTo>
                <a:lnTo>
                  <a:pt x="1037" y="1082"/>
                </a:lnTo>
                <a:lnTo>
                  <a:pt x="1035" y="1082"/>
                </a:lnTo>
                <a:lnTo>
                  <a:pt x="1030" y="1080"/>
                </a:lnTo>
                <a:lnTo>
                  <a:pt x="1025" y="1079"/>
                </a:lnTo>
                <a:lnTo>
                  <a:pt x="1027" y="1075"/>
                </a:lnTo>
                <a:lnTo>
                  <a:pt x="1030" y="1072"/>
                </a:lnTo>
                <a:close/>
                <a:moveTo>
                  <a:pt x="3108" y="1085"/>
                </a:moveTo>
                <a:lnTo>
                  <a:pt x="3101" y="1085"/>
                </a:lnTo>
                <a:lnTo>
                  <a:pt x="3094" y="1087"/>
                </a:lnTo>
                <a:lnTo>
                  <a:pt x="3094" y="1095"/>
                </a:lnTo>
                <a:lnTo>
                  <a:pt x="3096" y="1105"/>
                </a:lnTo>
                <a:lnTo>
                  <a:pt x="3099" y="1115"/>
                </a:lnTo>
                <a:lnTo>
                  <a:pt x="3103" y="1127"/>
                </a:lnTo>
                <a:lnTo>
                  <a:pt x="3099" y="1127"/>
                </a:lnTo>
                <a:lnTo>
                  <a:pt x="3096" y="1126"/>
                </a:lnTo>
                <a:lnTo>
                  <a:pt x="3086" y="1114"/>
                </a:lnTo>
                <a:lnTo>
                  <a:pt x="3077" y="1100"/>
                </a:lnTo>
                <a:lnTo>
                  <a:pt x="3074" y="1102"/>
                </a:lnTo>
                <a:lnTo>
                  <a:pt x="3072" y="1104"/>
                </a:lnTo>
                <a:lnTo>
                  <a:pt x="3071" y="1119"/>
                </a:lnTo>
                <a:lnTo>
                  <a:pt x="3074" y="1132"/>
                </a:lnTo>
                <a:lnTo>
                  <a:pt x="3071" y="1131"/>
                </a:lnTo>
                <a:lnTo>
                  <a:pt x="3067" y="1129"/>
                </a:lnTo>
                <a:lnTo>
                  <a:pt x="3066" y="1127"/>
                </a:lnTo>
                <a:lnTo>
                  <a:pt x="3064" y="1126"/>
                </a:lnTo>
                <a:lnTo>
                  <a:pt x="3061" y="1112"/>
                </a:lnTo>
                <a:lnTo>
                  <a:pt x="3056" y="1097"/>
                </a:lnTo>
                <a:lnTo>
                  <a:pt x="3062" y="1085"/>
                </a:lnTo>
                <a:lnTo>
                  <a:pt x="3067" y="1074"/>
                </a:lnTo>
                <a:lnTo>
                  <a:pt x="3074" y="1079"/>
                </a:lnTo>
                <a:lnTo>
                  <a:pt x="3081" y="1082"/>
                </a:lnTo>
                <a:lnTo>
                  <a:pt x="3088" y="1079"/>
                </a:lnTo>
                <a:lnTo>
                  <a:pt x="3094" y="1077"/>
                </a:lnTo>
                <a:lnTo>
                  <a:pt x="3101" y="1075"/>
                </a:lnTo>
                <a:lnTo>
                  <a:pt x="3108" y="1077"/>
                </a:lnTo>
                <a:lnTo>
                  <a:pt x="3108" y="1080"/>
                </a:lnTo>
                <a:lnTo>
                  <a:pt x="3108" y="1085"/>
                </a:lnTo>
                <a:close/>
                <a:moveTo>
                  <a:pt x="2897" y="1144"/>
                </a:moveTo>
                <a:lnTo>
                  <a:pt x="2908" y="1144"/>
                </a:lnTo>
                <a:lnTo>
                  <a:pt x="2922" y="1144"/>
                </a:lnTo>
                <a:lnTo>
                  <a:pt x="2930" y="1152"/>
                </a:lnTo>
                <a:lnTo>
                  <a:pt x="2940" y="1159"/>
                </a:lnTo>
                <a:lnTo>
                  <a:pt x="2955" y="1156"/>
                </a:lnTo>
                <a:lnTo>
                  <a:pt x="2970" y="1154"/>
                </a:lnTo>
                <a:lnTo>
                  <a:pt x="2987" y="1166"/>
                </a:lnTo>
                <a:lnTo>
                  <a:pt x="3004" y="1177"/>
                </a:lnTo>
                <a:lnTo>
                  <a:pt x="3004" y="1179"/>
                </a:lnTo>
                <a:lnTo>
                  <a:pt x="3002" y="1181"/>
                </a:lnTo>
                <a:lnTo>
                  <a:pt x="2979" y="1177"/>
                </a:lnTo>
                <a:lnTo>
                  <a:pt x="2955" y="1174"/>
                </a:lnTo>
                <a:lnTo>
                  <a:pt x="2932" y="1171"/>
                </a:lnTo>
                <a:lnTo>
                  <a:pt x="2908" y="1167"/>
                </a:lnTo>
                <a:lnTo>
                  <a:pt x="2903" y="1162"/>
                </a:lnTo>
                <a:lnTo>
                  <a:pt x="2900" y="1157"/>
                </a:lnTo>
                <a:lnTo>
                  <a:pt x="2897" y="1152"/>
                </a:lnTo>
                <a:lnTo>
                  <a:pt x="2897" y="1144"/>
                </a:lnTo>
                <a:close/>
                <a:moveTo>
                  <a:pt x="3098" y="1295"/>
                </a:moveTo>
                <a:lnTo>
                  <a:pt x="3098" y="1291"/>
                </a:lnTo>
                <a:lnTo>
                  <a:pt x="3098" y="1288"/>
                </a:lnTo>
                <a:lnTo>
                  <a:pt x="3104" y="1285"/>
                </a:lnTo>
                <a:lnTo>
                  <a:pt x="3109" y="1278"/>
                </a:lnTo>
                <a:lnTo>
                  <a:pt x="3113" y="1270"/>
                </a:lnTo>
                <a:lnTo>
                  <a:pt x="3114" y="1259"/>
                </a:lnTo>
                <a:lnTo>
                  <a:pt x="3131" y="1254"/>
                </a:lnTo>
                <a:lnTo>
                  <a:pt x="3148" y="1251"/>
                </a:lnTo>
                <a:lnTo>
                  <a:pt x="3154" y="1261"/>
                </a:lnTo>
                <a:lnTo>
                  <a:pt x="3163" y="1270"/>
                </a:lnTo>
                <a:lnTo>
                  <a:pt x="3168" y="1270"/>
                </a:lnTo>
                <a:lnTo>
                  <a:pt x="3175" y="1268"/>
                </a:lnTo>
                <a:lnTo>
                  <a:pt x="3175" y="1259"/>
                </a:lnTo>
                <a:lnTo>
                  <a:pt x="3175" y="1253"/>
                </a:lnTo>
                <a:lnTo>
                  <a:pt x="3176" y="1248"/>
                </a:lnTo>
                <a:lnTo>
                  <a:pt x="3180" y="1243"/>
                </a:lnTo>
                <a:lnTo>
                  <a:pt x="3186" y="1234"/>
                </a:lnTo>
                <a:lnTo>
                  <a:pt x="3195" y="1228"/>
                </a:lnTo>
                <a:lnTo>
                  <a:pt x="3200" y="1229"/>
                </a:lnTo>
                <a:lnTo>
                  <a:pt x="3205" y="1229"/>
                </a:lnTo>
                <a:lnTo>
                  <a:pt x="3210" y="1229"/>
                </a:lnTo>
                <a:lnTo>
                  <a:pt x="3213" y="1228"/>
                </a:lnTo>
                <a:lnTo>
                  <a:pt x="3211" y="1221"/>
                </a:lnTo>
                <a:lnTo>
                  <a:pt x="3211" y="1214"/>
                </a:lnTo>
                <a:lnTo>
                  <a:pt x="3223" y="1219"/>
                </a:lnTo>
                <a:lnTo>
                  <a:pt x="3235" y="1224"/>
                </a:lnTo>
                <a:lnTo>
                  <a:pt x="3247" y="1228"/>
                </a:lnTo>
                <a:lnTo>
                  <a:pt x="3262" y="1231"/>
                </a:lnTo>
                <a:lnTo>
                  <a:pt x="3262" y="1234"/>
                </a:lnTo>
                <a:lnTo>
                  <a:pt x="3262" y="1238"/>
                </a:lnTo>
                <a:lnTo>
                  <a:pt x="3257" y="1241"/>
                </a:lnTo>
                <a:lnTo>
                  <a:pt x="3253" y="1244"/>
                </a:lnTo>
                <a:lnTo>
                  <a:pt x="3252" y="1249"/>
                </a:lnTo>
                <a:lnTo>
                  <a:pt x="3250" y="1256"/>
                </a:lnTo>
                <a:lnTo>
                  <a:pt x="3270" y="1244"/>
                </a:lnTo>
                <a:lnTo>
                  <a:pt x="3292" y="1234"/>
                </a:lnTo>
                <a:lnTo>
                  <a:pt x="3314" y="1223"/>
                </a:lnTo>
                <a:lnTo>
                  <a:pt x="3334" y="1213"/>
                </a:lnTo>
                <a:lnTo>
                  <a:pt x="3335" y="1221"/>
                </a:lnTo>
                <a:lnTo>
                  <a:pt x="3337" y="1234"/>
                </a:lnTo>
                <a:lnTo>
                  <a:pt x="3340" y="1248"/>
                </a:lnTo>
                <a:lnTo>
                  <a:pt x="3345" y="1254"/>
                </a:lnTo>
                <a:lnTo>
                  <a:pt x="3350" y="1258"/>
                </a:lnTo>
                <a:lnTo>
                  <a:pt x="3355" y="1261"/>
                </a:lnTo>
                <a:lnTo>
                  <a:pt x="3355" y="1288"/>
                </a:lnTo>
                <a:lnTo>
                  <a:pt x="3359" y="1306"/>
                </a:lnTo>
                <a:lnTo>
                  <a:pt x="3360" y="1315"/>
                </a:lnTo>
                <a:lnTo>
                  <a:pt x="3365" y="1321"/>
                </a:lnTo>
                <a:lnTo>
                  <a:pt x="3374" y="1328"/>
                </a:lnTo>
                <a:lnTo>
                  <a:pt x="3382" y="1336"/>
                </a:lnTo>
                <a:lnTo>
                  <a:pt x="3386" y="1348"/>
                </a:lnTo>
                <a:lnTo>
                  <a:pt x="3391" y="1360"/>
                </a:lnTo>
                <a:lnTo>
                  <a:pt x="3396" y="1368"/>
                </a:lnTo>
                <a:lnTo>
                  <a:pt x="3401" y="1377"/>
                </a:lnTo>
                <a:lnTo>
                  <a:pt x="3407" y="1385"/>
                </a:lnTo>
                <a:lnTo>
                  <a:pt x="3412" y="1395"/>
                </a:lnTo>
                <a:lnTo>
                  <a:pt x="3416" y="1403"/>
                </a:lnTo>
                <a:lnTo>
                  <a:pt x="3419" y="1415"/>
                </a:lnTo>
                <a:lnTo>
                  <a:pt x="3419" y="1424"/>
                </a:lnTo>
                <a:lnTo>
                  <a:pt x="3419" y="1434"/>
                </a:lnTo>
                <a:lnTo>
                  <a:pt x="3417" y="1442"/>
                </a:lnTo>
                <a:lnTo>
                  <a:pt x="3414" y="1452"/>
                </a:lnTo>
                <a:lnTo>
                  <a:pt x="3404" y="1470"/>
                </a:lnTo>
                <a:lnTo>
                  <a:pt x="3391" y="1489"/>
                </a:lnTo>
                <a:lnTo>
                  <a:pt x="3362" y="1521"/>
                </a:lnTo>
                <a:lnTo>
                  <a:pt x="3337" y="1542"/>
                </a:lnTo>
                <a:lnTo>
                  <a:pt x="3325" y="1559"/>
                </a:lnTo>
                <a:lnTo>
                  <a:pt x="3312" y="1576"/>
                </a:lnTo>
                <a:lnTo>
                  <a:pt x="3302" y="1581"/>
                </a:lnTo>
                <a:lnTo>
                  <a:pt x="3287" y="1586"/>
                </a:lnTo>
                <a:lnTo>
                  <a:pt x="3272" y="1589"/>
                </a:lnTo>
                <a:lnTo>
                  <a:pt x="3262" y="1593"/>
                </a:lnTo>
                <a:lnTo>
                  <a:pt x="3260" y="1588"/>
                </a:lnTo>
                <a:lnTo>
                  <a:pt x="3257" y="1583"/>
                </a:lnTo>
                <a:lnTo>
                  <a:pt x="3245" y="1584"/>
                </a:lnTo>
                <a:lnTo>
                  <a:pt x="3232" y="1589"/>
                </a:lnTo>
                <a:lnTo>
                  <a:pt x="3221" y="1586"/>
                </a:lnTo>
                <a:lnTo>
                  <a:pt x="3206" y="1581"/>
                </a:lnTo>
                <a:lnTo>
                  <a:pt x="3203" y="1576"/>
                </a:lnTo>
                <a:lnTo>
                  <a:pt x="3201" y="1571"/>
                </a:lnTo>
                <a:lnTo>
                  <a:pt x="3205" y="1563"/>
                </a:lnTo>
                <a:lnTo>
                  <a:pt x="3206" y="1556"/>
                </a:lnTo>
                <a:lnTo>
                  <a:pt x="3206" y="1551"/>
                </a:lnTo>
                <a:lnTo>
                  <a:pt x="3205" y="1549"/>
                </a:lnTo>
                <a:lnTo>
                  <a:pt x="3201" y="1546"/>
                </a:lnTo>
                <a:lnTo>
                  <a:pt x="3200" y="1544"/>
                </a:lnTo>
                <a:lnTo>
                  <a:pt x="3198" y="1541"/>
                </a:lnTo>
                <a:lnTo>
                  <a:pt x="3196" y="1536"/>
                </a:lnTo>
                <a:lnTo>
                  <a:pt x="3191" y="1539"/>
                </a:lnTo>
                <a:lnTo>
                  <a:pt x="3190" y="1541"/>
                </a:lnTo>
                <a:lnTo>
                  <a:pt x="3186" y="1541"/>
                </a:lnTo>
                <a:lnTo>
                  <a:pt x="3183" y="1541"/>
                </a:lnTo>
                <a:lnTo>
                  <a:pt x="3188" y="1536"/>
                </a:lnTo>
                <a:lnTo>
                  <a:pt x="3191" y="1534"/>
                </a:lnTo>
                <a:lnTo>
                  <a:pt x="3196" y="1534"/>
                </a:lnTo>
                <a:lnTo>
                  <a:pt x="3203" y="1534"/>
                </a:lnTo>
                <a:lnTo>
                  <a:pt x="3203" y="1531"/>
                </a:lnTo>
                <a:lnTo>
                  <a:pt x="3205" y="1526"/>
                </a:lnTo>
                <a:lnTo>
                  <a:pt x="3205" y="1521"/>
                </a:lnTo>
                <a:lnTo>
                  <a:pt x="3203" y="1516"/>
                </a:lnTo>
                <a:lnTo>
                  <a:pt x="3188" y="1526"/>
                </a:lnTo>
                <a:lnTo>
                  <a:pt x="3171" y="1536"/>
                </a:lnTo>
                <a:lnTo>
                  <a:pt x="3171" y="1522"/>
                </a:lnTo>
                <a:lnTo>
                  <a:pt x="3170" y="1514"/>
                </a:lnTo>
                <a:lnTo>
                  <a:pt x="3165" y="1507"/>
                </a:lnTo>
                <a:lnTo>
                  <a:pt x="3160" y="1499"/>
                </a:lnTo>
                <a:lnTo>
                  <a:pt x="3141" y="1496"/>
                </a:lnTo>
                <a:lnTo>
                  <a:pt x="3124" y="1496"/>
                </a:lnTo>
                <a:lnTo>
                  <a:pt x="3108" y="1497"/>
                </a:lnTo>
                <a:lnTo>
                  <a:pt x="3093" y="1502"/>
                </a:lnTo>
                <a:lnTo>
                  <a:pt x="3062" y="1514"/>
                </a:lnTo>
                <a:lnTo>
                  <a:pt x="3036" y="1524"/>
                </a:lnTo>
                <a:lnTo>
                  <a:pt x="3017" y="1526"/>
                </a:lnTo>
                <a:lnTo>
                  <a:pt x="3000" y="1526"/>
                </a:lnTo>
                <a:lnTo>
                  <a:pt x="2990" y="1532"/>
                </a:lnTo>
                <a:lnTo>
                  <a:pt x="2982" y="1537"/>
                </a:lnTo>
                <a:lnTo>
                  <a:pt x="2970" y="1541"/>
                </a:lnTo>
                <a:lnTo>
                  <a:pt x="2957" y="1541"/>
                </a:lnTo>
                <a:lnTo>
                  <a:pt x="2952" y="1539"/>
                </a:lnTo>
                <a:lnTo>
                  <a:pt x="2947" y="1537"/>
                </a:lnTo>
                <a:lnTo>
                  <a:pt x="2944" y="1532"/>
                </a:lnTo>
                <a:lnTo>
                  <a:pt x="2942" y="1526"/>
                </a:lnTo>
                <a:lnTo>
                  <a:pt x="2947" y="1519"/>
                </a:lnTo>
                <a:lnTo>
                  <a:pt x="2952" y="1512"/>
                </a:lnTo>
                <a:lnTo>
                  <a:pt x="2955" y="1502"/>
                </a:lnTo>
                <a:lnTo>
                  <a:pt x="2957" y="1492"/>
                </a:lnTo>
                <a:lnTo>
                  <a:pt x="2959" y="1472"/>
                </a:lnTo>
                <a:lnTo>
                  <a:pt x="2959" y="1449"/>
                </a:lnTo>
                <a:lnTo>
                  <a:pt x="2959" y="1425"/>
                </a:lnTo>
                <a:lnTo>
                  <a:pt x="2959" y="1402"/>
                </a:lnTo>
                <a:lnTo>
                  <a:pt x="2959" y="1392"/>
                </a:lnTo>
                <a:lnTo>
                  <a:pt x="2960" y="1380"/>
                </a:lnTo>
                <a:lnTo>
                  <a:pt x="2964" y="1372"/>
                </a:lnTo>
                <a:lnTo>
                  <a:pt x="2967" y="1363"/>
                </a:lnTo>
                <a:lnTo>
                  <a:pt x="2977" y="1360"/>
                </a:lnTo>
                <a:lnTo>
                  <a:pt x="2985" y="1355"/>
                </a:lnTo>
                <a:lnTo>
                  <a:pt x="2992" y="1350"/>
                </a:lnTo>
                <a:lnTo>
                  <a:pt x="3000" y="1345"/>
                </a:lnTo>
                <a:lnTo>
                  <a:pt x="3032" y="1336"/>
                </a:lnTo>
                <a:lnTo>
                  <a:pt x="3051" y="1330"/>
                </a:lnTo>
                <a:lnTo>
                  <a:pt x="3057" y="1326"/>
                </a:lnTo>
                <a:lnTo>
                  <a:pt x="3064" y="1320"/>
                </a:lnTo>
                <a:lnTo>
                  <a:pt x="3071" y="1310"/>
                </a:lnTo>
                <a:lnTo>
                  <a:pt x="3081" y="1293"/>
                </a:lnTo>
                <a:lnTo>
                  <a:pt x="3089" y="1295"/>
                </a:lnTo>
                <a:lnTo>
                  <a:pt x="3098" y="1295"/>
                </a:lnTo>
                <a:close/>
                <a:moveTo>
                  <a:pt x="2215" y="1218"/>
                </a:moveTo>
                <a:lnTo>
                  <a:pt x="2220" y="1229"/>
                </a:lnTo>
                <a:lnTo>
                  <a:pt x="2225" y="1243"/>
                </a:lnTo>
                <a:lnTo>
                  <a:pt x="2230" y="1256"/>
                </a:lnTo>
                <a:lnTo>
                  <a:pt x="2232" y="1270"/>
                </a:lnTo>
                <a:lnTo>
                  <a:pt x="2224" y="1283"/>
                </a:lnTo>
                <a:lnTo>
                  <a:pt x="2215" y="1296"/>
                </a:lnTo>
                <a:lnTo>
                  <a:pt x="2214" y="1311"/>
                </a:lnTo>
                <a:lnTo>
                  <a:pt x="2214" y="1326"/>
                </a:lnTo>
                <a:lnTo>
                  <a:pt x="2202" y="1345"/>
                </a:lnTo>
                <a:lnTo>
                  <a:pt x="2192" y="1363"/>
                </a:lnTo>
                <a:lnTo>
                  <a:pt x="2185" y="1383"/>
                </a:lnTo>
                <a:lnTo>
                  <a:pt x="2178" y="1403"/>
                </a:lnTo>
                <a:lnTo>
                  <a:pt x="2177" y="1407"/>
                </a:lnTo>
                <a:lnTo>
                  <a:pt x="2173" y="1410"/>
                </a:lnTo>
                <a:lnTo>
                  <a:pt x="2170" y="1412"/>
                </a:lnTo>
                <a:lnTo>
                  <a:pt x="2167" y="1414"/>
                </a:lnTo>
                <a:lnTo>
                  <a:pt x="2163" y="1414"/>
                </a:lnTo>
                <a:lnTo>
                  <a:pt x="2158" y="1412"/>
                </a:lnTo>
                <a:lnTo>
                  <a:pt x="2152" y="1410"/>
                </a:lnTo>
                <a:lnTo>
                  <a:pt x="2145" y="1407"/>
                </a:lnTo>
                <a:lnTo>
                  <a:pt x="2145" y="1392"/>
                </a:lnTo>
                <a:lnTo>
                  <a:pt x="2142" y="1380"/>
                </a:lnTo>
                <a:lnTo>
                  <a:pt x="2140" y="1368"/>
                </a:lnTo>
                <a:lnTo>
                  <a:pt x="2138" y="1353"/>
                </a:lnTo>
                <a:lnTo>
                  <a:pt x="2145" y="1347"/>
                </a:lnTo>
                <a:lnTo>
                  <a:pt x="2150" y="1338"/>
                </a:lnTo>
                <a:lnTo>
                  <a:pt x="2153" y="1330"/>
                </a:lnTo>
                <a:lnTo>
                  <a:pt x="2153" y="1320"/>
                </a:lnTo>
                <a:lnTo>
                  <a:pt x="2155" y="1310"/>
                </a:lnTo>
                <a:lnTo>
                  <a:pt x="2155" y="1300"/>
                </a:lnTo>
                <a:lnTo>
                  <a:pt x="2157" y="1290"/>
                </a:lnTo>
                <a:lnTo>
                  <a:pt x="2162" y="1281"/>
                </a:lnTo>
                <a:lnTo>
                  <a:pt x="2172" y="1278"/>
                </a:lnTo>
                <a:lnTo>
                  <a:pt x="2183" y="1273"/>
                </a:lnTo>
                <a:lnTo>
                  <a:pt x="2192" y="1268"/>
                </a:lnTo>
                <a:lnTo>
                  <a:pt x="2200" y="1259"/>
                </a:lnTo>
                <a:lnTo>
                  <a:pt x="2207" y="1253"/>
                </a:lnTo>
                <a:lnTo>
                  <a:pt x="2212" y="1243"/>
                </a:lnTo>
                <a:lnTo>
                  <a:pt x="2215" y="1231"/>
                </a:lnTo>
                <a:lnTo>
                  <a:pt x="2215" y="1218"/>
                </a:lnTo>
                <a:close/>
                <a:moveTo>
                  <a:pt x="3591" y="1531"/>
                </a:moveTo>
                <a:lnTo>
                  <a:pt x="3600" y="1534"/>
                </a:lnTo>
                <a:lnTo>
                  <a:pt x="3607" y="1541"/>
                </a:lnTo>
                <a:lnTo>
                  <a:pt x="3607" y="1559"/>
                </a:lnTo>
                <a:lnTo>
                  <a:pt x="3607" y="1574"/>
                </a:lnTo>
                <a:lnTo>
                  <a:pt x="3608" y="1578"/>
                </a:lnTo>
                <a:lnTo>
                  <a:pt x="3610" y="1579"/>
                </a:lnTo>
                <a:lnTo>
                  <a:pt x="3622" y="1578"/>
                </a:lnTo>
                <a:lnTo>
                  <a:pt x="3632" y="1574"/>
                </a:lnTo>
                <a:lnTo>
                  <a:pt x="3632" y="1579"/>
                </a:lnTo>
                <a:lnTo>
                  <a:pt x="3632" y="1584"/>
                </a:lnTo>
                <a:lnTo>
                  <a:pt x="3618" y="1594"/>
                </a:lnTo>
                <a:lnTo>
                  <a:pt x="3601" y="1606"/>
                </a:lnTo>
                <a:lnTo>
                  <a:pt x="3586" y="1618"/>
                </a:lnTo>
                <a:lnTo>
                  <a:pt x="3573" y="1624"/>
                </a:lnTo>
                <a:lnTo>
                  <a:pt x="3561" y="1626"/>
                </a:lnTo>
                <a:lnTo>
                  <a:pt x="3551" y="1628"/>
                </a:lnTo>
                <a:lnTo>
                  <a:pt x="3548" y="1635"/>
                </a:lnTo>
                <a:lnTo>
                  <a:pt x="3546" y="1640"/>
                </a:lnTo>
                <a:lnTo>
                  <a:pt x="3536" y="1640"/>
                </a:lnTo>
                <a:lnTo>
                  <a:pt x="3528" y="1641"/>
                </a:lnTo>
                <a:lnTo>
                  <a:pt x="3508" y="1656"/>
                </a:lnTo>
                <a:lnTo>
                  <a:pt x="3488" y="1673"/>
                </a:lnTo>
                <a:lnTo>
                  <a:pt x="3476" y="1681"/>
                </a:lnTo>
                <a:lnTo>
                  <a:pt x="3463" y="1688"/>
                </a:lnTo>
                <a:lnTo>
                  <a:pt x="3451" y="1691"/>
                </a:lnTo>
                <a:lnTo>
                  <a:pt x="3436" y="1695"/>
                </a:lnTo>
                <a:lnTo>
                  <a:pt x="3432" y="1693"/>
                </a:lnTo>
                <a:lnTo>
                  <a:pt x="3429" y="1691"/>
                </a:lnTo>
                <a:lnTo>
                  <a:pt x="3427" y="1688"/>
                </a:lnTo>
                <a:lnTo>
                  <a:pt x="3426" y="1685"/>
                </a:lnTo>
                <a:lnTo>
                  <a:pt x="3456" y="1666"/>
                </a:lnTo>
                <a:lnTo>
                  <a:pt x="3486" y="1650"/>
                </a:lnTo>
                <a:lnTo>
                  <a:pt x="3516" y="1631"/>
                </a:lnTo>
                <a:lnTo>
                  <a:pt x="3545" y="1613"/>
                </a:lnTo>
                <a:lnTo>
                  <a:pt x="3546" y="1616"/>
                </a:lnTo>
                <a:lnTo>
                  <a:pt x="3550" y="1619"/>
                </a:lnTo>
                <a:lnTo>
                  <a:pt x="3553" y="1621"/>
                </a:lnTo>
                <a:lnTo>
                  <a:pt x="3558" y="1621"/>
                </a:lnTo>
                <a:lnTo>
                  <a:pt x="3566" y="1616"/>
                </a:lnTo>
                <a:lnTo>
                  <a:pt x="3575" y="1611"/>
                </a:lnTo>
                <a:lnTo>
                  <a:pt x="3570" y="1606"/>
                </a:lnTo>
                <a:lnTo>
                  <a:pt x="3568" y="1604"/>
                </a:lnTo>
                <a:lnTo>
                  <a:pt x="3568" y="1601"/>
                </a:lnTo>
                <a:lnTo>
                  <a:pt x="3568" y="1596"/>
                </a:lnTo>
                <a:lnTo>
                  <a:pt x="3576" y="1593"/>
                </a:lnTo>
                <a:lnTo>
                  <a:pt x="3581" y="1586"/>
                </a:lnTo>
                <a:lnTo>
                  <a:pt x="3586" y="1579"/>
                </a:lnTo>
                <a:lnTo>
                  <a:pt x="3593" y="1573"/>
                </a:lnTo>
                <a:lnTo>
                  <a:pt x="3593" y="1552"/>
                </a:lnTo>
                <a:lnTo>
                  <a:pt x="3591" y="1531"/>
                </a:lnTo>
                <a:close/>
                <a:moveTo>
                  <a:pt x="3180" y="1547"/>
                </a:moveTo>
                <a:lnTo>
                  <a:pt x="3186" y="1549"/>
                </a:lnTo>
                <a:lnTo>
                  <a:pt x="3193" y="1551"/>
                </a:lnTo>
                <a:lnTo>
                  <a:pt x="3191" y="1552"/>
                </a:lnTo>
                <a:lnTo>
                  <a:pt x="3188" y="1554"/>
                </a:lnTo>
                <a:lnTo>
                  <a:pt x="3185" y="1556"/>
                </a:lnTo>
                <a:lnTo>
                  <a:pt x="3181" y="1556"/>
                </a:lnTo>
                <a:lnTo>
                  <a:pt x="3180" y="1554"/>
                </a:lnTo>
                <a:lnTo>
                  <a:pt x="3178" y="1549"/>
                </a:lnTo>
                <a:lnTo>
                  <a:pt x="3180" y="1547"/>
                </a:lnTo>
                <a:close/>
                <a:moveTo>
                  <a:pt x="3220" y="1656"/>
                </a:moveTo>
                <a:lnTo>
                  <a:pt x="3223" y="1636"/>
                </a:lnTo>
                <a:lnTo>
                  <a:pt x="3230" y="1616"/>
                </a:lnTo>
                <a:lnTo>
                  <a:pt x="3232" y="1616"/>
                </a:lnTo>
                <a:lnTo>
                  <a:pt x="3252" y="1618"/>
                </a:lnTo>
                <a:lnTo>
                  <a:pt x="3268" y="1621"/>
                </a:lnTo>
                <a:lnTo>
                  <a:pt x="3268" y="1623"/>
                </a:lnTo>
                <a:lnTo>
                  <a:pt x="3267" y="1626"/>
                </a:lnTo>
                <a:lnTo>
                  <a:pt x="3267" y="1629"/>
                </a:lnTo>
                <a:lnTo>
                  <a:pt x="3260" y="1638"/>
                </a:lnTo>
                <a:lnTo>
                  <a:pt x="3252" y="1645"/>
                </a:lnTo>
                <a:lnTo>
                  <a:pt x="3243" y="1651"/>
                </a:lnTo>
                <a:lnTo>
                  <a:pt x="3235" y="1656"/>
                </a:lnTo>
                <a:lnTo>
                  <a:pt x="3228" y="1656"/>
                </a:lnTo>
                <a:lnTo>
                  <a:pt x="3220" y="1656"/>
                </a:lnTo>
                <a:close/>
              </a:path>
            </a:pathLst>
          </a:custGeom>
          <a:gradFill>
            <a:gsLst>
              <a:gs pos="0">
                <a:srgbClr val="002060">
                  <a:alpha val="72000"/>
                </a:srgbClr>
              </a:gs>
              <a:gs pos="97000">
                <a:srgbClr val="00B0F0"/>
              </a:gs>
            </a:gsLst>
            <a:lin ang="4500000" scaled="0"/>
          </a:gradFill>
          <a:ln w="3175">
            <a:solidFill>
              <a:srgbClr val="00B0F0">
                <a:alpha val="70000"/>
              </a:srgb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sym typeface="Arial" pitchFamily="34" charset="0"/>
            </a:endParaRPr>
          </a:p>
        </p:txBody>
      </p:sp>
      <p:sp>
        <p:nvSpPr>
          <p:cNvPr id="5" name="Text Box 232"/>
          <p:cNvSpPr txBox="1">
            <a:spLocks noChangeArrowheads="1"/>
          </p:cNvSpPr>
          <p:nvPr/>
        </p:nvSpPr>
        <p:spPr bwMode="auto">
          <a:xfrm>
            <a:off x="800457" y="4438915"/>
            <a:ext cx="18684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ctr" hangingPunct="1">
              <a:buNone/>
            </a:pPr>
            <a:r>
              <a:rPr lang="en-US" altLang="zh-CN" sz="1200" dirty="0">
                <a:solidFill>
                  <a:schemeClr val="bg1"/>
                </a:solidFill>
                <a:latin typeface="Akkurat Pro" charset="0"/>
                <a:ea typeface="Akkurat Pro" charset="0"/>
                <a:cs typeface="Akkurat Pro" charset="0"/>
              </a:rPr>
              <a:t>Huawei Authorized Learning Partner (HALP)</a:t>
            </a:r>
          </a:p>
        </p:txBody>
      </p:sp>
      <p:sp>
        <p:nvSpPr>
          <p:cNvPr id="28" name="Rectangle 54"/>
          <p:cNvSpPr>
            <a:spLocks noChangeAspect="1" noChangeArrowheads="1"/>
          </p:cNvSpPr>
          <p:nvPr/>
        </p:nvSpPr>
        <p:spPr bwMode="auto">
          <a:xfrm>
            <a:off x="6335462" y="2991229"/>
            <a:ext cx="65" cy="153888"/>
          </a:xfrm>
          <a:prstGeom prst="rect">
            <a:avLst/>
          </a:prstGeom>
          <a:noFill/>
          <a:ln w="9525" algn="ctr">
            <a:noFill/>
            <a:miter lim="800000"/>
            <a:headEnd/>
            <a:tailEnd/>
          </a:ln>
          <a:effectLst/>
        </p:spPr>
        <p:txBody>
          <a:bodyPr wrap="none" lIns="0" tIns="0" rIns="0" bIns="0">
            <a:spAutoFit/>
          </a:bodyPr>
          <a:lstStyle/>
          <a:p>
            <a:pPr algn="ctr" defTabSz="957602">
              <a:buNone/>
              <a:defRPr/>
            </a:pPr>
            <a:endParaRPr lang="en-US" altLang="zh-CN" sz="1000" dirty="0">
              <a:solidFill>
                <a:schemeClr val="bg1"/>
              </a:solidFill>
              <a:latin typeface="Akkurat Pro" charset="0"/>
              <a:ea typeface="Akkurat Pro" charset="0"/>
              <a:cs typeface="Akkurat Pro" charset="0"/>
            </a:endParaRPr>
          </a:p>
        </p:txBody>
      </p:sp>
      <p:sp>
        <p:nvSpPr>
          <p:cNvPr id="34" name="矩形 59"/>
          <p:cNvSpPr>
            <a:spLocks noChangeArrowheads="1"/>
          </p:cNvSpPr>
          <p:nvPr/>
        </p:nvSpPr>
        <p:spPr bwMode="auto">
          <a:xfrm>
            <a:off x="5188002" y="1325730"/>
            <a:ext cx="1819169" cy="307777"/>
          </a:xfrm>
          <a:prstGeom prst="rect">
            <a:avLst/>
          </a:prstGeom>
          <a:noFill/>
          <a:ln w="9525">
            <a:noFill/>
            <a:miter lim="800000"/>
            <a:headEnd/>
            <a:tailEnd/>
          </a:ln>
          <a:effectLst/>
        </p:spPr>
        <p:txBody>
          <a:bodyPr wrap="square" lIns="0" tIns="0" rIns="0" bIns="0" anchor="ctr">
            <a:spAutoFit/>
          </a:bodyPr>
          <a:lstStyle/>
          <a:p>
            <a:pPr algn="ctr" fontAlgn="ctr"/>
            <a:r>
              <a:rPr kumimoji="1" lang="en-US" altLang="zh-CN" sz="2000" b="1" kern="0" dirty="0" smtClean="0">
                <a:solidFill>
                  <a:srgbClr val="FFC000"/>
                </a:solidFill>
                <a:latin typeface="Akkurat Pro" charset="0"/>
                <a:ea typeface="Akkurat Pro" charset="0"/>
                <a:cs typeface="Akkurat Pro" charset="0"/>
                <a:sym typeface="Gill Sans" pitchFamily="-84" charset="0"/>
              </a:rPr>
              <a:t>600+ </a:t>
            </a:r>
            <a:r>
              <a:rPr lang="en-US" altLang="zh-CN" sz="1800" b="1" kern="0" dirty="0" smtClean="0">
                <a:solidFill>
                  <a:schemeClr val="bg1"/>
                </a:solidFill>
                <a:latin typeface="Akkurat Pro" charset="0"/>
                <a:ea typeface="Akkurat Pro" charset="0"/>
                <a:cs typeface="Akkurat Pro" charset="0"/>
                <a:sym typeface="Gill Sans" pitchFamily="-84" charset="0"/>
              </a:rPr>
              <a:t>Trainers</a:t>
            </a:r>
            <a:endParaRPr lang="en-US" altLang="zh-CN" sz="1800" b="1" dirty="0">
              <a:solidFill>
                <a:schemeClr val="bg1"/>
              </a:solidFill>
              <a:latin typeface="Akkurat Pro" charset="0"/>
              <a:ea typeface="Akkurat Pro" charset="0"/>
              <a:cs typeface="Akkurat Pro" charset="0"/>
            </a:endParaRPr>
          </a:p>
        </p:txBody>
      </p:sp>
      <p:sp>
        <p:nvSpPr>
          <p:cNvPr id="35" name="矩形 59"/>
          <p:cNvSpPr>
            <a:spLocks noChangeArrowheads="1"/>
          </p:cNvSpPr>
          <p:nvPr/>
        </p:nvSpPr>
        <p:spPr bwMode="auto">
          <a:xfrm>
            <a:off x="8021612" y="1325730"/>
            <a:ext cx="2560392" cy="307777"/>
          </a:xfrm>
          <a:prstGeom prst="rect">
            <a:avLst/>
          </a:prstGeom>
          <a:noFill/>
          <a:ln w="9525">
            <a:noFill/>
            <a:miter lim="800000"/>
            <a:headEnd/>
            <a:tailEnd/>
          </a:ln>
          <a:effectLst/>
        </p:spPr>
        <p:txBody>
          <a:bodyPr wrap="square" lIns="0" tIns="0" rIns="0" bIns="0" anchor="ctr">
            <a:spAutoFit/>
          </a:bodyPr>
          <a:lstStyle/>
          <a:p>
            <a:pPr algn="ctr" fontAlgn="ctr"/>
            <a:r>
              <a:rPr kumimoji="1" lang="en-US" altLang="zh-CN" sz="2000" b="1" kern="0" dirty="0" smtClean="0">
                <a:solidFill>
                  <a:srgbClr val="FFC000"/>
                </a:solidFill>
                <a:latin typeface="Akkurat Pro" charset="0"/>
                <a:ea typeface="Akkurat Pro" charset="0"/>
                <a:cs typeface="Akkurat Pro" charset="0"/>
                <a:sym typeface="Gill Sans" pitchFamily="-84" charset="0"/>
              </a:rPr>
              <a:t>100,000+ </a:t>
            </a:r>
            <a:r>
              <a:rPr lang="en-US" altLang="zh-CN" sz="1800" b="1" kern="0" dirty="0" smtClean="0">
                <a:solidFill>
                  <a:schemeClr val="bg1"/>
                </a:solidFill>
                <a:latin typeface="Akkurat Pro" charset="0"/>
                <a:ea typeface="Akkurat Pro" charset="0"/>
                <a:cs typeface="Akkurat Pro" charset="0"/>
                <a:sym typeface="Gill Sans" pitchFamily="-84" charset="0"/>
              </a:rPr>
              <a:t>Trainees</a:t>
            </a:r>
            <a:endParaRPr lang="en-US" altLang="zh-CN" sz="1800" b="1" dirty="0">
              <a:solidFill>
                <a:schemeClr val="bg1"/>
              </a:solidFill>
              <a:latin typeface="Akkurat Pro" charset="0"/>
              <a:ea typeface="Akkurat Pro" charset="0"/>
              <a:cs typeface="Akkurat Pro" charset="0"/>
            </a:endParaRPr>
          </a:p>
        </p:txBody>
      </p:sp>
      <p:sp>
        <p:nvSpPr>
          <p:cNvPr id="36" name="矩形 59"/>
          <p:cNvSpPr>
            <a:spLocks noChangeArrowheads="1"/>
          </p:cNvSpPr>
          <p:nvPr/>
        </p:nvSpPr>
        <p:spPr bwMode="auto">
          <a:xfrm>
            <a:off x="2085163" y="1325731"/>
            <a:ext cx="1533488" cy="307777"/>
          </a:xfrm>
          <a:prstGeom prst="rect">
            <a:avLst/>
          </a:prstGeom>
          <a:noFill/>
          <a:ln w="9525">
            <a:noFill/>
            <a:miter lim="800000"/>
            <a:headEnd/>
            <a:tailEnd/>
          </a:ln>
          <a:effectLst/>
        </p:spPr>
        <p:txBody>
          <a:bodyPr wrap="square" lIns="0" tIns="0" rIns="0" bIns="0" anchor="ctr">
            <a:spAutoFit/>
          </a:bodyPr>
          <a:lstStyle/>
          <a:p>
            <a:pPr algn="ctr"/>
            <a:r>
              <a:rPr kumimoji="1" lang="en-US" altLang="zh-CN" sz="2000" b="1" kern="0" dirty="0">
                <a:solidFill>
                  <a:srgbClr val="FFC000"/>
                </a:solidFill>
                <a:latin typeface="Akkurat Pro" charset="0"/>
                <a:ea typeface="Akkurat Pro" charset="0"/>
                <a:cs typeface="Akkurat Pro" charset="0"/>
                <a:sym typeface="Gill Sans" pitchFamily="-84" charset="0"/>
              </a:rPr>
              <a:t>100+ </a:t>
            </a:r>
            <a:r>
              <a:rPr lang="en-US" altLang="zh-CN" sz="1800" b="1" kern="0" dirty="0" smtClean="0">
                <a:solidFill>
                  <a:schemeClr val="bg1"/>
                </a:solidFill>
                <a:latin typeface="Akkurat Pro" charset="0"/>
                <a:ea typeface="Akkurat Pro" charset="0"/>
                <a:cs typeface="Akkurat Pro" charset="0"/>
                <a:sym typeface="Gill Sans" pitchFamily="-84" charset="0"/>
              </a:rPr>
              <a:t>HALPs</a:t>
            </a:r>
            <a:endParaRPr lang="en-US" altLang="zh-CN" sz="1800" b="1" dirty="0">
              <a:solidFill>
                <a:schemeClr val="bg1"/>
              </a:solidFill>
              <a:latin typeface="Akkurat Pro" charset="0"/>
              <a:ea typeface="Akkurat Pro" charset="0"/>
              <a:cs typeface="Akkurat Pro" charset="0"/>
            </a:endParaRPr>
          </a:p>
        </p:txBody>
      </p:sp>
      <p:sp>
        <p:nvSpPr>
          <p:cNvPr id="65" name="Rectangle 29"/>
          <p:cNvSpPr>
            <a:spLocks noChangeAspect="1" noChangeArrowheads="1"/>
          </p:cNvSpPr>
          <p:nvPr/>
        </p:nvSpPr>
        <p:spPr bwMode="auto">
          <a:xfrm>
            <a:off x="7436998" y="3331943"/>
            <a:ext cx="551433" cy="153888"/>
          </a:xfrm>
          <a:prstGeom prst="rect">
            <a:avLst/>
          </a:prstGeom>
          <a:noFill/>
          <a:ln w="9525" algn="ctr">
            <a:noFill/>
            <a:miter lim="800000"/>
            <a:headEnd/>
            <a:tailEnd/>
          </a:ln>
          <a:effectLst/>
        </p:spPr>
        <p:txBody>
          <a:bodyPr wrap="none" lIns="0" tIns="0" rIns="0" bIns="0">
            <a:spAutoFit/>
          </a:bodyPr>
          <a:lstStyle/>
          <a:p>
            <a:pPr algn="ctr" defTabSz="957602"/>
            <a:r>
              <a:rPr lang="en-US" sz="1000" dirty="0">
                <a:solidFill>
                  <a:schemeClr val="bg1"/>
                </a:solidFill>
                <a:latin typeface="Akkurat Pro" charset="0"/>
                <a:ea typeface="Akkurat Pro" charset="0"/>
                <a:cs typeface="Akkurat Pro" charset="0"/>
              </a:rPr>
              <a:t>Pakistan </a:t>
            </a:r>
            <a:endParaRPr lang="en-US" altLang="zh-CN" sz="1000" dirty="0">
              <a:solidFill>
                <a:schemeClr val="bg1"/>
              </a:solidFill>
              <a:latin typeface="Akkurat Pro" charset="0"/>
              <a:ea typeface="Akkurat Pro" charset="0"/>
              <a:cs typeface="Akkurat Pro" charset="0"/>
            </a:endParaRPr>
          </a:p>
        </p:txBody>
      </p:sp>
      <p:sp>
        <p:nvSpPr>
          <p:cNvPr id="37" name="Freeform 6"/>
          <p:cNvSpPr>
            <a:spLocks noEditPoints="1"/>
          </p:cNvSpPr>
          <p:nvPr/>
        </p:nvSpPr>
        <p:spPr bwMode="auto">
          <a:xfrm>
            <a:off x="2428311" y="2493660"/>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latin typeface="Akkurat Pro" charset="0"/>
              <a:ea typeface="Akkurat Pro" charset="0"/>
              <a:cs typeface="Akkurat Pro" charset="0"/>
            </a:endParaRPr>
          </a:p>
        </p:txBody>
      </p:sp>
      <p:sp>
        <p:nvSpPr>
          <p:cNvPr id="38" name="Freeform 6"/>
          <p:cNvSpPr>
            <a:spLocks noEditPoints="1"/>
          </p:cNvSpPr>
          <p:nvPr/>
        </p:nvSpPr>
        <p:spPr bwMode="auto">
          <a:xfrm>
            <a:off x="2428311" y="3317256"/>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39" name="Freeform 6"/>
          <p:cNvSpPr>
            <a:spLocks noEditPoints="1"/>
          </p:cNvSpPr>
          <p:nvPr/>
        </p:nvSpPr>
        <p:spPr bwMode="auto">
          <a:xfrm>
            <a:off x="3000798" y="3692427"/>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40" name="Freeform 6"/>
          <p:cNvSpPr>
            <a:spLocks noEditPoints="1"/>
          </p:cNvSpPr>
          <p:nvPr/>
        </p:nvSpPr>
        <p:spPr bwMode="auto">
          <a:xfrm>
            <a:off x="3511130" y="3819540"/>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41" name="Freeform 6"/>
          <p:cNvSpPr>
            <a:spLocks noEditPoints="1"/>
          </p:cNvSpPr>
          <p:nvPr/>
        </p:nvSpPr>
        <p:spPr bwMode="auto">
          <a:xfrm>
            <a:off x="4025340" y="4199274"/>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42" name="Freeform 6"/>
          <p:cNvSpPr>
            <a:spLocks noEditPoints="1"/>
          </p:cNvSpPr>
          <p:nvPr/>
        </p:nvSpPr>
        <p:spPr bwMode="auto">
          <a:xfrm>
            <a:off x="5600670" y="2399576"/>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latin typeface="Akkurat Pro" charset="0"/>
              <a:ea typeface="Akkurat Pro" charset="0"/>
              <a:cs typeface="Akkurat Pro" charset="0"/>
            </a:endParaRPr>
          </a:p>
        </p:txBody>
      </p:sp>
      <p:sp>
        <p:nvSpPr>
          <p:cNvPr id="43" name="Freeform 6"/>
          <p:cNvSpPr>
            <a:spLocks noEditPoints="1"/>
          </p:cNvSpPr>
          <p:nvPr/>
        </p:nvSpPr>
        <p:spPr bwMode="auto">
          <a:xfrm>
            <a:off x="5871747" y="2459241"/>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latin typeface="Akkurat Pro" charset="0"/>
              <a:ea typeface="Akkurat Pro" charset="0"/>
              <a:cs typeface="Akkurat Pro" charset="0"/>
            </a:endParaRPr>
          </a:p>
        </p:txBody>
      </p:sp>
      <p:sp>
        <p:nvSpPr>
          <p:cNvPr id="44" name="Freeform 6"/>
          <p:cNvSpPr>
            <a:spLocks noEditPoints="1"/>
          </p:cNvSpPr>
          <p:nvPr/>
        </p:nvSpPr>
        <p:spPr bwMode="auto">
          <a:xfrm>
            <a:off x="5826758" y="3031710"/>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45" name="Freeform 6"/>
          <p:cNvSpPr>
            <a:spLocks noEditPoints="1"/>
          </p:cNvSpPr>
          <p:nvPr/>
        </p:nvSpPr>
        <p:spPr bwMode="auto">
          <a:xfrm>
            <a:off x="6555372" y="3167259"/>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47" name="Freeform 6"/>
          <p:cNvSpPr>
            <a:spLocks noEditPoints="1"/>
          </p:cNvSpPr>
          <p:nvPr/>
        </p:nvSpPr>
        <p:spPr bwMode="auto">
          <a:xfrm>
            <a:off x="6944512" y="2224109"/>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latin typeface="Akkurat Pro" charset="0"/>
              <a:ea typeface="Akkurat Pro" charset="0"/>
              <a:cs typeface="Akkurat Pro" charset="0"/>
            </a:endParaRPr>
          </a:p>
        </p:txBody>
      </p:sp>
      <p:sp>
        <p:nvSpPr>
          <p:cNvPr id="48" name="Freeform 6"/>
          <p:cNvSpPr>
            <a:spLocks noEditPoints="1"/>
          </p:cNvSpPr>
          <p:nvPr/>
        </p:nvSpPr>
        <p:spPr bwMode="auto">
          <a:xfrm>
            <a:off x="9086051" y="3087309"/>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49" name="Freeform 6"/>
          <p:cNvSpPr>
            <a:spLocks noEditPoints="1"/>
          </p:cNvSpPr>
          <p:nvPr/>
        </p:nvSpPr>
        <p:spPr bwMode="auto">
          <a:xfrm>
            <a:off x="8164129" y="3321299"/>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0" name="Freeform 6"/>
          <p:cNvSpPr>
            <a:spLocks noEditPoints="1"/>
          </p:cNvSpPr>
          <p:nvPr/>
        </p:nvSpPr>
        <p:spPr bwMode="auto">
          <a:xfrm>
            <a:off x="8921836" y="3546408"/>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1" name="Freeform 6"/>
          <p:cNvSpPr>
            <a:spLocks noEditPoints="1"/>
          </p:cNvSpPr>
          <p:nvPr/>
        </p:nvSpPr>
        <p:spPr bwMode="auto">
          <a:xfrm>
            <a:off x="5845857" y="3684707"/>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2" name="Freeform 6"/>
          <p:cNvSpPr>
            <a:spLocks noEditPoints="1"/>
          </p:cNvSpPr>
          <p:nvPr/>
        </p:nvSpPr>
        <p:spPr bwMode="auto">
          <a:xfrm>
            <a:off x="6379779" y="3756468"/>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3" name="Freeform 6"/>
          <p:cNvSpPr>
            <a:spLocks noEditPoints="1"/>
          </p:cNvSpPr>
          <p:nvPr/>
        </p:nvSpPr>
        <p:spPr bwMode="auto">
          <a:xfrm>
            <a:off x="6858611" y="3882294"/>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4" name="Freeform 6"/>
          <p:cNvSpPr>
            <a:spLocks noEditPoints="1"/>
          </p:cNvSpPr>
          <p:nvPr/>
        </p:nvSpPr>
        <p:spPr bwMode="auto">
          <a:xfrm>
            <a:off x="6342944" y="4358650"/>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5" name="Freeform 6"/>
          <p:cNvSpPr>
            <a:spLocks noEditPoints="1"/>
          </p:cNvSpPr>
          <p:nvPr/>
        </p:nvSpPr>
        <p:spPr bwMode="auto">
          <a:xfrm>
            <a:off x="6405947" y="4874518"/>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6" name="Freeform 6"/>
          <p:cNvSpPr>
            <a:spLocks noEditPoints="1"/>
          </p:cNvSpPr>
          <p:nvPr/>
        </p:nvSpPr>
        <p:spPr bwMode="auto">
          <a:xfrm>
            <a:off x="9950091" y="4739866"/>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7" name="Freeform 6"/>
          <p:cNvSpPr>
            <a:spLocks noEditPoints="1"/>
          </p:cNvSpPr>
          <p:nvPr/>
        </p:nvSpPr>
        <p:spPr bwMode="auto">
          <a:xfrm>
            <a:off x="9314193" y="4114394"/>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8" name="Freeform 6"/>
          <p:cNvSpPr>
            <a:spLocks noEditPoints="1"/>
          </p:cNvSpPr>
          <p:nvPr/>
        </p:nvSpPr>
        <p:spPr bwMode="auto">
          <a:xfrm>
            <a:off x="8373035" y="2847749"/>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59" name="Freeform 6"/>
          <p:cNvSpPr>
            <a:spLocks noEditPoints="1"/>
          </p:cNvSpPr>
          <p:nvPr/>
        </p:nvSpPr>
        <p:spPr bwMode="auto">
          <a:xfrm>
            <a:off x="7929914" y="2837852"/>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60" name="Freeform 6"/>
          <p:cNvSpPr>
            <a:spLocks noEditPoints="1"/>
          </p:cNvSpPr>
          <p:nvPr/>
        </p:nvSpPr>
        <p:spPr bwMode="auto">
          <a:xfrm>
            <a:off x="6942472" y="2949365"/>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61" name="Freeform 6"/>
          <p:cNvSpPr>
            <a:spLocks noEditPoints="1"/>
          </p:cNvSpPr>
          <p:nvPr/>
        </p:nvSpPr>
        <p:spPr bwMode="auto">
          <a:xfrm>
            <a:off x="6318823" y="2688220"/>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latin typeface="Akkurat Pro" charset="0"/>
              <a:ea typeface="Akkurat Pro" charset="0"/>
              <a:cs typeface="Akkurat Pro" charset="0"/>
            </a:endParaRPr>
          </a:p>
        </p:txBody>
      </p:sp>
      <p:sp>
        <p:nvSpPr>
          <p:cNvPr id="62" name="Freeform 6"/>
          <p:cNvSpPr>
            <a:spLocks noEditPoints="1"/>
          </p:cNvSpPr>
          <p:nvPr/>
        </p:nvSpPr>
        <p:spPr bwMode="auto">
          <a:xfrm>
            <a:off x="8904043" y="3933240"/>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E030A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64" name="Freeform 6"/>
          <p:cNvSpPr>
            <a:spLocks noEditPoints="1"/>
          </p:cNvSpPr>
          <p:nvPr/>
        </p:nvSpPr>
        <p:spPr bwMode="auto">
          <a:xfrm>
            <a:off x="7648638" y="3131355"/>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E030A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67" name="Freeform 6"/>
          <p:cNvSpPr>
            <a:spLocks noEditPoints="1"/>
          </p:cNvSpPr>
          <p:nvPr/>
        </p:nvSpPr>
        <p:spPr bwMode="auto">
          <a:xfrm>
            <a:off x="7138967" y="3112519"/>
            <a:ext cx="129944" cy="217927"/>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E030A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68" name="Rectangle 29"/>
          <p:cNvSpPr>
            <a:spLocks noChangeAspect="1" noChangeArrowheads="1"/>
          </p:cNvSpPr>
          <p:nvPr/>
        </p:nvSpPr>
        <p:spPr bwMode="auto">
          <a:xfrm>
            <a:off x="7078697" y="3328012"/>
            <a:ext cx="246862" cy="153888"/>
          </a:xfrm>
          <a:prstGeom prst="rect">
            <a:avLst/>
          </a:prstGeom>
          <a:noFill/>
          <a:ln w="9525" algn="ctr">
            <a:noFill/>
            <a:miter lim="800000"/>
            <a:headEnd/>
            <a:tailEnd/>
          </a:ln>
          <a:effectLst/>
        </p:spPr>
        <p:txBody>
          <a:bodyPr wrap="none" lIns="0" tIns="0" rIns="0" bIns="0">
            <a:spAutoFit/>
          </a:bodyPr>
          <a:lstStyle/>
          <a:p>
            <a:pPr algn="ctr" defTabSz="957602">
              <a:buNone/>
              <a:defRPr/>
            </a:pPr>
            <a:r>
              <a:rPr lang="en-US" altLang="zh-CN" sz="1000" dirty="0" smtClean="0">
                <a:solidFill>
                  <a:schemeClr val="bg1"/>
                </a:solidFill>
                <a:latin typeface="Akkurat Pro" charset="0"/>
                <a:ea typeface="Akkurat Pro" charset="0"/>
                <a:cs typeface="Akkurat Pro" charset="0"/>
              </a:rPr>
              <a:t>UAE</a:t>
            </a:r>
            <a:endParaRPr lang="en-US" altLang="zh-CN" sz="1000" dirty="0">
              <a:solidFill>
                <a:schemeClr val="bg1"/>
              </a:solidFill>
              <a:latin typeface="Akkurat Pro" charset="0"/>
              <a:ea typeface="Akkurat Pro" charset="0"/>
              <a:cs typeface="Akkurat Pro" charset="0"/>
            </a:endParaRPr>
          </a:p>
        </p:txBody>
      </p:sp>
      <p:sp>
        <p:nvSpPr>
          <p:cNvPr id="70" name="842886174"/>
          <p:cNvSpPr txBox="1">
            <a:spLocks noChangeArrowheads="1"/>
          </p:cNvSpPr>
          <p:nvPr/>
        </p:nvSpPr>
        <p:spPr bwMode="auto">
          <a:xfrm>
            <a:off x="815395" y="5064261"/>
            <a:ext cx="18772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200" dirty="0" smtClean="0">
                <a:solidFill>
                  <a:schemeClr val="bg1"/>
                </a:solidFill>
                <a:latin typeface="Akkurat Pro" charset="0"/>
                <a:ea typeface="Akkurat Pro" charset="0"/>
                <a:cs typeface="Akkurat Pro" charset="0"/>
              </a:rPr>
              <a:t>3</a:t>
            </a:r>
            <a:r>
              <a:rPr lang="zh-CN" altLang="en-US" sz="1200" dirty="0" smtClean="0">
                <a:solidFill>
                  <a:schemeClr val="bg1"/>
                </a:solidFill>
                <a:latin typeface="Akkurat Pro" charset="0"/>
                <a:ea typeface="Akkurat Pro" charset="0"/>
                <a:cs typeface="Akkurat Pro" charset="0"/>
              </a:rPr>
              <a:t> </a:t>
            </a:r>
            <a:r>
              <a:rPr lang="en-US" altLang="zh-CN" sz="1200" dirty="0" smtClean="0">
                <a:solidFill>
                  <a:schemeClr val="bg1"/>
                </a:solidFill>
                <a:latin typeface="Akkurat Pro" charset="0"/>
                <a:ea typeface="Akkurat Pro" charset="0"/>
                <a:cs typeface="Akkurat Pro" charset="0"/>
              </a:rPr>
              <a:t>HALPs offer global delivery capabilities</a:t>
            </a:r>
            <a:endParaRPr lang="en-US" altLang="zh-CN" sz="1200" dirty="0">
              <a:solidFill>
                <a:schemeClr val="bg1"/>
              </a:solidFill>
              <a:latin typeface="Akkurat Pro" charset="0"/>
              <a:ea typeface="Akkurat Pro" charset="0"/>
              <a:cs typeface="Akkurat Pro" charset="0"/>
            </a:endParaRPr>
          </a:p>
        </p:txBody>
      </p:sp>
      <p:sp>
        <p:nvSpPr>
          <p:cNvPr id="71" name="1069141764"/>
          <p:cNvSpPr>
            <a:spLocks noChangeArrowheads="1"/>
          </p:cNvSpPr>
          <p:nvPr/>
        </p:nvSpPr>
        <p:spPr bwMode="auto">
          <a:xfrm>
            <a:off x="81280" y="6334920"/>
            <a:ext cx="5240020" cy="307777"/>
          </a:xfrm>
          <a:prstGeom prst="rect">
            <a:avLst/>
          </a:prstGeom>
          <a:noFill/>
          <a:ln w="9525">
            <a:noFill/>
            <a:miter lim="800000"/>
            <a:headEnd/>
            <a:tailEnd/>
          </a:ln>
          <a:effectLst/>
        </p:spPr>
        <p:txBody>
          <a:bodyPr wrap="square" lIns="0" tIns="0" rIns="0" bIns="0" anchor="ctr">
            <a:spAutoFit/>
          </a:bodyPr>
          <a:lstStyle/>
          <a:p>
            <a:pPr algn="ctr"/>
            <a:r>
              <a:rPr kumimoji="1" lang="en-US" sz="2000" b="1" kern="0" dirty="0" smtClean="0">
                <a:solidFill>
                  <a:srgbClr val="FFC000"/>
                </a:solidFill>
                <a:latin typeface="Akkurat Pro" charset="0"/>
                <a:ea typeface="Akkurat Pro" charset="0"/>
                <a:cs typeface="Akkurat Pro" charset="0"/>
              </a:rPr>
              <a:t>40+ </a:t>
            </a:r>
            <a:r>
              <a:rPr kumimoji="1" lang="en-US" sz="1800" kern="0" dirty="0" smtClean="0">
                <a:solidFill>
                  <a:schemeClr val="bg1"/>
                </a:solidFill>
                <a:latin typeface="Akkurat Pro" charset="0"/>
                <a:ea typeface="Akkurat Pro" charset="0"/>
                <a:cs typeface="Akkurat Pro" charset="0"/>
              </a:rPr>
              <a:t>HALPs provide HCIE training capabilities</a:t>
            </a:r>
            <a:endParaRPr kumimoji="1" lang="en-US" altLang="zh-CN" sz="1800" b="1" kern="0" dirty="0">
              <a:solidFill>
                <a:schemeClr val="bg1"/>
              </a:solidFill>
              <a:latin typeface="Akkurat Pro" charset="0"/>
              <a:ea typeface="Akkurat Pro" charset="0"/>
              <a:cs typeface="Akkurat Pro" charset="0"/>
              <a:sym typeface="Gill Sans" pitchFamily="-84" charset="0"/>
            </a:endParaRPr>
          </a:p>
        </p:txBody>
      </p:sp>
      <p:sp>
        <p:nvSpPr>
          <p:cNvPr id="2" name="1023505637"/>
          <p:cNvSpPr/>
          <p:nvPr/>
        </p:nvSpPr>
        <p:spPr>
          <a:xfrm>
            <a:off x="5304084" y="6332285"/>
            <a:ext cx="6617918" cy="400110"/>
          </a:xfrm>
          <a:prstGeom prst="rect">
            <a:avLst/>
          </a:prstGeom>
        </p:spPr>
        <p:txBody>
          <a:bodyPr wrap="square">
            <a:spAutoFit/>
          </a:bodyPr>
          <a:lstStyle/>
          <a:p>
            <a:pPr algn="ctr"/>
            <a:r>
              <a:rPr kumimoji="1" lang="en-US" sz="2000" b="1" kern="0" dirty="0">
                <a:solidFill>
                  <a:srgbClr val="FFC000"/>
                </a:solidFill>
                <a:latin typeface="Akkurat Pro" charset="0"/>
                <a:ea typeface="Akkurat Pro" charset="0"/>
                <a:cs typeface="Akkurat Pro" charset="0"/>
              </a:rPr>
              <a:t>65</a:t>
            </a:r>
            <a:r>
              <a:rPr kumimoji="1" lang="en-US" sz="2000" b="1" kern="0" dirty="0" smtClean="0">
                <a:solidFill>
                  <a:srgbClr val="FFC000"/>
                </a:solidFill>
                <a:latin typeface="Akkurat Pro" charset="0"/>
                <a:ea typeface="Akkurat Pro" charset="0"/>
                <a:cs typeface="Akkurat Pro" charset="0"/>
              </a:rPr>
              <a:t>% </a:t>
            </a:r>
            <a:r>
              <a:rPr kumimoji="1" lang="en-US" sz="1800" kern="0" dirty="0" smtClean="0">
                <a:solidFill>
                  <a:schemeClr val="bg1"/>
                </a:solidFill>
                <a:latin typeface="Akkurat Pro" charset="0"/>
                <a:ea typeface="Akkurat Pro" charset="0"/>
                <a:cs typeface="Akkurat Pro" charset="0"/>
              </a:rPr>
              <a:t>of HALPs offer training capabilities in IT</a:t>
            </a:r>
            <a:r>
              <a:rPr kumimoji="1" lang="en-US" sz="1800" kern="0" dirty="0">
                <a:solidFill>
                  <a:schemeClr val="bg1"/>
                </a:solidFill>
                <a:latin typeface="Akkurat Pro" charset="0"/>
                <a:ea typeface="Akkurat Pro" charset="0"/>
                <a:cs typeface="Akkurat Pro" charset="0"/>
              </a:rPr>
              <a:t> </a:t>
            </a:r>
            <a:r>
              <a:rPr kumimoji="1" lang="en-US" sz="1800" kern="0" dirty="0" smtClean="0">
                <a:solidFill>
                  <a:schemeClr val="bg1"/>
                </a:solidFill>
                <a:latin typeface="Akkurat Pro" charset="0"/>
                <a:ea typeface="Akkurat Pro" charset="0"/>
                <a:cs typeface="Akkurat Pro" charset="0"/>
              </a:rPr>
              <a:t>and cloud fields</a:t>
            </a:r>
            <a:endParaRPr kumimoji="1" lang="en-US" altLang="zh-CN" sz="1800" kern="0" dirty="0">
              <a:solidFill>
                <a:schemeClr val="bg1"/>
              </a:solidFill>
              <a:latin typeface="Akkurat Pro" charset="0"/>
              <a:ea typeface="Akkurat Pro" charset="0"/>
              <a:cs typeface="Akkurat Pro" charset="0"/>
              <a:sym typeface="Gill Sans" pitchFamily="-84" charset="0"/>
            </a:endParaRPr>
          </a:p>
        </p:txBody>
      </p:sp>
      <p:sp>
        <p:nvSpPr>
          <p:cNvPr id="72" name="Rectangle 5"/>
          <p:cNvSpPr>
            <a:spLocks noChangeAspect="1" noChangeArrowheads="1"/>
          </p:cNvSpPr>
          <p:nvPr/>
        </p:nvSpPr>
        <p:spPr bwMode="auto">
          <a:xfrm>
            <a:off x="2236993" y="2711634"/>
            <a:ext cx="495328"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Canada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3" name="Rectangle 13"/>
          <p:cNvSpPr>
            <a:spLocks noChangeAspect="1" noChangeArrowheads="1"/>
          </p:cNvSpPr>
          <p:nvPr/>
        </p:nvSpPr>
        <p:spPr bwMode="auto">
          <a:xfrm>
            <a:off x="3785889" y="4414560"/>
            <a:ext cx="598220" cy="274756"/>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Brazil</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4" name="Rectangle 15"/>
          <p:cNvSpPr>
            <a:spLocks noChangeAspect="1" noChangeArrowheads="1"/>
          </p:cNvSpPr>
          <p:nvPr/>
        </p:nvSpPr>
        <p:spPr bwMode="auto">
          <a:xfrm>
            <a:off x="2587119" y="3912794"/>
            <a:ext cx="905697"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smtClean="0">
                <a:solidFill>
                  <a:schemeClr val="bg1"/>
                </a:solidFill>
                <a:effectLst>
                  <a:outerShdw blurRad="38100" dist="38100" dir="2700000" algn="tl">
                    <a:srgbClr val="C0C0C0"/>
                  </a:outerShdw>
                </a:effectLst>
                <a:latin typeface="Akkurat Pro" charset="0"/>
                <a:ea typeface="Akkurat Pro" charset="0"/>
                <a:cs typeface="Akkurat Pro" charset="0"/>
              </a:rPr>
              <a:t>Colombia    </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5" name="Rectangle 17"/>
          <p:cNvSpPr>
            <a:spLocks noChangeAspect="1" noChangeArrowheads="1"/>
          </p:cNvSpPr>
          <p:nvPr/>
        </p:nvSpPr>
        <p:spPr bwMode="auto">
          <a:xfrm>
            <a:off x="3183938" y="4049517"/>
            <a:ext cx="809351"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Venezuela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6" name="Rectangle 19"/>
          <p:cNvSpPr>
            <a:spLocks noChangeAspect="1" noChangeArrowheads="1"/>
          </p:cNvSpPr>
          <p:nvPr/>
        </p:nvSpPr>
        <p:spPr bwMode="auto">
          <a:xfrm>
            <a:off x="2245411" y="3537030"/>
            <a:ext cx="447238"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Mexico</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7" name="Rectangle 9"/>
          <p:cNvSpPr>
            <a:spLocks noChangeAspect="1" noChangeArrowheads="1"/>
          </p:cNvSpPr>
          <p:nvPr/>
        </p:nvSpPr>
        <p:spPr bwMode="auto">
          <a:xfrm>
            <a:off x="5684356" y="3911631"/>
            <a:ext cx="448842"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Nigeria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8" name="Rectangle 21"/>
          <p:cNvSpPr>
            <a:spLocks noChangeAspect="1" noChangeArrowheads="1"/>
          </p:cNvSpPr>
          <p:nvPr/>
        </p:nvSpPr>
        <p:spPr bwMode="auto">
          <a:xfrm>
            <a:off x="6734657" y="4105313"/>
            <a:ext cx="400752"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Kenya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79" name="Rectangle 23"/>
          <p:cNvSpPr>
            <a:spLocks noChangeAspect="1" noChangeArrowheads="1"/>
          </p:cNvSpPr>
          <p:nvPr/>
        </p:nvSpPr>
        <p:spPr bwMode="auto">
          <a:xfrm>
            <a:off x="6434234" y="3393730"/>
            <a:ext cx="360676"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Egypt</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0" name="Rectangle 25"/>
          <p:cNvSpPr>
            <a:spLocks noChangeAspect="1" noChangeArrowheads="1"/>
          </p:cNvSpPr>
          <p:nvPr/>
        </p:nvSpPr>
        <p:spPr bwMode="auto">
          <a:xfrm>
            <a:off x="5652274" y="3233130"/>
            <a:ext cx="456856"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Tunisia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1" name="Rectangle 27"/>
          <p:cNvSpPr>
            <a:spLocks noChangeAspect="1" noChangeArrowheads="1"/>
          </p:cNvSpPr>
          <p:nvPr/>
        </p:nvSpPr>
        <p:spPr bwMode="auto">
          <a:xfrm>
            <a:off x="6088674" y="5091720"/>
            <a:ext cx="767839"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South Africa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2" name="Rectangle 29"/>
          <p:cNvSpPr>
            <a:spLocks noChangeAspect="1" noChangeArrowheads="1"/>
          </p:cNvSpPr>
          <p:nvPr/>
        </p:nvSpPr>
        <p:spPr bwMode="auto">
          <a:xfrm>
            <a:off x="6233177" y="3968072"/>
            <a:ext cx="408766"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Sudan</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7" name="Rectangle 31"/>
          <p:cNvSpPr>
            <a:spLocks noChangeAspect="1" noChangeArrowheads="1"/>
          </p:cNvSpPr>
          <p:nvPr/>
        </p:nvSpPr>
        <p:spPr bwMode="auto">
          <a:xfrm>
            <a:off x="5371839" y="2478009"/>
            <a:ext cx="197170"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100" dirty="0" smtClean="0">
                <a:solidFill>
                  <a:schemeClr val="bg1"/>
                </a:solidFill>
                <a:effectLst>
                  <a:outerShdw blurRad="38100" dist="38100" dir="2700000" algn="tl">
                    <a:srgbClr val="C0C0C0"/>
                  </a:outerShdw>
                </a:effectLst>
                <a:latin typeface="Akkurat Pro" charset="0"/>
                <a:ea typeface="Akkurat Pro" charset="0"/>
                <a:cs typeface="Akkurat Pro" charset="0"/>
              </a:rPr>
              <a:t>UK</a:t>
            </a:r>
            <a:endParaRPr lang="en-US" altLang="zh-CN" sz="11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8" name="Rectangle 33"/>
          <p:cNvSpPr>
            <a:spLocks noChangeAspect="1" noChangeArrowheads="1"/>
          </p:cNvSpPr>
          <p:nvPr/>
        </p:nvSpPr>
        <p:spPr bwMode="auto">
          <a:xfrm>
            <a:off x="5648344" y="2632399"/>
            <a:ext cx="578684"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Germany</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9" name="Rectangle 36"/>
          <p:cNvSpPr>
            <a:spLocks noChangeAspect="1" noChangeArrowheads="1"/>
          </p:cNvSpPr>
          <p:nvPr/>
        </p:nvSpPr>
        <p:spPr bwMode="auto">
          <a:xfrm>
            <a:off x="6720239" y="2430950"/>
            <a:ext cx="570242" cy="214376"/>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100" dirty="0" smtClean="0">
                <a:solidFill>
                  <a:schemeClr val="bg1"/>
                </a:solidFill>
                <a:effectLst>
                  <a:outerShdw blurRad="38100" dist="38100" dir="2700000" algn="tl">
                    <a:srgbClr val="C0C0C0"/>
                  </a:outerShdw>
                </a:effectLst>
                <a:latin typeface="Akkurat Pro" charset="0"/>
                <a:ea typeface="Akkurat Pro" charset="0"/>
                <a:cs typeface="Akkurat Pro" charset="0"/>
              </a:rPr>
              <a:t>Russia</a:t>
            </a:r>
            <a:endParaRPr lang="en-US" altLang="zh-CN" sz="11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0" name="1458814376"/>
          <p:cNvSpPr/>
          <p:nvPr/>
        </p:nvSpPr>
        <p:spPr>
          <a:xfrm>
            <a:off x="6157312" y="2869413"/>
            <a:ext cx="440826" cy="162710"/>
          </a:xfrm>
          <a:prstGeom prst="rect">
            <a:avLst/>
          </a:prstGeom>
          <a:noFill/>
          <a:ln w="9525" algn="ctr">
            <a:noFill/>
            <a:miter lim="800000"/>
            <a:headEnd/>
            <a:tailEnd/>
          </a:ln>
          <a:effectLst/>
        </p:spPr>
        <p:txBody>
          <a:bodyPr wrap="square" lIns="0" tIns="0" rIns="0" bIns="0">
            <a:noAutofit/>
          </a:bodyPr>
          <a:lstStyle/>
          <a:p>
            <a:pPr algn="ctr" defTabSz="957602" fontAlgn="ctr">
              <a:buNone/>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Poland</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1" name="Rectangle 11"/>
          <p:cNvSpPr>
            <a:spLocks noChangeAspect="1" noChangeArrowheads="1"/>
          </p:cNvSpPr>
          <p:nvPr/>
        </p:nvSpPr>
        <p:spPr bwMode="auto">
          <a:xfrm>
            <a:off x="8969015" y="3296718"/>
            <a:ext cx="370294"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China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2" name="Rectangle 39"/>
          <p:cNvSpPr>
            <a:spLocks noChangeAspect="1" noChangeArrowheads="1"/>
          </p:cNvSpPr>
          <p:nvPr/>
        </p:nvSpPr>
        <p:spPr bwMode="auto">
          <a:xfrm>
            <a:off x="8720291" y="3747644"/>
            <a:ext cx="543418"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Thailand</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3" name="Rectangle 43"/>
          <p:cNvSpPr>
            <a:spLocks noChangeAspect="1" noChangeArrowheads="1"/>
          </p:cNvSpPr>
          <p:nvPr/>
        </p:nvSpPr>
        <p:spPr bwMode="auto">
          <a:xfrm>
            <a:off x="9740147" y="4944912"/>
            <a:ext cx="549831"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Australia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4" name="Rectangle 45"/>
          <p:cNvSpPr>
            <a:spLocks noChangeAspect="1" noChangeArrowheads="1"/>
          </p:cNvSpPr>
          <p:nvPr/>
        </p:nvSpPr>
        <p:spPr bwMode="auto">
          <a:xfrm>
            <a:off x="8092185" y="3555161"/>
            <a:ext cx="306174"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India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5" name="Rectangle 48"/>
          <p:cNvSpPr>
            <a:spLocks noChangeAspect="1" noChangeArrowheads="1"/>
          </p:cNvSpPr>
          <p:nvPr/>
        </p:nvSpPr>
        <p:spPr bwMode="auto">
          <a:xfrm>
            <a:off x="9086051" y="4330027"/>
            <a:ext cx="612347"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Indonesia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96" name="Rectangle 50"/>
          <p:cNvSpPr>
            <a:spLocks noChangeAspect="1" noChangeArrowheads="1"/>
          </p:cNvSpPr>
          <p:nvPr/>
        </p:nvSpPr>
        <p:spPr bwMode="auto">
          <a:xfrm>
            <a:off x="8666085" y="4137117"/>
            <a:ext cx="557846" cy="162710"/>
          </a:xfrm>
          <a:prstGeom prst="rect">
            <a:avLst/>
          </a:prstGeom>
          <a:noFill/>
          <a:ln w="9525" algn="ctr">
            <a:noFill/>
            <a:miter lim="800000"/>
            <a:headEnd/>
            <a:tailEnd/>
          </a:ln>
          <a:effectLst/>
        </p:spPr>
        <p:txBody>
          <a:bodyPr wrap="square" lIns="0" tIns="0" rIns="0" bIns="0">
            <a:noAutofit/>
          </a:bodyPr>
          <a:lstStyle/>
          <a:p>
            <a:pPr algn="ctr" defTabSz="957602" fontAlgn="ctr">
              <a:buNone/>
              <a:defRPr/>
            </a:pPr>
            <a:r>
              <a:rPr lang="en-US" altLang="zh-CN" sz="1000" dirty="0" smtClean="0">
                <a:solidFill>
                  <a:schemeClr val="bg1"/>
                </a:solidFill>
                <a:effectLst>
                  <a:outerShdw blurRad="38100" dist="38100" dir="2700000" algn="tl">
                    <a:srgbClr val="C0C0C0"/>
                  </a:outerShdw>
                </a:effectLst>
                <a:latin typeface="Akkurat Pro" charset="0"/>
                <a:ea typeface="Akkurat Pro" charset="0"/>
                <a:cs typeface="Akkurat Pro" charset="0"/>
              </a:rPr>
              <a:t>Malaysia</a:t>
            </a:r>
            <a:endParaRPr lang="en-US" altLang="zh-CN" sz="1000" dirty="0">
              <a:solidFill>
                <a:schemeClr val="bg1"/>
              </a:solidFill>
              <a:effectLst>
                <a:outerShdw blurRad="38100" dist="38100" dir="2700000" algn="tl">
                  <a:srgbClr val="C0C0C0"/>
                </a:outerShdw>
              </a:effectLst>
              <a:latin typeface="Akkurat Pro" charset="0"/>
              <a:ea typeface="Akkurat Pro" charset="0"/>
              <a:cs typeface="Akkurat Pro" charset="0"/>
            </a:endParaRPr>
          </a:p>
        </p:txBody>
      </p:sp>
      <p:sp>
        <p:nvSpPr>
          <p:cNvPr id="84" name="Freeform 6"/>
          <p:cNvSpPr>
            <a:spLocks noEditPoints="1"/>
          </p:cNvSpPr>
          <p:nvPr/>
        </p:nvSpPr>
        <p:spPr bwMode="auto">
          <a:xfrm>
            <a:off x="534482" y="4484339"/>
            <a:ext cx="175589" cy="294478"/>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
        <p:nvSpPr>
          <p:cNvPr id="85" name="Freeform 6"/>
          <p:cNvSpPr>
            <a:spLocks noEditPoints="1"/>
          </p:cNvSpPr>
          <p:nvPr/>
        </p:nvSpPr>
        <p:spPr bwMode="auto">
          <a:xfrm>
            <a:off x="525332" y="5111407"/>
            <a:ext cx="175589" cy="294478"/>
          </a:xfrm>
          <a:custGeom>
            <a:avLst/>
            <a:gdLst>
              <a:gd name="T0" fmla="*/ 601 w 1202"/>
              <a:gd name="T1" fmla="*/ 0 h 2011"/>
              <a:gd name="T2" fmla="*/ 0 w 1202"/>
              <a:gd name="T3" fmla="*/ 626 h 2011"/>
              <a:gd name="T4" fmla="*/ 3 w 1202"/>
              <a:gd name="T5" fmla="*/ 699 h 2011"/>
              <a:gd name="T6" fmla="*/ 32 w 1202"/>
              <a:gd name="T7" fmla="*/ 823 h 2011"/>
              <a:gd name="T8" fmla="*/ 56 w 1202"/>
              <a:gd name="T9" fmla="*/ 889 h 2011"/>
              <a:gd name="T10" fmla="*/ 114 w 1202"/>
              <a:gd name="T11" fmla="*/ 1010 h 2011"/>
              <a:gd name="T12" fmla="*/ 565 w 1202"/>
              <a:gd name="T13" fmla="*/ 1969 h 2011"/>
              <a:gd name="T14" fmla="*/ 636 w 1202"/>
              <a:gd name="T15" fmla="*/ 1969 h 2011"/>
              <a:gd name="T16" fmla="*/ 1088 w 1202"/>
              <a:gd name="T17" fmla="*/ 1010 h 2011"/>
              <a:gd name="T18" fmla="*/ 1135 w 1202"/>
              <a:gd name="T19" fmla="*/ 912 h 2011"/>
              <a:gd name="T20" fmla="*/ 1170 w 1202"/>
              <a:gd name="T21" fmla="*/ 823 h 2011"/>
              <a:gd name="T22" fmla="*/ 1198 w 1202"/>
              <a:gd name="T23" fmla="*/ 699 h 2011"/>
              <a:gd name="T24" fmla="*/ 1202 w 1202"/>
              <a:gd name="T25" fmla="*/ 626 h 2011"/>
              <a:gd name="T26" fmla="*/ 601 w 1202"/>
              <a:gd name="T27" fmla="*/ 0 h 2011"/>
              <a:gd name="T28" fmla="*/ 601 w 1202"/>
              <a:gd name="T29" fmla="*/ 960 h 2011"/>
              <a:gd name="T30" fmla="*/ 249 w 1202"/>
              <a:gd name="T31" fmla="*/ 608 h 2011"/>
              <a:gd name="T32" fmla="*/ 601 w 1202"/>
              <a:gd name="T33" fmla="*/ 256 h 2011"/>
              <a:gd name="T34" fmla="*/ 953 w 1202"/>
              <a:gd name="T35" fmla="*/ 608 h 2011"/>
              <a:gd name="T36" fmla="*/ 601 w 1202"/>
              <a:gd name="T37" fmla="*/ 96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2011">
                <a:moveTo>
                  <a:pt x="601" y="0"/>
                </a:moveTo>
                <a:cubicBezTo>
                  <a:pt x="269" y="0"/>
                  <a:pt x="0" y="280"/>
                  <a:pt x="0" y="626"/>
                </a:cubicBezTo>
                <a:cubicBezTo>
                  <a:pt x="0" y="679"/>
                  <a:pt x="3" y="699"/>
                  <a:pt x="3" y="699"/>
                </a:cubicBezTo>
                <a:cubicBezTo>
                  <a:pt x="12" y="744"/>
                  <a:pt x="25" y="800"/>
                  <a:pt x="32" y="823"/>
                </a:cubicBezTo>
                <a:cubicBezTo>
                  <a:pt x="39" y="846"/>
                  <a:pt x="50" y="876"/>
                  <a:pt x="56" y="889"/>
                </a:cubicBezTo>
                <a:cubicBezTo>
                  <a:pt x="61" y="902"/>
                  <a:pt x="94" y="969"/>
                  <a:pt x="114" y="1010"/>
                </a:cubicBezTo>
                <a:cubicBezTo>
                  <a:pt x="565" y="1969"/>
                  <a:pt x="565" y="1969"/>
                  <a:pt x="565" y="1969"/>
                </a:cubicBezTo>
                <a:cubicBezTo>
                  <a:pt x="585" y="2011"/>
                  <a:pt x="617" y="2011"/>
                  <a:pt x="636" y="1969"/>
                </a:cubicBezTo>
                <a:cubicBezTo>
                  <a:pt x="1088" y="1010"/>
                  <a:pt x="1088" y="1010"/>
                  <a:pt x="1088" y="1010"/>
                </a:cubicBezTo>
                <a:cubicBezTo>
                  <a:pt x="1107" y="969"/>
                  <a:pt x="1129" y="924"/>
                  <a:pt x="1135" y="912"/>
                </a:cubicBezTo>
                <a:cubicBezTo>
                  <a:pt x="1141" y="899"/>
                  <a:pt x="1162" y="846"/>
                  <a:pt x="1170" y="823"/>
                </a:cubicBezTo>
                <a:cubicBezTo>
                  <a:pt x="1177" y="800"/>
                  <a:pt x="1190" y="744"/>
                  <a:pt x="1198" y="699"/>
                </a:cubicBezTo>
                <a:cubicBezTo>
                  <a:pt x="1198" y="699"/>
                  <a:pt x="1202" y="679"/>
                  <a:pt x="1202" y="626"/>
                </a:cubicBezTo>
                <a:cubicBezTo>
                  <a:pt x="1202" y="280"/>
                  <a:pt x="933" y="0"/>
                  <a:pt x="601" y="0"/>
                </a:cubicBezTo>
                <a:close/>
                <a:moveTo>
                  <a:pt x="601" y="960"/>
                </a:moveTo>
                <a:cubicBezTo>
                  <a:pt x="406" y="960"/>
                  <a:pt x="249" y="803"/>
                  <a:pt x="249" y="608"/>
                </a:cubicBezTo>
                <a:cubicBezTo>
                  <a:pt x="249" y="414"/>
                  <a:pt x="406" y="256"/>
                  <a:pt x="601" y="256"/>
                </a:cubicBezTo>
                <a:cubicBezTo>
                  <a:pt x="795" y="256"/>
                  <a:pt x="953" y="414"/>
                  <a:pt x="953" y="608"/>
                </a:cubicBezTo>
                <a:cubicBezTo>
                  <a:pt x="953" y="803"/>
                  <a:pt x="795" y="960"/>
                  <a:pt x="601" y="960"/>
                </a:cubicBezTo>
                <a:close/>
              </a:path>
            </a:pathLst>
          </a:custGeom>
          <a:solidFill>
            <a:srgbClr val="E030A0"/>
          </a:solidFill>
          <a:ln>
            <a:noFill/>
          </a:ln>
        </p:spPr>
        <p:txBody>
          <a:bodyPr vert="horz" wrap="square" lIns="91440" tIns="45720" rIns="91440" bIns="45720" numCol="1" anchor="t" anchorCtr="0" compatLnSpc="1">
            <a:prstTxWarp prst="textNoShape">
              <a:avLst/>
            </a:prstTxWarp>
          </a:bodyPr>
          <a:lstStyle/>
          <a:p>
            <a:endParaRPr lang="zh-CN" altLang="en-US" sz="1000">
              <a:latin typeface="Akkurat Pro" charset="0"/>
              <a:ea typeface="Akkurat Pro" charset="0"/>
              <a:cs typeface="Akkurat Pro" charset="0"/>
            </a:endParaRPr>
          </a:p>
        </p:txBody>
      </p:sp>
    </p:spTree>
    <p:extLst>
      <p:ext uri="{BB962C8B-B14F-4D97-AF65-F5344CB8AC3E}">
        <p14:creationId xmlns:p14="http://schemas.microsoft.com/office/powerpoint/2010/main" val="1959175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 r="12625" b="21397"/>
          <a:stretch/>
        </p:blipFill>
        <p:spPr>
          <a:xfrm>
            <a:off x="-1" y="-5702"/>
            <a:ext cx="12195175" cy="6887690"/>
          </a:xfrm>
          <a:prstGeom prst="rect">
            <a:avLst/>
          </a:prstGeom>
        </p:spPr>
      </p:pic>
      <p:pic>
        <p:nvPicPr>
          <p:cNvPr id="65" name="图片 64"/>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25399" y="5869363"/>
            <a:ext cx="11967976" cy="693582"/>
          </a:xfrm>
          <a:prstGeom prst="rect">
            <a:avLst/>
          </a:prstGeom>
        </p:spPr>
      </p:pic>
      <p:sp>
        <p:nvSpPr>
          <p:cNvPr id="333" name="标题 5"/>
          <p:cNvSpPr txBox="1">
            <a:spLocks/>
          </p:cNvSpPr>
          <p:nvPr/>
        </p:nvSpPr>
        <p:spPr>
          <a:xfrm>
            <a:off x="1" y="315312"/>
            <a:ext cx="12195174" cy="332399"/>
          </a:xfrm>
          <a:prstGeom prst="rect">
            <a:avLst/>
          </a:prstGeom>
          <a:ln>
            <a:noFill/>
          </a:ln>
        </p:spPr>
        <p:txBody>
          <a:bodyPr wrap="square" lIns="0" tIns="0" rIns="0" bIns="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2400" dirty="0" smtClean="0">
                <a:solidFill>
                  <a:srgbClr val="FFFFFF"/>
                </a:solidFill>
                <a:latin typeface="Microsoft YaHei" panose="020B0503020204020204" pitchFamily="34" charset="-122"/>
                <a:ea typeface="Microsoft YaHei" panose="020B0503020204020204" pitchFamily="34" charset="-122"/>
                <a:cs typeface="Akkurat Pro" charset="0"/>
              </a:rPr>
              <a:t>Building a New ICT Talent System and Setting Benchmarks for Future Talent</a:t>
            </a:r>
            <a:endParaRPr lang="zh-CN" altLang="en-US" sz="2400" dirty="0">
              <a:solidFill>
                <a:srgbClr val="FFFFFF"/>
              </a:solidFill>
              <a:latin typeface="Microsoft YaHei" panose="020B0503020204020204" pitchFamily="34" charset="-122"/>
              <a:ea typeface="Microsoft YaHei" panose="020B0503020204020204" pitchFamily="34" charset="-122"/>
              <a:cs typeface="Akkurat Pro" charset="0"/>
            </a:endParaRPr>
          </a:p>
        </p:txBody>
      </p:sp>
      <p:sp>
        <p:nvSpPr>
          <p:cNvPr id="42" name="矩形 3"/>
          <p:cNvSpPr/>
          <p:nvPr/>
        </p:nvSpPr>
        <p:spPr>
          <a:xfrm>
            <a:off x="1641526" y="2086086"/>
            <a:ext cx="3272769" cy="3326292"/>
          </a:xfrm>
          <a:prstGeom prst="rect">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zh-CN" altLang="en-US" noProof="1">
              <a:solidFill>
                <a:srgbClr val="FFFFFF"/>
              </a:solidFill>
              <a:sym typeface="微软雅黑" pitchFamily="34" charset="-122"/>
            </a:endParaRPr>
          </a:p>
        </p:txBody>
      </p:sp>
      <p:sp>
        <p:nvSpPr>
          <p:cNvPr id="45" name="直角三角形 6"/>
          <p:cNvSpPr/>
          <p:nvPr/>
        </p:nvSpPr>
        <p:spPr>
          <a:xfrm flipH="1">
            <a:off x="1641526" y="4784912"/>
            <a:ext cx="3282005" cy="627465"/>
          </a:xfrm>
          <a:custGeom>
            <a:avLst/>
            <a:gdLst>
              <a:gd name="connsiteX0" fmla="*/ 0 w 3272769"/>
              <a:gd name="connsiteY0" fmla="*/ 802956 h 802956"/>
              <a:gd name="connsiteX1" fmla="*/ 0 w 3272769"/>
              <a:gd name="connsiteY1" fmla="*/ 0 h 802956"/>
              <a:gd name="connsiteX2" fmla="*/ 3272769 w 3272769"/>
              <a:gd name="connsiteY2" fmla="*/ 802956 h 802956"/>
              <a:gd name="connsiteX3" fmla="*/ 0 w 3272769"/>
              <a:gd name="connsiteY3" fmla="*/ 802956 h 802956"/>
              <a:gd name="connsiteX0" fmla="*/ 9236 w 3282005"/>
              <a:gd name="connsiteY0" fmla="*/ 627465 h 627465"/>
              <a:gd name="connsiteX1" fmla="*/ 0 w 3282005"/>
              <a:gd name="connsiteY1" fmla="*/ 0 h 627465"/>
              <a:gd name="connsiteX2" fmla="*/ 3282005 w 3282005"/>
              <a:gd name="connsiteY2" fmla="*/ 627465 h 627465"/>
              <a:gd name="connsiteX3" fmla="*/ 9236 w 3282005"/>
              <a:gd name="connsiteY3" fmla="*/ 627465 h 627465"/>
              <a:gd name="connsiteX0" fmla="*/ 9236 w 3282005"/>
              <a:gd name="connsiteY0" fmla="*/ 627465 h 627465"/>
              <a:gd name="connsiteX1" fmla="*/ 0 w 3282005"/>
              <a:gd name="connsiteY1" fmla="*/ 0 h 627465"/>
              <a:gd name="connsiteX2" fmla="*/ 3282005 w 3282005"/>
              <a:gd name="connsiteY2" fmla="*/ 627465 h 627465"/>
              <a:gd name="connsiteX3" fmla="*/ 9236 w 3282005"/>
              <a:gd name="connsiteY3" fmla="*/ 627465 h 627465"/>
              <a:gd name="connsiteX0" fmla="*/ 9236 w 3282005"/>
              <a:gd name="connsiteY0" fmla="*/ 627465 h 627465"/>
              <a:gd name="connsiteX1" fmla="*/ 0 w 3282005"/>
              <a:gd name="connsiteY1" fmla="*/ 0 h 627465"/>
              <a:gd name="connsiteX2" fmla="*/ 3282005 w 3282005"/>
              <a:gd name="connsiteY2" fmla="*/ 627465 h 627465"/>
              <a:gd name="connsiteX3" fmla="*/ 9236 w 3282005"/>
              <a:gd name="connsiteY3" fmla="*/ 627465 h 627465"/>
            </a:gdLst>
            <a:ahLst/>
            <a:cxnLst>
              <a:cxn ang="0">
                <a:pos x="connsiteX0" y="connsiteY0"/>
              </a:cxn>
              <a:cxn ang="0">
                <a:pos x="connsiteX1" y="connsiteY1"/>
              </a:cxn>
              <a:cxn ang="0">
                <a:pos x="connsiteX2" y="connsiteY2"/>
              </a:cxn>
              <a:cxn ang="0">
                <a:pos x="connsiteX3" y="connsiteY3"/>
              </a:cxn>
            </a:cxnLst>
            <a:rect l="l" t="t" r="r" b="b"/>
            <a:pathLst>
              <a:path w="3282005" h="627465">
                <a:moveTo>
                  <a:pt x="9236" y="627465"/>
                </a:moveTo>
                <a:lnTo>
                  <a:pt x="0" y="0"/>
                </a:lnTo>
                <a:cubicBezTo>
                  <a:pt x="1343384" y="319991"/>
                  <a:pt x="2188003" y="418310"/>
                  <a:pt x="3282005" y="627465"/>
                </a:cubicBezTo>
                <a:lnTo>
                  <a:pt x="9236" y="627465"/>
                </a:lnTo>
                <a:close/>
              </a:path>
            </a:pathLst>
          </a:custGeom>
          <a:gradFill>
            <a:gsLst>
              <a:gs pos="33000">
                <a:schemeClr val="accent1">
                  <a:lumMod val="0"/>
                  <a:alpha val="0"/>
                </a:schemeClr>
              </a:gs>
              <a:gs pos="100000">
                <a:schemeClr val="tx2">
                  <a:lumMod val="80000"/>
                  <a:lumOff val="20000"/>
                  <a:alpha val="60000"/>
                </a:schemeClr>
              </a:gs>
            </a:gsLst>
            <a:lin ang="45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sym typeface="Arial" pitchFamily="34" charset="0"/>
            </a:endParaRPr>
          </a:p>
        </p:txBody>
      </p:sp>
      <p:sp>
        <p:nvSpPr>
          <p:cNvPr id="43" name="矩形 4"/>
          <p:cNvSpPr/>
          <p:nvPr/>
        </p:nvSpPr>
        <p:spPr>
          <a:xfrm>
            <a:off x="5180277" y="1731576"/>
            <a:ext cx="3272769" cy="3680801"/>
          </a:xfrm>
          <a:prstGeom prst="rect">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zh-CN" altLang="en-US" noProof="1">
              <a:solidFill>
                <a:srgbClr val="FFFFFF"/>
              </a:solidFill>
              <a:sym typeface="微软雅黑" pitchFamily="34" charset="-122"/>
            </a:endParaRPr>
          </a:p>
        </p:txBody>
      </p:sp>
      <p:sp>
        <p:nvSpPr>
          <p:cNvPr id="46" name="任意多边形 7"/>
          <p:cNvSpPr/>
          <p:nvPr/>
        </p:nvSpPr>
        <p:spPr>
          <a:xfrm>
            <a:off x="5180049" y="3850435"/>
            <a:ext cx="3273023" cy="1561941"/>
          </a:xfrm>
          <a:custGeom>
            <a:avLst/>
            <a:gdLst>
              <a:gd name="connsiteX0" fmla="*/ 0 w 1857600"/>
              <a:gd name="connsiteY0" fmla="*/ 0 h 1102678"/>
              <a:gd name="connsiteX1" fmla="*/ 1857600 w 1857600"/>
              <a:gd name="connsiteY1" fmla="*/ 0 h 1102678"/>
              <a:gd name="connsiteX2" fmla="*/ 1857600 w 1857600"/>
              <a:gd name="connsiteY2" fmla="*/ 1102678 h 1102678"/>
              <a:gd name="connsiteX3" fmla="*/ 0 w 1857600"/>
              <a:gd name="connsiteY3" fmla="*/ 1102678 h 1102678"/>
              <a:gd name="connsiteX4" fmla="*/ 0 w 1857600"/>
              <a:gd name="connsiteY4" fmla="*/ 0 h 1102678"/>
              <a:gd name="connsiteX0" fmla="*/ 0 w 1857600"/>
              <a:gd name="connsiteY0" fmla="*/ 390525 h 1102678"/>
              <a:gd name="connsiteX1" fmla="*/ 1857600 w 1857600"/>
              <a:gd name="connsiteY1" fmla="*/ 0 h 1102678"/>
              <a:gd name="connsiteX2" fmla="*/ 1857600 w 1857600"/>
              <a:gd name="connsiteY2" fmla="*/ 1102678 h 1102678"/>
              <a:gd name="connsiteX3" fmla="*/ 0 w 1857600"/>
              <a:gd name="connsiteY3" fmla="*/ 1102678 h 1102678"/>
              <a:gd name="connsiteX4" fmla="*/ 0 w 1857600"/>
              <a:gd name="connsiteY4" fmla="*/ 390525 h 1102678"/>
              <a:gd name="connsiteX0" fmla="*/ 0 w 1857600"/>
              <a:gd name="connsiteY0" fmla="*/ 390525 h 1102678"/>
              <a:gd name="connsiteX1" fmla="*/ 1857600 w 1857600"/>
              <a:gd name="connsiteY1" fmla="*/ 0 h 1102678"/>
              <a:gd name="connsiteX2" fmla="*/ 1857600 w 1857600"/>
              <a:gd name="connsiteY2" fmla="*/ 1102678 h 1102678"/>
              <a:gd name="connsiteX3" fmla="*/ 0 w 1857600"/>
              <a:gd name="connsiteY3" fmla="*/ 1102678 h 1102678"/>
              <a:gd name="connsiteX4" fmla="*/ 0 w 1857600"/>
              <a:gd name="connsiteY4" fmla="*/ 390525 h 1102678"/>
              <a:gd name="connsiteX0" fmla="*/ 0 w 1857600"/>
              <a:gd name="connsiteY0" fmla="*/ 527685 h 1239838"/>
              <a:gd name="connsiteX1" fmla="*/ 1857600 w 1857600"/>
              <a:gd name="connsiteY1" fmla="*/ 0 h 1239838"/>
              <a:gd name="connsiteX2" fmla="*/ 1857600 w 1857600"/>
              <a:gd name="connsiteY2" fmla="*/ 1239838 h 1239838"/>
              <a:gd name="connsiteX3" fmla="*/ 0 w 1857600"/>
              <a:gd name="connsiteY3" fmla="*/ 1239838 h 1239838"/>
              <a:gd name="connsiteX4" fmla="*/ 0 w 1857600"/>
              <a:gd name="connsiteY4" fmla="*/ 527685 h 1239838"/>
              <a:gd name="connsiteX0" fmla="*/ 0 w 1857600"/>
              <a:gd name="connsiteY0" fmla="*/ 672465 h 1384618"/>
              <a:gd name="connsiteX1" fmla="*/ 1857600 w 1857600"/>
              <a:gd name="connsiteY1" fmla="*/ 0 h 1384618"/>
              <a:gd name="connsiteX2" fmla="*/ 1857600 w 1857600"/>
              <a:gd name="connsiteY2" fmla="*/ 1384618 h 1384618"/>
              <a:gd name="connsiteX3" fmla="*/ 0 w 1857600"/>
              <a:gd name="connsiteY3" fmla="*/ 1384618 h 1384618"/>
              <a:gd name="connsiteX4" fmla="*/ 0 w 1857600"/>
              <a:gd name="connsiteY4" fmla="*/ 672465 h 1384618"/>
              <a:gd name="connsiteX0" fmla="*/ 0 w 1857600"/>
              <a:gd name="connsiteY0" fmla="*/ 672465 h 1384618"/>
              <a:gd name="connsiteX1" fmla="*/ 1857600 w 1857600"/>
              <a:gd name="connsiteY1" fmla="*/ 0 h 1384618"/>
              <a:gd name="connsiteX2" fmla="*/ 1857600 w 1857600"/>
              <a:gd name="connsiteY2" fmla="*/ 1384618 h 1384618"/>
              <a:gd name="connsiteX3" fmla="*/ 0 w 1857600"/>
              <a:gd name="connsiteY3" fmla="*/ 1384618 h 1384618"/>
              <a:gd name="connsiteX4" fmla="*/ 0 w 1857600"/>
              <a:gd name="connsiteY4" fmla="*/ 672465 h 1384618"/>
              <a:gd name="connsiteX0" fmla="*/ 0 w 1857600"/>
              <a:gd name="connsiteY0" fmla="*/ 891526 h 1603679"/>
              <a:gd name="connsiteX1" fmla="*/ 1857600 w 1857600"/>
              <a:gd name="connsiteY1" fmla="*/ 0 h 1603679"/>
              <a:gd name="connsiteX2" fmla="*/ 1857600 w 1857600"/>
              <a:gd name="connsiteY2" fmla="*/ 1603679 h 1603679"/>
              <a:gd name="connsiteX3" fmla="*/ 0 w 1857600"/>
              <a:gd name="connsiteY3" fmla="*/ 1603679 h 1603679"/>
              <a:gd name="connsiteX4" fmla="*/ 0 w 1857600"/>
              <a:gd name="connsiteY4" fmla="*/ 891526 h 1603679"/>
              <a:gd name="connsiteX0" fmla="*/ 0 w 1857600"/>
              <a:gd name="connsiteY0" fmla="*/ 891526 h 1603679"/>
              <a:gd name="connsiteX1" fmla="*/ 1857600 w 1857600"/>
              <a:gd name="connsiteY1" fmla="*/ 0 h 1603679"/>
              <a:gd name="connsiteX2" fmla="*/ 1857600 w 1857600"/>
              <a:gd name="connsiteY2" fmla="*/ 1603679 h 1603679"/>
              <a:gd name="connsiteX3" fmla="*/ 0 w 1857600"/>
              <a:gd name="connsiteY3" fmla="*/ 1603679 h 1603679"/>
              <a:gd name="connsiteX4" fmla="*/ 0 w 1857600"/>
              <a:gd name="connsiteY4" fmla="*/ 891526 h 1603679"/>
              <a:gd name="connsiteX0" fmla="*/ 0 w 1857600"/>
              <a:gd name="connsiteY0" fmla="*/ 922821 h 1603679"/>
              <a:gd name="connsiteX1" fmla="*/ 1857600 w 1857600"/>
              <a:gd name="connsiteY1" fmla="*/ 0 h 1603679"/>
              <a:gd name="connsiteX2" fmla="*/ 1857600 w 1857600"/>
              <a:gd name="connsiteY2" fmla="*/ 1603679 h 1603679"/>
              <a:gd name="connsiteX3" fmla="*/ 0 w 1857600"/>
              <a:gd name="connsiteY3" fmla="*/ 1603679 h 1603679"/>
              <a:gd name="connsiteX4" fmla="*/ 0 w 1857600"/>
              <a:gd name="connsiteY4" fmla="*/ 922821 h 1603679"/>
              <a:gd name="connsiteX0" fmla="*/ 0 w 1857600"/>
              <a:gd name="connsiteY0" fmla="*/ 922821 h 1603679"/>
              <a:gd name="connsiteX1" fmla="*/ 1857600 w 1857600"/>
              <a:gd name="connsiteY1" fmla="*/ 0 h 1603679"/>
              <a:gd name="connsiteX2" fmla="*/ 1857600 w 1857600"/>
              <a:gd name="connsiteY2" fmla="*/ 1603679 h 1603679"/>
              <a:gd name="connsiteX3" fmla="*/ 0 w 1857600"/>
              <a:gd name="connsiteY3" fmla="*/ 1603679 h 1603679"/>
              <a:gd name="connsiteX4" fmla="*/ 0 w 1857600"/>
              <a:gd name="connsiteY4" fmla="*/ 922821 h 160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00" h="1603679">
                <a:moveTo>
                  <a:pt x="0" y="922821"/>
                </a:moveTo>
                <a:cubicBezTo>
                  <a:pt x="731643" y="609999"/>
                  <a:pt x="823227" y="610120"/>
                  <a:pt x="1857600" y="0"/>
                </a:cubicBezTo>
                <a:lnTo>
                  <a:pt x="1857600" y="1603679"/>
                </a:lnTo>
                <a:lnTo>
                  <a:pt x="0" y="1603679"/>
                </a:lnTo>
                <a:lnTo>
                  <a:pt x="0" y="922821"/>
                </a:lnTo>
                <a:close/>
              </a:path>
            </a:pathLst>
          </a:custGeom>
          <a:gradFill>
            <a:gsLst>
              <a:gs pos="33000">
                <a:schemeClr val="accent1">
                  <a:lumMod val="0"/>
                  <a:alpha val="0"/>
                </a:schemeClr>
              </a:gs>
              <a:gs pos="100000">
                <a:schemeClr val="tx2">
                  <a:lumMod val="80000"/>
                  <a:lumOff val="20000"/>
                  <a:alpha val="60000"/>
                </a:schemeClr>
              </a:gs>
            </a:gsLst>
            <a:lin ang="45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sym typeface="Arial" pitchFamily="34" charset="0"/>
            </a:endParaRPr>
          </a:p>
        </p:txBody>
      </p:sp>
      <p:sp>
        <p:nvSpPr>
          <p:cNvPr id="44" name="矩形 5"/>
          <p:cNvSpPr/>
          <p:nvPr/>
        </p:nvSpPr>
        <p:spPr>
          <a:xfrm>
            <a:off x="8695206" y="1432807"/>
            <a:ext cx="3272769" cy="3979571"/>
          </a:xfrm>
          <a:prstGeom prst="rect">
            <a:avLst/>
          </a:prstGeom>
          <a:gradFill>
            <a:gsLst>
              <a:gs pos="33000">
                <a:schemeClr val="accent1">
                  <a:lumMod val="0"/>
                  <a:alpha val="0"/>
                </a:schemeClr>
              </a:gs>
              <a:gs pos="100000">
                <a:schemeClr val="tx2">
                  <a:lumMod val="80000"/>
                  <a:lumOff val="20000"/>
                  <a:alpha val="60000"/>
                </a:schemeClr>
              </a:gs>
            </a:gsLst>
            <a:lin ang="4500000" scaled="0"/>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zh-CN" altLang="en-US" noProof="1">
              <a:solidFill>
                <a:srgbClr val="FFFFFF"/>
              </a:solidFill>
              <a:sym typeface="微软雅黑" pitchFamily="34" charset="-122"/>
            </a:endParaRPr>
          </a:p>
        </p:txBody>
      </p:sp>
      <p:sp>
        <p:nvSpPr>
          <p:cNvPr id="47" name="任意多边形 8"/>
          <p:cNvSpPr/>
          <p:nvPr/>
        </p:nvSpPr>
        <p:spPr>
          <a:xfrm>
            <a:off x="8705741" y="2494428"/>
            <a:ext cx="3263389" cy="2917949"/>
          </a:xfrm>
          <a:custGeom>
            <a:avLst/>
            <a:gdLst>
              <a:gd name="connsiteX0" fmla="*/ 0 w 1857600"/>
              <a:gd name="connsiteY0" fmla="*/ 0 h 1102678"/>
              <a:gd name="connsiteX1" fmla="*/ 1857600 w 1857600"/>
              <a:gd name="connsiteY1" fmla="*/ 0 h 1102678"/>
              <a:gd name="connsiteX2" fmla="*/ 1857600 w 1857600"/>
              <a:gd name="connsiteY2" fmla="*/ 1102678 h 1102678"/>
              <a:gd name="connsiteX3" fmla="*/ 0 w 1857600"/>
              <a:gd name="connsiteY3" fmla="*/ 1102678 h 1102678"/>
              <a:gd name="connsiteX4" fmla="*/ 0 w 1857600"/>
              <a:gd name="connsiteY4" fmla="*/ 0 h 1102678"/>
              <a:gd name="connsiteX0" fmla="*/ 0 w 1857600"/>
              <a:gd name="connsiteY0" fmla="*/ 390525 h 1102678"/>
              <a:gd name="connsiteX1" fmla="*/ 1857600 w 1857600"/>
              <a:gd name="connsiteY1" fmla="*/ 0 h 1102678"/>
              <a:gd name="connsiteX2" fmla="*/ 1857600 w 1857600"/>
              <a:gd name="connsiteY2" fmla="*/ 1102678 h 1102678"/>
              <a:gd name="connsiteX3" fmla="*/ 0 w 1857600"/>
              <a:gd name="connsiteY3" fmla="*/ 1102678 h 1102678"/>
              <a:gd name="connsiteX4" fmla="*/ 0 w 1857600"/>
              <a:gd name="connsiteY4" fmla="*/ 390525 h 1102678"/>
              <a:gd name="connsiteX0" fmla="*/ 0 w 1857600"/>
              <a:gd name="connsiteY0" fmla="*/ 390525 h 1102678"/>
              <a:gd name="connsiteX1" fmla="*/ 1857600 w 1857600"/>
              <a:gd name="connsiteY1" fmla="*/ 0 h 1102678"/>
              <a:gd name="connsiteX2" fmla="*/ 1857600 w 1857600"/>
              <a:gd name="connsiteY2" fmla="*/ 1102678 h 1102678"/>
              <a:gd name="connsiteX3" fmla="*/ 0 w 1857600"/>
              <a:gd name="connsiteY3" fmla="*/ 1102678 h 1102678"/>
              <a:gd name="connsiteX4" fmla="*/ 0 w 1857600"/>
              <a:gd name="connsiteY4" fmla="*/ 390525 h 1102678"/>
              <a:gd name="connsiteX0" fmla="*/ 0 w 1857600"/>
              <a:gd name="connsiteY0" fmla="*/ 527685 h 1239838"/>
              <a:gd name="connsiteX1" fmla="*/ 1857600 w 1857600"/>
              <a:gd name="connsiteY1" fmla="*/ 0 h 1239838"/>
              <a:gd name="connsiteX2" fmla="*/ 1857600 w 1857600"/>
              <a:gd name="connsiteY2" fmla="*/ 1239838 h 1239838"/>
              <a:gd name="connsiteX3" fmla="*/ 0 w 1857600"/>
              <a:gd name="connsiteY3" fmla="*/ 1239838 h 1239838"/>
              <a:gd name="connsiteX4" fmla="*/ 0 w 1857600"/>
              <a:gd name="connsiteY4" fmla="*/ 527685 h 1239838"/>
              <a:gd name="connsiteX0" fmla="*/ 0 w 1857600"/>
              <a:gd name="connsiteY0" fmla="*/ 672465 h 1384618"/>
              <a:gd name="connsiteX1" fmla="*/ 1857600 w 1857600"/>
              <a:gd name="connsiteY1" fmla="*/ 0 h 1384618"/>
              <a:gd name="connsiteX2" fmla="*/ 1857600 w 1857600"/>
              <a:gd name="connsiteY2" fmla="*/ 1384618 h 1384618"/>
              <a:gd name="connsiteX3" fmla="*/ 0 w 1857600"/>
              <a:gd name="connsiteY3" fmla="*/ 1384618 h 1384618"/>
              <a:gd name="connsiteX4" fmla="*/ 0 w 1857600"/>
              <a:gd name="connsiteY4" fmla="*/ 672465 h 1384618"/>
              <a:gd name="connsiteX0" fmla="*/ 0 w 1857600"/>
              <a:gd name="connsiteY0" fmla="*/ 672465 h 1384618"/>
              <a:gd name="connsiteX1" fmla="*/ 1857600 w 1857600"/>
              <a:gd name="connsiteY1" fmla="*/ 0 h 1384618"/>
              <a:gd name="connsiteX2" fmla="*/ 1857600 w 1857600"/>
              <a:gd name="connsiteY2" fmla="*/ 1384618 h 1384618"/>
              <a:gd name="connsiteX3" fmla="*/ 0 w 1857600"/>
              <a:gd name="connsiteY3" fmla="*/ 1384618 h 1384618"/>
              <a:gd name="connsiteX4" fmla="*/ 0 w 1857600"/>
              <a:gd name="connsiteY4" fmla="*/ 672465 h 1384618"/>
              <a:gd name="connsiteX0" fmla="*/ 0 w 1857600"/>
              <a:gd name="connsiteY0" fmla="*/ 476821 h 1188974"/>
              <a:gd name="connsiteX1" fmla="*/ 1857600 w 1857600"/>
              <a:gd name="connsiteY1" fmla="*/ 0 h 1188974"/>
              <a:gd name="connsiteX2" fmla="*/ 1857600 w 1857600"/>
              <a:gd name="connsiteY2" fmla="*/ 1188974 h 1188974"/>
              <a:gd name="connsiteX3" fmla="*/ 0 w 1857600"/>
              <a:gd name="connsiteY3" fmla="*/ 1188974 h 1188974"/>
              <a:gd name="connsiteX4" fmla="*/ 0 w 1857600"/>
              <a:gd name="connsiteY4" fmla="*/ 476821 h 1188974"/>
              <a:gd name="connsiteX0" fmla="*/ 0 w 1857600"/>
              <a:gd name="connsiteY0" fmla="*/ 362298 h 1074451"/>
              <a:gd name="connsiteX1" fmla="*/ 1857600 w 1857600"/>
              <a:gd name="connsiteY1" fmla="*/ 0 h 1074451"/>
              <a:gd name="connsiteX2" fmla="*/ 1857600 w 1857600"/>
              <a:gd name="connsiteY2" fmla="*/ 1074451 h 1074451"/>
              <a:gd name="connsiteX3" fmla="*/ 0 w 1857600"/>
              <a:gd name="connsiteY3" fmla="*/ 1074451 h 1074451"/>
              <a:gd name="connsiteX4" fmla="*/ 0 w 1857600"/>
              <a:gd name="connsiteY4" fmla="*/ 362298 h 1074451"/>
              <a:gd name="connsiteX0" fmla="*/ 0 w 1857600"/>
              <a:gd name="connsiteY0" fmla="*/ 499726 h 1211879"/>
              <a:gd name="connsiteX1" fmla="*/ 1857600 w 1857600"/>
              <a:gd name="connsiteY1" fmla="*/ 0 h 1211879"/>
              <a:gd name="connsiteX2" fmla="*/ 1857600 w 1857600"/>
              <a:gd name="connsiteY2" fmla="*/ 1211879 h 1211879"/>
              <a:gd name="connsiteX3" fmla="*/ 0 w 1857600"/>
              <a:gd name="connsiteY3" fmla="*/ 1211879 h 1211879"/>
              <a:gd name="connsiteX4" fmla="*/ 0 w 1857600"/>
              <a:gd name="connsiteY4" fmla="*/ 499726 h 1211879"/>
              <a:gd name="connsiteX0" fmla="*/ 0 w 1864669"/>
              <a:gd name="connsiteY0" fmla="*/ 485559 h 1211879"/>
              <a:gd name="connsiteX1" fmla="*/ 1864669 w 1864669"/>
              <a:gd name="connsiteY1" fmla="*/ 0 h 1211879"/>
              <a:gd name="connsiteX2" fmla="*/ 1864669 w 1864669"/>
              <a:gd name="connsiteY2" fmla="*/ 1211879 h 1211879"/>
              <a:gd name="connsiteX3" fmla="*/ 7069 w 1864669"/>
              <a:gd name="connsiteY3" fmla="*/ 1211879 h 1211879"/>
              <a:gd name="connsiteX4" fmla="*/ 0 w 1864669"/>
              <a:gd name="connsiteY4" fmla="*/ 485559 h 1211879"/>
              <a:gd name="connsiteX0" fmla="*/ 0 w 1864669"/>
              <a:gd name="connsiteY0" fmla="*/ 766183 h 1492503"/>
              <a:gd name="connsiteX1" fmla="*/ 1864669 w 1864669"/>
              <a:gd name="connsiteY1" fmla="*/ 0 h 1492503"/>
              <a:gd name="connsiteX2" fmla="*/ 1864669 w 1864669"/>
              <a:gd name="connsiteY2" fmla="*/ 1492503 h 1492503"/>
              <a:gd name="connsiteX3" fmla="*/ 7069 w 1864669"/>
              <a:gd name="connsiteY3" fmla="*/ 1492503 h 1492503"/>
              <a:gd name="connsiteX4" fmla="*/ 0 w 1864669"/>
              <a:gd name="connsiteY4" fmla="*/ 766183 h 1492503"/>
              <a:gd name="connsiteX0" fmla="*/ 2144 w 1858136"/>
              <a:gd name="connsiteY0" fmla="*/ 657051 h 1492503"/>
              <a:gd name="connsiteX1" fmla="*/ 1858136 w 1858136"/>
              <a:gd name="connsiteY1" fmla="*/ 0 h 1492503"/>
              <a:gd name="connsiteX2" fmla="*/ 1858136 w 1858136"/>
              <a:gd name="connsiteY2" fmla="*/ 1492503 h 1492503"/>
              <a:gd name="connsiteX3" fmla="*/ 536 w 1858136"/>
              <a:gd name="connsiteY3" fmla="*/ 1492503 h 1492503"/>
              <a:gd name="connsiteX4" fmla="*/ 2144 w 1858136"/>
              <a:gd name="connsiteY4" fmla="*/ 657051 h 1492503"/>
              <a:gd name="connsiteX0" fmla="*/ 2144 w 1858136"/>
              <a:gd name="connsiteY0" fmla="*/ 657051 h 1492503"/>
              <a:gd name="connsiteX1" fmla="*/ 1858136 w 1858136"/>
              <a:gd name="connsiteY1" fmla="*/ 0 h 1492503"/>
              <a:gd name="connsiteX2" fmla="*/ 1858136 w 1858136"/>
              <a:gd name="connsiteY2" fmla="*/ 1492503 h 1492503"/>
              <a:gd name="connsiteX3" fmla="*/ 536 w 1858136"/>
              <a:gd name="connsiteY3" fmla="*/ 1492503 h 1492503"/>
              <a:gd name="connsiteX4" fmla="*/ 2144 w 1858136"/>
              <a:gd name="connsiteY4" fmla="*/ 657051 h 149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36" h="1492503">
                <a:moveTo>
                  <a:pt x="2144" y="657051"/>
                </a:moveTo>
                <a:cubicBezTo>
                  <a:pt x="690228" y="469215"/>
                  <a:pt x="1239472" y="219017"/>
                  <a:pt x="1858136" y="0"/>
                </a:cubicBezTo>
                <a:lnTo>
                  <a:pt x="1858136" y="1492503"/>
                </a:lnTo>
                <a:lnTo>
                  <a:pt x="536" y="1492503"/>
                </a:lnTo>
                <a:cubicBezTo>
                  <a:pt x="-1820" y="1250396"/>
                  <a:pt x="4500" y="899158"/>
                  <a:pt x="2144" y="657051"/>
                </a:cubicBezTo>
                <a:close/>
              </a:path>
            </a:pathLst>
          </a:custGeom>
          <a:gradFill>
            <a:gsLst>
              <a:gs pos="33000">
                <a:schemeClr val="accent1">
                  <a:lumMod val="0"/>
                  <a:alpha val="0"/>
                </a:schemeClr>
              </a:gs>
              <a:gs pos="100000">
                <a:schemeClr val="tx2">
                  <a:lumMod val="80000"/>
                  <a:lumOff val="20000"/>
                  <a:alpha val="60000"/>
                </a:schemeClr>
              </a:gs>
            </a:gsLst>
            <a:lin ang="45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prstClr val="white"/>
              </a:solidFill>
              <a:latin typeface="Akkurat Pro" charset="0"/>
              <a:ea typeface="Akkurat Pro" charset="0"/>
              <a:cs typeface="Akkurat Pro" charset="0"/>
              <a:sym typeface="Arial" pitchFamily="34" charset="0"/>
            </a:endParaRPr>
          </a:p>
        </p:txBody>
      </p:sp>
      <p:sp>
        <p:nvSpPr>
          <p:cNvPr id="49" name="TextBox 96"/>
          <p:cNvSpPr txBox="1"/>
          <p:nvPr/>
        </p:nvSpPr>
        <p:spPr>
          <a:xfrm>
            <a:off x="2132265" y="1475678"/>
            <a:ext cx="2291290" cy="498449"/>
          </a:xfrm>
          <a:prstGeom prst="rect">
            <a:avLst/>
          </a:prstGeom>
        </p:spPr>
        <p:txBody>
          <a:bodyPr/>
          <a:lstStyle>
            <a:defPPr>
              <a:defRPr lang="zh-CN"/>
            </a:defPPr>
            <a:lvl1pPr algn="ctr" defTabSz="1097944" eaLnBrk="0" hangingPunct="0">
              <a:lnSpc>
                <a:spcPts val="2668"/>
              </a:lnSpc>
              <a:buClr>
                <a:srgbClr val="C00000"/>
              </a:buClr>
              <a:buSzPct val="60000"/>
              <a:defRPr kumimoji="1" sz="1600" b="1" kern="0">
                <a:gradFill>
                  <a:gsLst>
                    <a:gs pos="0">
                      <a:sysClr val="window" lastClr="FFFFFF"/>
                    </a:gs>
                    <a:gs pos="100000">
                      <a:srgbClr val="4FEEFF"/>
                    </a:gs>
                  </a:gsLst>
                  <a:lin ang="5400000" scaled="0"/>
                </a:gradFill>
                <a:latin typeface="Arial"/>
                <a:ea typeface="微软雅黑"/>
                <a:cs typeface="Arial" pitchFamily="34" charset="0"/>
              </a:defRPr>
            </a:lvl1pPr>
          </a:lstStyle>
          <a:p>
            <a:pPr defTabSz="1219272" eaLnBrk="1" fontAlgn="ctr" hangingPunct="1">
              <a:lnSpc>
                <a:spcPct val="100000"/>
              </a:lnSpc>
              <a:buClrTx/>
              <a:buSzTx/>
              <a:defRPr/>
            </a:pPr>
            <a:r>
              <a:rPr kumimoji="0" lang="en-US" altLang="zh-CN" dirty="0">
                <a:solidFill>
                  <a:srgbClr val="FFC000"/>
                </a:solidFill>
                <a:latin typeface="Akkurat Pro" charset="0"/>
                <a:ea typeface="Akkurat Pro" charset="0"/>
                <a:cs typeface="Akkurat Pro" charset="0"/>
                <a:sym typeface="Arial" panose="020B0604020202020204" pitchFamily="34" charset="0"/>
              </a:rPr>
              <a:t>ICT Infrastructure </a:t>
            </a:r>
          </a:p>
          <a:p>
            <a:pPr defTabSz="1219272" eaLnBrk="1" fontAlgn="ctr" hangingPunct="1">
              <a:lnSpc>
                <a:spcPct val="100000"/>
              </a:lnSpc>
              <a:buClrTx/>
              <a:buSzTx/>
              <a:defRPr/>
            </a:pPr>
            <a:r>
              <a:rPr kumimoji="0" lang="en-US" altLang="zh-CN" dirty="0">
                <a:solidFill>
                  <a:prstClr val="white"/>
                </a:solidFill>
                <a:latin typeface="Akkurat Pro" charset="0"/>
                <a:ea typeface="Akkurat Pro" charset="0"/>
                <a:cs typeface="Akkurat Pro" charset="0"/>
                <a:sym typeface="Arial" panose="020B0604020202020204" pitchFamily="34" charset="0"/>
              </a:rPr>
              <a:t>Certification</a:t>
            </a:r>
          </a:p>
        </p:txBody>
      </p:sp>
      <p:sp>
        <p:nvSpPr>
          <p:cNvPr id="50" name="TextBox 96"/>
          <p:cNvSpPr txBox="1"/>
          <p:nvPr/>
        </p:nvSpPr>
        <p:spPr>
          <a:xfrm>
            <a:off x="5661774" y="1099639"/>
            <a:ext cx="2401139" cy="498449"/>
          </a:xfrm>
          <a:prstGeom prst="rect">
            <a:avLst/>
          </a:prstGeom>
        </p:spPr>
        <p:txBody>
          <a:bodyPr/>
          <a:lstStyle>
            <a:defPPr>
              <a:defRPr lang="zh-CN"/>
            </a:defPPr>
            <a:lvl1pPr algn="ctr" defTabSz="1097944" eaLnBrk="0" hangingPunct="0">
              <a:lnSpc>
                <a:spcPts val="2668"/>
              </a:lnSpc>
              <a:buClr>
                <a:srgbClr val="C00000"/>
              </a:buClr>
              <a:buSzPct val="60000"/>
              <a:defRPr kumimoji="1" sz="1600" b="1" kern="0">
                <a:gradFill>
                  <a:gsLst>
                    <a:gs pos="0">
                      <a:sysClr val="window" lastClr="FFFFFF"/>
                    </a:gs>
                    <a:gs pos="100000">
                      <a:srgbClr val="4FEEFF"/>
                    </a:gs>
                  </a:gsLst>
                  <a:lin ang="5400000" scaled="0"/>
                </a:gradFill>
                <a:latin typeface="Arial"/>
                <a:ea typeface="微软雅黑"/>
                <a:cs typeface="Arial" pitchFamily="34" charset="0"/>
              </a:defRPr>
            </a:lvl1pPr>
          </a:lstStyle>
          <a:p>
            <a:pPr defTabSz="1219272" eaLnBrk="1" fontAlgn="ctr" hangingPunct="1">
              <a:lnSpc>
                <a:spcPct val="100000"/>
              </a:lnSpc>
              <a:buClrTx/>
              <a:buSzTx/>
              <a:defRPr/>
            </a:pPr>
            <a:r>
              <a:rPr kumimoji="0" lang="en-US" altLang="zh-CN" dirty="0" smtClean="0">
                <a:solidFill>
                  <a:srgbClr val="FFC000"/>
                </a:solidFill>
                <a:latin typeface="Akkurat Pro" charset="0"/>
                <a:ea typeface="Akkurat Pro" charset="0"/>
                <a:cs typeface="Akkurat Pro" charset="0"/>
                <a:sym typeface="Arial" panose="020B0604020202020204" pitchFamily="34" charset="0"/>
              </a:rPr>
              <a:t>ICT Developer </a:t>
            </a:r>
            <a:r>
              <a:rPr kumimoji="0" lang="en-US" altLang="zh-CN" dirty="0" smtClean="0">
                <a:solidFill>
                  <a:prstClr val="white"/>
                </a:solidFill>
                <a:latin typeface="Akkurat Pro" charset="0"/>
                <a:ea typeface="Akkurat Pro" charset="0"/>
                <a:cs typeface="Akkurat Pro" charset="0"/>
                <a:sym typeface="Arial" panose="020B0604020202020204" pitchFamily="34" charset="0"/>
              </a:rPr>
              <a:t>Certification</a:t>
            </a:r>
            <a:endParaRPr kumimoji="0" lang="en-US" altLang="zh-CN" dirty="0">
              <a:solidFill>
                <a:prstClr val="white"/>
              </a:solidFill>
              <a:latin typeface="Akkurat Pro" charset="0"/>
              <a:ea typeface="Akkurat Pro" charset="0"/>
              <a:cs typeface="Akkurat Pro" charset="0"/>
              <a:sym typeface="Arial" panose="020B0604020202020204" pitchFamily="34" charset="0"/>
            </a:endParaRPr>
          </a:p>
        </p:txBody>
      </p:sp>
      <p:sp>
        <p:nvSpPr>
          <p:cNvPr id="51" name="TextBox 96"/>
          <p:cNvSpPr txBox="1"/>
          <p:nvPr/>
        </p:nvSpPr>
        <p:spPr>
          <a:xfrm>
            <a:off x="9198628" y="810404"/>
            <a:ext cx="2358443" cy="498449"/>
          </a:xfrm>
          <a:prstGeom prst="rect">
            <a:avLst/>
          </a:prstGeom>
        </p:spPr>
        <p:txBody>
          <a:bodyPr/>
          <a:lstStyle>
            <a:defPPr>
              <a:defRPr lang="zh-CN"/>
            </a:defPPr>
            <a:lvl1pPr algn="ctr" defTabSz="1097944" eaLnBrk="0" hangingPunct="0">
              <a:lnSpc>
                <a:spcPts val="2668"/>
              </a:lnSpc>
              <a:buClr>
                <a:srgbClr val="C00000"/>
              </a:buClr>
              <a:buSzPct val="60000"/>
              <a:defRPr kumimoji="1" sz="1600" b="1" kern="0">
                <a:gradFill>
                  <a:gsLst>
                    <a:gs pos="0">
                      <a:sysClr val="window" lastClr="FFFFFF"/>
                    </a:gs>
                    <a:gs pos="100000">
                      <a:srgbClr val="4FEEFF"/>
                    </a:gs>
                  </a:gsLst>
                  <a:lin ang="5400000" scaled="0"/>
                </a:gradFill>
                <a:latin typeface="Arial"/>
                <a:ea typeface="微软雅黑"/>
                <a:cs typeface="Arial" pitchFamily="34" charset="0"/>
              </a:defRPr>
            </a:lvl1pPr>
          </a:lstStyle>
          <a:p>
            <a:pPr defTabSz="1219272" eaLnBrk="1" fontAlgn="ctr" hangingPunct="1">
              <a:lnSpc>
                <a:spcPct val="100000"/>
              </a:lnSpc>
              <a:buClrTx/>
              <a:buSzTx/>
              <a:defRPr/>
            </a:pPr>
            <a:r>
              <a:rPr kumimoji="0" lang="en-US" altLang="zh-CN" dirty="0" smtClean="0">
                <a:solidFill>
                  <a:srgbClr val="FFC000"/>
                </a:solidFill>
                <a:latin typeface="Akkurat Pro" charset="0"/>
                <a:ea typeface="Akkurat Pro" charset="0"/>
                <a:cs typeface="Akkurat Pro" charset="0"/>
                <a:sym typeface="Arial" panose="020B0604020202020204" pitchFamily="34" charset="0"/>
              </a:rPr>
              <a:t>ICT Vertical</a:t>
            </a:r>
            <a:endParaRPr kumimoji="0" lang="en-US" altLang="zh-CN" dirty="0">
              <a:solidFill>
                <a:srgbClr val="FFC000"/>
              </a:solidFill>
              <a:latin typeface="Akkurat Pro" charset="0"/>
              <a:ea typeface="Akkurat Pro" charset="0"/>
              <a:cs typeface="Akkurat Pro" charset="0"/>
              <a:sym typeface="Arial" panose="020B0604020202020204" pitchFamily="34" charset="0"/>
            </a:endParaRPr>
          </a:p>
          <a:p>
            <a:pPr defTabSz="1219272" eaLnBrk="1" fontAlgn="ctr" hangingPunct="1">
              <a:lnSpc>
                <a:spcPct val="100000"/>
              </a:lnSpc>
              <a:buClrTx/>
              <a:buSzTx/>
              <a:defRPr/>
            </a:pPr>
            <a:r>
              <a:rPr kumimoji="0" lang="en-US" altLang="zh-CN" dirty="0">
                <a:solidFill>
                  <a:prstClr val="white"/>
                </a:solidFill>
                <a:latin typeface="Akkurat Pro" charset="0"/>
                <a:ea typeface="Akkurat Pro" charset="0"/>
                <a:cs typeface="Akkurat Pro" charset="0"/>
                <a:sym typeface="Arial" panose="020B0604020202020204" pitchFamily="34" charset="0"/>
              </a:rPr>
              <a:t>Certification</a:t>
            </a:r>
          </a:p>
        </p:txBody>
      </p:sp>
      <p:sp>
        <p:nvSpPr>
          <p:cNvPr id="54" name="cloud-computing_218556"/>
          <p:cNvSpPr>
            <a:spLocks noChangeAspect="1"/>
          </p:cNvSpPr>
          <p:nvPr/>
        </p:nvSpPr>
        <p:spPr bwMode="auto">
          <a:xfrm>
            <a:off x="6490011" y="4489466"/>
            <a:ext cx="653300" cy="671836"/>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 name="T48" fmla="*/ 325000 h 606722"/>
              <a:gd name="T49" fmla="*/ 325000 h 606722"/>
              <a:gd name="T50" fmla="*/ 325000 h 606722"/>
              <a:gd name="T51" fmla="*/ 325000 h 606722"/>
              <a:gd name="T52" fmla="*/ 325000 h 606722"/>
              <a:gd name="T53" fmla="*/ 325000 h 606722"/>
              <a:gd name="T54" fmla="*/ 325000 h 606722"/>
              <a:gd name="T55" fmla="*/ 325000 h 606722"/>
              <a:gd name="T56" fmla="*/ 325000 h 606722"/>
              <a:gd name="T57" fmla="*/ 325000 h 606722"/>
              <a:gd name="T58" fmla="*/ 325000 h 606722"/>
              <a:gd name="T59" fmla="*/ 325000 h 606722"/>
              <a:gd name="T60" fmla="*/ 325000 h 606722"/>
              <a:gd name="T61" fmla="*/ 325000 h 606722"/>
              <a:gd name="T62" fmla="*/ 325000 h 606722"/>
              <a:gd name="T63" fmla="*/ 325000 h 606722"/>
              <a:gd name="T64" fmla="*/ 325000 h 606722"/>
              <a:gd name="T65" fmla="*/ 325000 h 606722"/>
              <a:gd name="T66" fmla="*/ 325000 h 606722"/>
              <a:gd name="T67" fmla="*/ 325000 h 606722"/>
              <a:gd name="T68" fmla="*/ 325000 h 606722"/>
              <a:gd name="T69" fmla="*/ 325000 h 606722"/>
              <a:gd name="T70" fmla="*/ 325000 h 606722"/>
              <a:gd name="T71" fmla="*/ 325000 h 606722"/>
              <a:gd name="T72" fmla="*/ 325000 h 606722"/>
              <a:gd name="T73" fmla="*/ 325000 h 606722"/>
              <a:gd name="T74" fmla="*/ 325000 h 606722"/>
              <a:gd name="T75" fmla="*/ 325000 h 606722"/>
              <a:gd name="T76" fmla="*/ 325000 h 606722"/>
              <a:gd name="T77" fmla="*/ 325000 h 606722"/>
              <a:gd name="T78" fmla="*/ 325000 h 606722"/>
              <a:gd name="T79" fmla="*/ 325000 h 606722"/>
              <a:gd name="T80" fmla="*/ 325000 h 606722"/>
              <a:gd name="T81" fmla="*/ 325000 h 606722"/>
              <a:gd name="T82" fmla="*/ 325000 h 606722"/>
              <a:gd name="T83" fmla="*/ 325000 h 606722"/>
              <a:gd name="T84" fmla="*/ 325000 h 606722"/>
              <a:gd name="T85" fmla="*/ 325000 h 606722"/>
              <a:gd name="T86" fmla="*/ 325000 h 606722"/>
              <a:gd name="T87" fmla="*/ 325000 h 606722"/>
              <a:gd name="T88" fmla="*/ 325000 h 606722"/>
              <a:gd name="T89" fmla="*/ 325000 h 606722"/>
              <a:gd name="T90" fmla="*/ 325000 h 606722"/>
              <a:gd name="T91" fmla="*/ 325000 h 606722"/>
              <a:gd name="T92" fmla="*/ 325000 h 606722"/>
              <a:gd name="T93" fmla="*/ 325000 h 606722"/>
              <a:gd name="T94" fmla="*/ 325000 h 606722"/>
              <a:gd name="T95" fmla="*/ 325000 h 606722"/>
              <a:gd name="T96" fmla="*/ 325000 h 606722"/>
              <a:gd name="T97"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27" h="6827">
                <a:moveTo>
                  <a:pt x="6827" y="3080"/>
                </a:moveTo>
                <a:lnTo>
                  <a:pt x="6827" y="2867"/>
                </a:lnTo>
                <a:cubicBezTo>
                  <a:pt x="6827" y="2280"/>
                  <a:pt x="6347" y="1800"/>
                  <a:pt x="5760" y="1800"/>
                </a:cubicBezTo>
                <a:lnTo>
                  <a:pt x="5352" y="1800"/>
                </a:lnTo>
                <a:cubicBezTo>
                  <a:pt x="5354" y="1773"/>
                  <a:pt x="5360" y="1747"/>
                  <a:pt x="5360" y="1720"/>
                </a:cubicBezTo>
                <a:cubicBezTo>
                  <a:pt x="5360" y="1241"/>
                  <a:pt x="4972" y="853"/>
                  <a:pt x="4493" y="853"/>
                </a:cubicBezTo>
                <a:cubicBezTo>
                  <a:pt x="4308" y="853"/>
                  <a:pt x="4138" y="912"/>
                  <a:pt x="3997" y="1011"/>
                </a:cubicBezTo>
                <a:cubicBezTo>
                  <a:pt x="3767" y="420"/>
                  <a:pt x="3193" y="0"/>
                  <a:pt x="2520" y="0"/>
                </a:cubicBezTo>
                <a:cubicBezTo>
                  <a:pt x="1644" y="0"/>
                  <a:pt x="933" y="710"/>
                  <a:pt x="933" y="1587"/>
                </a:cubicBezTo>
                <a:cubicBezTo>
                  <a:pt x="933" y="1663"/>
                  <a:pt x="941" y="1738"/>
                  <a:pt x="951" y="1812"/>
                </a:cubicBezTo>
                <a:cubicBezTo>
                  <a:pt x="419" y="1871"/>
                  <a:pt x="0" y="2320"/>
                  <a:pt x="0" y="2867"/>
                </a:cubicBezTo>
                <a:lnTo>
                  <a:pt x="0" y="3080"/>
                </a:lnTo>
                <a:cubicBezTo>
                  <a:pt x="0" y="3639"/>
                  <a:pt x="438" y="4096"/>
                  <a:pt x="987" y="4138"/>
                </a:cubicBezTo>
                <a:lnTo>
                  <a:pt x="987" y="4986"/>
                </a:lnTo>
                <a:lnTo>
                  <a:pt x="0" y="4986"/>
                </a:lnTo>
                <a:lnTo>
                  <a:pt x="0" y="6302"/>
                </a:lnTo>
                <a:lnTo>
                  <a:pt x="871" y="6302"/>
                </a:lnTo>
                <a:lnTo>
                  <a:pt x="871" y="6613"/>
                </a:lnTo>
                <a:lnTo>
                  <a:pt x="427" y="6613"/>
                </a:lnTo>
                <a:lnTo>
                  <a:pt x="427" y="6827"/>
                </a:lnTo>
                <a:lnTo>
                  <a:pt x="1529" y="6827"/>
                </a:lnTo>
                <a:lnTo>
                  <a:pt x="1529" y="6613"/>
                </a:lnTo>
                <a:lnTo>
                  <a:pt x="1084" y="6613"/>
                </a:lnTo>
                <a:lnTo>
                  <a:pt x="1084" y="6302"/>
                </a:lnTo>
                <a:lnTo>
                  <a:pt x="1955" y="6302"/>
                </a:lnTo>
                <a:lnTo>
                  <a:pt x="1955" y="4987"/>
                </a:lnTo>
                <a:lnTo>
                  <a:pt x="1200" y="4987"/>
                </a:lnTo>
                <a:lnTo>
                  <a:pt x="1200" y="4147"/>
                </a:lnTo>
                <a:lnTo>
                  <a:pt x="3307" y="4147"/>
                </a:lnTo>
                <a:lnTo>
                  <a:pt x="3307" y="4987"/>
                </a:lnTo>
                <a:lnTo>
                  <a:pt x="2436" y="4987"/>
                </a:lnTo>
                <a:lnTo>
                  <a:pt x="2436" y="6302"/>
                </a:lnTo>
                <a:lnTo>
                  <a:pt x="3307" y="6302"/>
                </a:lnTo>
                <a:lnTo>
                  <a:pt x="3307" y="6613"/>
                </a:lnTo>
                <a:lnTo>
                  <a:pt x="2862" y="6613"/>
                </a:lnTo>
                <a:lnTo>
                  <a:pt x="2862" y="6827"/>
                </a:lnTo>
                <a:lnTo>
                  <a:pt x="3965" y="6827"/>
                </a:lnTo>
                <a:lnTo>
                  <a:pt x="3965" y="6613"/>
                </a:lnTo>
                <a:lnTo>
                  <a:pt x="3520" y="6613"/>
                </a:lnTo>
                <a:lnTo>
                  <a:pt x="3520" y="6302"/>
                </a:lnTo>
                <a:lnTo>
                  <a:pt x="4391" y="6302"/>
                </a:lnTo>
                <a:lnTo>
                  <a:pt x="4391" y="4987"/>
                </a:lnTo>
                <a:lnTo>
                  <a:pt x="3520" y="4987"/>
                </a:lnTo>
                <a:lnTo>
                  <a:pt x="3520" y="4147"/>
                </a:lnTo>
                <a:lnTo>
                  <a:pt x="5760" y="4147"/>
                </a:lnTo>
                <a:lnTo>
                  <a:pt x="5760" y="4987"/>
                </a:lnTo>
                <a:lnTo>
                  <a:pt x="4871" y="4987"/>
                </a:lnTo>
                <a:lnTo>
                  <a:pt x="4871" y="6302"/>
                </a:lnTo>
                <a:lnTo>
                  <a:pt x="5742" y="6302"/>
                </a:lnTo>
                <a:lnTo>
                  <a:pt x="5742" y="6613"/>
                </a:lnTo>
                <a:lnTo>
                  <a:pt x="5298" y="6613"/>
                </a:lnTo>
                <a:lnTo>
                  <a:pt x="5298" y="6827"/>
                </a:lnTo>
                <a:lnTo>
                  <a:pt x="6400" y="6827"/>
                </a:lnTo>
                <a:lnTo>
                  <a:pt x="6400" y="6613"/>
                </a:lnTo>
                <a:lnTo>
                  <a:pt x="5956" y="6613"/>
                </a:lnTo>
                <a:lnTo>
                  <a:pt x="5956" y="6302"/>
                </a:lnTo>
                <a:lnTo>
                  <a:pt x="6827" y="6302"/>
                </a:lnTo>
                <a:lnTo>
                  <a:pt x="6827" y="4987"/>
                </a:lnTo>
                <a:lnTo>
                  <a:pt x="5973" y="4987"/>
                </a:lnTo>
                <a:lnTo>
                  <a:pt x="5973" y="4125"/>
                </a:lnTo>
                <a:cubicBezTo>
                  <a:pt x="6459" y="4026"/>
                  <a:pt x="6827" y="3594"/>
                  <a:pt x="6827" y="3080"/>
                </a:cubicBezTo>
                <a:close/>
                <a:moveTo>
                  <a:pt x="1742" y="5200"/>
                </a:moveTo>
                <a:lnTo>
                  <a:pt x="1742" y="6089"/>
                </a:lnTo>
                <a:lnTo>
                  <a:pt x="213" y="6089"/>
                </a:lnTo>
                <a:lnTo>
                  <a:pt x="213" y="5200"/>
                </a:lnTo>
                <a:lnTo>
                  <a:pt x="1742" y="5200"/>
                </a:lnTo>
                <a:close/>
                <a:moveTo>
                  <a:pt x="4178" y="5200"/>
                </a:moveTo>
                <a:lnTo>
                  <a:pt x="4178" y="6089"/>
                </a:lnTo>
                <a:lnTo>
                  <a:pt x="2649" y="6089"/>
                </a:lnTo>
                <a:lnTo>
                  <a:pt x="2649" y="5200"/>
                </a:lnTo>
                <a:lnTo>
                  <a:pt x="4178" y="5200"/>
                </a:lnTo>
                <a:close/>
                <a:moveTo>
                  <a:pt x="6613" y="5200"/>
                </a:moveTo>
                <a:lnTo>
                  <a:pt x="6613" y="6089"/>
                </a:lnTo>
                <a:lnTo>
                  <a:pt x="5085" y="6089"/>
                </a:lnTo>
                <a:lnTo>
                  <a:pt x="5085" y="5200"/>
                </a:lnTo>
                <a:lnTo>
                  <a:pt x="6613" y="5200"/>
                </a:lnTo>
                <a:close/>
                <a:moveTo>
                  <a:pt x="5760" y="3933"/>
                </a:moveTo>
                <a:lnTo>
                  <a:pt x="1067" y="3933"/>
                </a:lnTo>
                <a:cubicBezTo>
                  <a:pt x="596" y="3933"/>
                  <a:pt x="213" y="3551"/>
                  <a:pt x="213" y="3080"/>
                </a:cubicBezTo>
                <a:lnTo>
                  <a:pt x="213" y="2867"/>
                </a:lnTo>
                <a:cubicBezTo>
                  <a:pt x="213" y="2434"/>
                  <a:pt x="541" y="2072"/>
                  <a:pt x="975" y="2024"/>
                </a:cubicBezTo>
                <a:lnTo>
                  <a:pt x="1193" y="2000"/>
                </a:lnTo>
                <a:lnTo>
                  <a:pt x="1162" y="1782"/>
                </a:lnTo>
                <a:cubicBezTo>
                  <a:pt x="1152" y="1707"/>
                  <a:pt x="1147" y="1645"/>
                  <a:pt x="1147" y="1587"/>
                </a:cubicBezTo>
                <a:cubicBezTo>
                  <a:pt x="1147" y="829"/>
                  <a:pt x="1763" y="213"/>
                  <a:pt x="2520" y="213"/>
                </a:cubicBezTo>
                <a:cubicBezTo>
                  <a:pt x="3089" y="213"/>
                  <a:pt x="3591" y="557"/>
                  <a:pt x="3798" y="1088"/>
                </a:cubicBezTo>
                <a:lnTo>
                  <a:pt x="3897" y="1341"/>
                </a:lnTo>
                <a:lnTo>
                  <a:pt x="4120" y="1185"/>
                </a:lnTo>
                <a:cubicBezTo>
                  <a:pt x="4231" y="1108"/>
                  <a:pt x="4360" y="1067"/>
                  <a:pt x="4493" y="1067"/>
                </a:cubicBezTo>
                <a:cubicBezTo>
                  <a:pt x="4854" y="1067"/>
                  <a:pt x="5146" y="1360"/>
                  <a:pt x="5146" y="1720"/>
                </a:cubicBezTo>
                <a:cubicBezTo>
                  <a:pt x="5146" y="1728"/>
                  <a:pt x="5145" y="1735"/>
                  <a:pt x="5144" y="1743"/>
                </a:cubicBezTo>
                <a:cubicBezTo>
                  <a:pt x="5142" y="1755"/>
                  <a:pt x="5140" y="1768"/>
                  <a:pt x="5139" y="1780"/>
                </a:cubicBezTo>
                <a:lnTo>
                  <a:pt x="5118" y="2013"/>
                </a:lnTo>
                <a:lnTo>
                  <a:pt x="5352" y="2013"/>
                </a:lnTo>
                <a:lnTo>
                  <a:pt x="5760" y="2013"/>
                </a:lnTo>
                <a:cubicBezTo>
                  <a:pt x="6231" y="2013"/>
                  <a:pt x="6613" y="2396"/>
                  <a:pt x="6613" y="2867"/>
                </a:cubicBezTo>
                <a:lnTo>
                  <a:pt x="6613" y="3080"/>
                </a:lnTo>
                <a:cubicBezTo>
                  <a:pt x="6613" y="3551"/>
                  <a:pt x="6231" y="3933"/>
                  <a:pt x="5760" y="3933"/>
                </a:cubicBezTo>
                <a:close/>
              </a:path>
            </a:pathLst>
          </a:custGeom>
          <a:solidFill>
            <a:schemeClr val="bg1"/>
          </a:solidFill>
          <a:ln>
            <a:noFill/>
          </a:ln>
        </p:spPr>
        <p:txBody>
          <a:bodyPr/>
          <a:lstStyle/>
          <a:p>
            <a:endParaRPr lang="zh-CN" altLang="en-US" dirty="0">
              <a:solidFill>
                <a:srgbClr val="FFFFFF"/>
              </a:solidFill>
              <a:latin typeface="Akkurat Pro" charset="0"/>
              <a:ea typeface="Akkurat Pro" charset="0"/>
              <a:cs typeface="Akkurat Pro" charset="0"/>
            </a:endParaRPr>
          </a:p>
        </p:txBody>
      </p:sp>
      <p:sp>
        <p:nvSpPr>
          <p:cNvPr id="60" name="hand-pointing-to-dollar-sign-on-tablet-device_64546"/>
          <p:cNvSpPr>
            <a:spLocks noChangeAspect="1"/>
          </p:cNvSpPr>
          <p:nvPr/>
        </p:nvSpPr>
        <p:spPr bwMode="auto">
          <a:xfrm>
            <a:off x="9956673" y="4289848"/>
            <a:ext cx="750050" cy="871454"/>
          </a:xfrm>
          <a:custGeom>
            <a:avLst/>
            <a:gdLst>
              <a:gd name="T0" fmla="*/ 2801 w 7564"/>
              <a:gd name="T1" fmla="*/ 3001 h 8244"/>
              <a:gd name="T2" fmla="*/ 2187 w 7564"/>
              <a:gd name="T3" fmla="*/ 3778 h 8244"/>
              <a:gd name="T4" fmla="*/ 1795 w 7564"/>
              <a:gd name="T5" fmla="*/ 3778 h 8244"/>
              <a:gd name="T6" fmla="*/ 1267 w 7564"/>
              <a:gd name="T7" fmla="*/ 3393 h 8244"/>
              <a:gd name="T8" fmla="*/ 1393 w 7564"/>
              <a:gd name="T9" fmla="*/ 3013 h 8244"/>
              <a:gd name="T10" fmla="*/ 2052 w 7564"/>
              <a:gd name="T11" fmla="*/ 3240 h 8244"/>
              <a:gd name="T12" fmla="*/ 2349 w 7564"/>
              <a:gd name="T13" fmla="*/ 3039 h 8244"/>
              <a:gd name="T14" fmla="*/ 1249 w 7564"/>
              <a:gd name="T15" fmla="*/ 2145 h 8244"/>
              <a:gd name="T16" fmla="*/ 1794 w 7564"/>
              <a:gd name="T17" fmla="*/ 1535 h 8244"/>
              <a:gd name="T18" fmla="*/ 1990 w 7564"/>
              <a:gd name="T19" fmla="*/ 1184 h 8244"/>
              <a:gd name="T20" fmla="*/ 2187 w 7564"/>
              <a:gd name="T21" fmla="*/ 1536 h 8244"/>
              <a:gd name="T22" fmla="*/ 2727 w 7564"/>
              <a:gd name="T23" fmla="*/ 1880 h 8244"/>
              <a:gd name="T24" fmla="*/ 2400 w 7564"/>
              <a:gd name="T25" fmla="*/ 2057 h 8244"/>
              <a:gd name="T26" fmla="*/ 1700 w 7564"/>
              <a:gd name="T27" fmla="*/ 2098 h 8244"/>
              <a:gd name="T28" fmla="*/ 2145 w 7564"/>
              <a:gd name="T29" fmla="*/ 2376 h 8244"/>
              <a:gd name="T30" fmla="*/ 4577 w 7564"/>
              <a:gd name="T31" fmla="*/ 8008 h 8244"/>
              <a:gd name="T32" fmla="*/ 0 w 7564"/>
              <a:gd name="T33" fmla="*/ 6925 h 8244"/>
              <a:gd name="T34" fmla="*/ 1082 w 7564"/>
              <a:gd name="T35" fmla="*/ 0 h 8244"/>
              <a:gd name="T36" fmla="*/ 6103 w 7564"/>
              <a:gd name="T37" fmla="*/ 1083 h 8244"/>
              <a:gd name="T38" fmla="*/ 6065 w 7564"/>
              <a:gd name="T39" fmla="*/ 3821 h 8244"/>
              <a:gd name="T40" fmla="*/ 5450 w 7564"/>
              <a:gd name="T41" fmla="*/ 3823 h 8244"/>
              <a:gd name="T42" fmla="*/ 5180 w 7564"/>
              <a:gd name="T43" fmla="*/ 1083 h 8244"/>
              <a:gd name="T44" fmla="*/ 1082 w 7564"/>
              <a:gd name="T45" fmla="*/ 923 h 8244"/>
              <a:gd name="T46" fmla="*/ 923 w 7564"/>
              <a:gd name="T47" fmla="*/ 6439 h 8244"/>
              <a:gd name="T48" fmla="*/ 3636 w 7564"/>
              <a:gd name="T49" fmla="*/ 6598 h 8244"/>
              <a:gd name="T50" fmla="*/ 4316 w 7564"/>
              <a:gd name="T51" fmla="*/ 7443 h 8244"/>
              <a:gd name="T52" fmla="*/ 4577 w 7564"/>
              <a:gd name="T53" fmla="*/ 8008 h 8244"/>
              <a:gd name="T54" fmla="*/ 3051 w 7564"/>
              <a:gd name="T55" fmla="*/ 6925 h 8244"/>
              <a:gd name="T56" fmla="*/ 3051 w 7564"/>
              <a:gd name="T57" fmla="*/ 7667 h 8244"/>
              <a:gd name="T58" fmla="*/ 7261 w 7564"/>
              <a:gd name="T59" fmla="*/ 6211 h 8244"/>
              <a:gd name="T60" fmla="*/ 7100 w 7564"/>
              <a:gd name="T61" fmla="*/ 7429 h 8244"/>
              <a:gd name="T62" fmla="*/ 4657 w 7564"/>
              <a:gd name="T63" fmla="*/ 7779 h 8244"/>
              <a:gd name="T64" fmla="*/ 4486 w 7564"/>
              <a:gd name="T65" fmla="*/ 6894 h 8244"/>
              <a:gd name="T66" fmla="*/ 2877 w 7564"/>
              <a:gd name="T67" fmla="*/ 5307 h 8244"/>
              <a:gd name="T68" fmla="*/ 3717 w 7564"/>
              <a:gd name="T69" fmla="*/ 5193 h 8244"/>
              <a:gd name="T70" fmla="*/ 3549 w 7564"/>
              <a:gd name="T71" fmla="*/ 3186 h 8244"/>
              <a:gd name="T72" fmla="*/ 4702 w 7564"/>
              <a:gd name="T73" fmla="*/ 4337 h 8244"/>
              <a:gd name="T74" fmla="*/ 5995 w 7564"/>
              <a:gd name="T75" fmla="*/ 3992 h 8244"/>
              <a:gd name="T76" fmla="*/ 6783 w 7564"/>
              <a:gd name="T77" fmla="*/ 5408 h 8244"/>
              <a:gd name="T78" fmla="*/ 7261 w 7564"/>
              <a:gd name="T79" fmla="*/ 6211 h 8244"/>
              <a:gd name="T80" fmla="*/ 6508 w 7564"/>
              <a:gd name="T81" fmla="*/ 6358 h 8244"/>
              <a:gd name="T82" fmla="*/ 6798 w 7564"/>
              <a:gd name="T83" fmla="*/ 7052 h 8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64" h="8244">
                <a:moveTo>
                  <a:pt x="2801" y="2995"/>
                </a:moveTo>
                <a:lnTo>
                  <a:pt x="2801" y="3001"/>
                </a:lnTo>
                <a:cubicBezTo>
                  <a:pt x="2801" y="3365"/>
                  <a:pt x="2554" y="3586"/>
                  <a:pt x="2187" y="3632"/>
                </a:cubicBezTo>
                <a:lnTo>
                  <a:pt x="2187" y="3778"/>
                </a:lnTo>
                <a:cubicBezTo>
                  <a:pt x="2187" y="3886"/>
                  <a:pt x="2099" y="3974"/>
                  <a:pt x="1991" y="3974"/>
                </a:cubicBezTo>
                <a:cubicBezTo>
                  <a:pt x="1882" y="3974"/>
                  <a:pt x="1795" y="3886"/>
                  <a:pt x="1795" y="3778"/>
                </a:cubicBezTo>
                <a:lnTo>
                  <a:pt x="1795" y="3616"/>
                </a:lnTo>
                <a:cubicBezTo>
                  <a:pt x="1608" y="3580"/>
                  <a:pt x="1427" y="3508"/>
                  <a:pt x="1267" y="3393"/>
                </a:cubicBezTo>
                <a:cubicBezTo>
                  <a:pt x="1217" y="3358"/>
                  <a:pt x="1181" y="3293"/>
                  <a:pt x="1181" y="3222"/>
                </a:cubicBezTo>
                <a:cubicBezTo>
                  <a:pt x="1181" y="3104"/>
                  <a:pt x="1276" y="3013"/>
                  <a:pt x="1393" y="3013"/>
                </a:cubicBezTo>
                <a:cubicBezTo>
                  <a:pt x="1453" y="3013"/>
                  <a:pt x="1494" y="3033"/>
                  <a:pt x="1523" y="3054"/>
                </a:cubicBezTo>
                <a:cubicBezTo>
                  <a:pt x="1680" y="3169"/>
                  <a:pt x="1851" y="3240"/>
                  <a:pt x="2052" y="3240"/>
                </a:cubicBezTo>
                <a:cubicBezTo>
                  <a:pt x="2237" y="3240"/>
                  <a:pt x="2349" y="3166"/>
                  <a:pt x="2349" y="3045"/>
                </a:cubicBezTo>
                <a:lnTo>
                  <a:pt x="2349" y="3039"/>
                </a:lnTo>
                <a:cubicBezTo>
                  <a:pt x="2349" y="2924"/>
                  <a:pt x="2278" y="2866"/>
                  <a:pt x="1933" y="2777"/>
                </a:cubicBezTo>
                <a:cubicBezTo>
                  <a:pt x="1517" y="2671"/>
                  <a:pt x="1249" y="2556"/>
                  <a:pt x="1249" y="2145"/>
                </a:cubicBezTo>
                <a:lnTo>
                  <a:pt x="1249" y="2139"/>
                </a:lnTo>
                <a:cubicBezTo>
                  <a:pt x="1249" y="1820"/>
                  <a:pt x="1469" y="1595"/>
                  <a:pt x="1794" y="1535"/>
                </a:cubicBezTo>
                <a:lnTo>
                  <a:pt x="1794" y="1381"/>
                </a:lnTo>
                <a:cubicBezTo>
                  <a:pt x="1794" y="1272"/>
                  <a:pt x="1882" y="1184"/>
                  <a:pt x="1990" y="1184"/>
                </a:cubicBezTo>
                <a:cubicBezTo>
                  <a:pt x="2099" y="1184"/>
                  <a:pt x="2187" y="1272"/>
                  <a:pt x="2187" y="1381"/>
                </a:cubicBezTo>
                <a:lnTo>
                  <a:pt x="2187" y="1536"/>
                </a:lnTo>
                <a:cubicBezTo>
                  <a:pt x="2349" y="1563"/>
                  <a:pt x="2496" y="1617"/>
                  <a:pt x="2626" y="1700"/>
                </a:cubicBezTo>
                <a:cubicBezTo>
                  <a:pt x="2677" y="1729"/>
                  <a:pt x="2727" y="1791"/>
                  <a:pt x="2727" y="1880"/>
                </a:cubicBezTo>
                <a:cubicBezTo>
                  <a:pt x="2727" y="1998"/>
                  <a:pt x="2632" y="2090"/>
                  <a:pt x="2514" y="2090"/>
                </a:cubicBezTo>
                <a:cubicBezTo>
                  <a:pt x="2470" y="2090"/>
                  <a:pt x="2435" y="2078"/>
                  <a:pt x="2400" y="2057"/>
                </a:cubicBezTo>
                <a:cubicBezTo>
                  <a:pt x="2249" y="1969"/>
                  <a:pt x="2107" y="1918"/>
                  <a:pt x="1965" y="1918"/>
                </a:cubicBezTo>
                <a:cubicBezTo>
                  <a:pt x="1791" y="1918"/>
                  <a:pt x="1700" y="1998"/>
                  <a:pt x="1700" y="2098"/>
                </a:cubicBezTo>
                <a:lnTo>
                  <a:pt x="1700" y="2104"/>
                </a:lnTo>
                <a:cubicBezTo>
                  <a:pt x="1700" y="2240"/>
                  <a:pt x="1788" y="2284"/>
                  <a:pt x="2145" y="2376"/>
                </a:cubicBezTo>
                <a:cubicBezTo>
                  <a:pt x="2564" y="2485"/>
                  <a:pt x="2801" y="2635"/>
                  <a:pt x="2801" y="2995"/>
                </a:cubicBezTo>
                <a:close/>
                <a:moveTo>
                  <a:pt x="4577" y="8008"/>
                </a:moveTo>
                <a:lnTo>
                  <a:pt x="1082" y="8008"/>
                </a:lnTo>
                <a:cubicBezTo>
                  <a:pt x="485" y="8008"/>
                  <a:pt x="0" y="7522"/>
                  <a:pt x="0" y="6925"/>
                </a:cubicBezTo>
                <a:lnTo>
                  <a:pt x="0" y="1083"/>
                </a:lnTo>
                <a:cubicBezTo>
                  <a:pt x="0" y="486"/>
                  <a:pt x="485" y="0"/>
                  <a:pt x="1082" y="0"/>
                </a:cubicBezTo>
                <a:lnTo>
                  <a:pt x="5020" y="0"/>
                </a:lnTo>
                <a:cubicBezTo>
                  <a:pt x="5617" y="0"/>
                  <a:pt x="6103" y="486"/>
                  <a:pt x="6103" y="1083"/>
                </a:cubicBezTo>
                <a:lnTo>
                  <a:pt x="6103" y="3841"/>
                </a:lnTo>
                <a:cubicBezTo>
                  <a:pt x="6090" y="3835"/>
                  <a:pt x="6078" y="3827"/>
                  <a:pt x="6065" y="3821"/>
                </a:cubicBezTo>
                <a:cubicBezTo>
                  <a:pt x="5968" y="3781"/>
                  <a:pt x="5865" y="3761"/>
                  <a:pt x="5760" y="3761"/>
                </a:cubicBezTo>
                <a:cubicBezTo>
                  <a:pt x="5653" y="3761"/>
                  <a:pt x="5548" y="3782"/>
                  <a:pt x="5450" y="3823"/>
                </a:cubicBezTo>
                <a:lnTo>
                  <a:pt x="5180" y="3936"/>
                </a:lnTo>
                <a:lnTo>
                  <a:pt x="5180" y="1083"/>
                </a:lnTo>
                <a:cubicBezTo>
                  <a:pt x="5180" y="995"/>
                  <a:pt x="5108" y="923"/>
                  <a:pt x="5020" y="923"/>
                </a:cubicBezTo>
                <a:lnTo>
                  <a:pt x="1082" y="923"/>
                </a:lnTo>
                <a:cubicBezTo>
                  <a:pt x="994" y="923"/>
                  <a:pt x="923" y="995"/>
                  <a:pt x="923" y="1083"/>
                </a:cubicBezTo>
                <a:lnTo>
                  <a:pt x="923" y="6439"/>
                </a:lnTo>
                <a:cubicBezTo>
                  <a:pt x="923" y="6527"/>
                  <a:pt x="995" y="6598"/>
                  <a:pt x="1082" y="6598"/>
                </a:cubicBezTo>
                <a:lnTo>
                  <a:pt x="3636" y="6598"/>
                </a:lnTo>
                <a:lnTo>
                  <a:pt x="4269" y="6978"/>
                </a:lnTo>
                <a:cubicBezTo>
                  <a:pt x="4238" y="7133"/>
                  <a:pt x="4254" y="7294"/>
                  <a:pt x="4316" y="7443"/>
                </a:cubicBezTo>
                <a:lnTo>
                  <a:pt x="4487" y="7851"/>
                </a:lnTo>
                <a:cubicBezTo>
                  <a:pt x="4511" y="7908"/>
                  <a:pt x="4542" y="7959"/>
                  <a:pt x="4577" y="8008"/>
                </a:cubicBezTo>
                <a:close/>
                <a:moveTo>
                  <a:pt x="3423" y="7296"/>
                </a:moveTo>
                <a:cubicBezTo>
                  <a:pt x="3423" y="7091"/>
                  <a:pt x="3257" y="6925"/>
                  <a:pt x="3051" y="6925"/>
                </a:cubicBezTo>
                <a:cubicBezTo>
                  <a:pt x="2846" y="6925"/>
                  <a:pt x="2680" y="7091"/>
                  <a:pt x="2680" y="7296"/>
                </a:cubicBezTo>
                <a:cubicBezTo>
                  <a:pt x="2680" y="7501"/>
                  <a:pt x="2846" y="7667"/>
                  <a:pt x="3051" y="7667"/>
                </a:cubicBezTo>
                <a:cubicBezTo>
                  <a:pt x="3257" y="7667"/>
                  <a:pt x="3423" y="7501"/>
                  <a:pt x="3423" y="7296"/>
                </a:cubicBezTo>
                <a:close/>
                <a:moveTo>
                  <a:pt x="7261" y="6211"/>
                </a:moveTo>
                <a:lnTo>
                  <a:pt x="7432" y="6619"/>
                </a:lnTo>
                <a:cubicBezTo>
                  <a:pt x="7564" y="6934"/>
                  <a:pt x="7416" y="7297"/>
                  <a:pt x="7100" y="7429"/>
                </a:cubicBezTo>
                <a:lnTo>
                  <a:pt x="5467" y="8112"/>
                </a:lnTo>
                <a:cubicBezTo>
                  <a:pt x="5152" y="8244"/>
                  <a:pt x="4789" y="8095"/>
                  <a:pt x="4657" y="7779"/>
                </a:cubicBezTo>
                <a:lnTo>
                  <a:pt x="4486" y="7371"/>
                </a:lnTo>
                <a:cubicBezTo>
                  <a:pt x="4420" y="7212"/>
                  <a:pt x="4425" y="7041"/>
                  <a:pt x="4486" y="6894"/>
                </a:cubicBezTo>
                <a:lnTo>
                  <a:pt x="3058" y="6036"/>
                </a:lnTo>
                <a:cubicBezTo>
                  <a:pt x="2807" y="5884"/>
                  <a:pt x="2726" y="5559"/>
                  <a:pt x="2877" y="5307"/>
                </a:cubicBezTo>
                <a:cubicBezTo>
                  <a:pt x="3027" y="5056"/>
                  <a:pt x="3354" y="4975"/>
                  <a:pt x="3605" y="5126"/>
                </a:cubicBezTo>
                <a:lnTo>
                  <a:pt x="3717" y="5193"/>
                </a:lnTo>
                <a:lnTo>
                  <a:pt x="3216" y="3997"/>
                </a:lnTo>
                <a:cubicBezTo>
                  <a:pt x="3085" y="3681"/>
                  <a:pt x="3233" y="3318"/>
                  <a:pt x="3549" y="3186"/>
                </a:cubicBezTo>
                <a:cubicBezTo>
                  <a:pt x="3865" y="3054"/>
                  <a:pt x="4227" y="3203"/>
                  <a:pt x="4359" y="3519"/>
                </a:cubicBezTo>
                <a:lnTo>
                  <a:pt x="4702" y="4337"/>
                </a:lnTo>
                <a:lnTo>
                  <a:pt x="5521" y="3994"/>
                </a:lnTo>
                <a:cubicBezTo>
                  <a:pt x="5672" y="3931"/>
                  <a:pt x="5843" y="3930"/>
                  <a:pt x="5995" y="3992"/>
                </a:cubicBezTo>
                <a:cubicBezTo>
                  <a:pt x="6147" y="4055"/>
                  <a:pt x="6268" y="4175"/>
                  <a:pt x="6331" y="4326"/>
                </a:cubicBezTo>
                <a:lnTo>
                  <a:pt x="6783" y="5408"/>
                </a:lnTo>
                <a:cubicBezTo>
                  <a:pt x="6843" y="5552"/>
                  <a:pt x="6843" y="5704"/>
                  <a:pt x="6797" y="5841"/>
                </a:cubicBezTo>
                <a:cubicBezTo>
                  <a:pt x="6998" y="5876"/>
                  <a:pt x="7177" y="6009"/>
                  <a:pt x="7261" y="6211"/>
                </a:cubicBezTo>
                <a:close/>
                <a:moveTo>
                  <a:pt x="7000" y="6560"/>
                </a:moveTo>
                <a:cubicBezTo>
                  <a:pt x="6920" y="6368"/>
                  <a:pt x="6699" y="6278"/>
                  <a:pt x="6508" y="6358"/>
                </a:cubicBezTo>
                <a:cubicBezTo>
                  <a:pt x="6316" y="6438"/>
                  <a:pt x="6226" y="6658"/>
                  <a:pt x="6306" y="6850"/>
                </a:cubicBezTo>
                <a:cubicBezTo>
                  <a:pt x="6386" y="7042"/>
                  <a:pt x="6606" y="7132"/>
                  <a:pt x="6798" y="7052"/>
                </a:cubicBezTo>
                <a:cubicBezTo>
                  <a:pt x="6990" y="6972"/>
                  <a:pt x="7080" y="6751"/>
                  <a:pt x="7000" y="6560"/>
                </a:cubicBezTo>
                <a:close/>
              </a:path>
            </a:pathLst>
          </a:custGeom>
          <a:noFill/>
          <a:ln w="25400">
            <a:solidFill>
              <a:schemeClr val="bg1"/>
            </a:solidFill>
          </a:ln>
        </p:spPr>
        <p:txBody>
          <a:bodyPr/>
          <a:lstStyle/>
          <a:p>
            <a:endParaRPr lang="zh-CN" altLang="en-US">
              <a:solidFill>
                <a:srgbClr val="000000"/>
              </a:solidFill>
              <a:latin typeface="Akkurat Pro" charset="0"/>
              <a:ea typeface="Akkurat Pro" charset="0"/>
              <a:cs typeface="Akkurat Pro" charset="0"/>
            </a:endParaRPr>
          </a:p>
        </p:txBody>
      </p:sp>
      <p:sp>
        <p:nvSpPr>
          <p:cNvPr id="30" name="矩形 29"/>
          <p:cNvSpPr/>
          <p:nvPr/>
        </p:nvSpPr>
        <p:spPr>
          <a:xfrm>
            <a:off x="321158" y="6132791"/>
            <a:ext cx="11759880" cy="400110"/>
          </a:xfrm>
          <a:prstGeom prst="rect">
            <a:avLst/>
          </a:prstGeom>
        </p:spPr>
        <p:txBody>
          <a:bodyPr wrap="square">
            <a:spAutoFit/>
          </a:bodyPr>
          <a:lstStyle/>
          <a:p>
            <a:r>
              <a:rPr lang="en-US" altLang="zh-CN" sz="2000" b="1" dirty="0" smtClean="0">
                <a:solidFill>
                  <a:srgbClr val="FFC000"/>
                </a:solidFill>
                <a:latin typeface="Akkurat Pro" charset="0"/>
                <a:ea typeface="Akkurat Pro" charset="0"/>
                <a:cs typeface="Akkurat Pro" charset="0"/>
              </a:rPr>
              <a:t>82</a:t>
            </a:r>
            <a:r>
              <a:rPr lang="en-US" altLang="zh-CN" sz="1800" dirty="0" smtClean="0">
                <a:solidFill>
                  <a:srgbClr val="FFFFFF"/>
                </a:solidFill>
                <a:latin typeface="Akkurat Pro" charset="0"/>
                <a:ea typeface="Akkurat Pro" charset="0"/>
                <a:cs typeface="Akkurat Pro" charset="0"/>
              </a:rPr>
              <a:t> certification exams and </a:t>
            </a:r>
            <a:r>
              <a:rPr lang="en-US" altLang="zh-CN" sz="2000" b="1" dirty="0" smtClean="0">
                <a:solidFill>
                  <a:srgbClr val="FFC000"/>
                </a:solidFill>
                <a:latin typeface="Akkurat Pro" charset="0"/>
                <a:ea typeface="Akkurat Pro" charset="0"/>
                <a:cs typeface="Akkurat Pro" charset="0"/>
              </a:rPr>
              <a:t>22</a:t>
            </a:r>
            <a:r>
              <a:rPr lang="en-US" altLang="zh-CN" sz="1800" dirty="0" smtClean="0">
                <a:solidFill>
                  <a:srgbClr val="FFFFFF"/>
                </a:solidFill>
                <a:latin typeface="Akkurat Pro" charset="0"/>
                <a:ea typeface="Akkurat Pro" charset="0"/>
                <a:cs typeface="Akkurat Pro" charset="0"/>
              </a:rPr>
              <a:t> technical fields, providing clear career development paths for ICT practitioners</a:t>
            </a:r>
            <a:endParaRPr lang="zh-CN" altLang="en-US" sz="1800" dirty="0">
              <a:solidFill>
                <a:srgbClr val="FFFFFF"/>
              </a:solidFill>
              <a:latin typeface="Akkurat Pro" charset="0"/>
              <a:ea typeface="Akkurat Pro" charset="0"/>
              <a:cs typeface="Akkurat Pro" charset="0"/>
            </a:endParaRPr>
          </a:p>
        </p:txBody>
      </p:sp>
      <p:sp>
        <p:nvSpPr>
          <p:cNvPr id="31" name="矩形 30"/>
          <p:cNvSpPr/>
          <p:nvPr/>
        </p:nvSpPr>
        <p:spPr>
          <a:xfrm>
            <a:off x="120436" y="2311026"/>
            <a:ext cx="1493884" cy="2996216"/>
          </a:xfrm>
          <a:prstGeom prst="rect">
            <a:avLst/>
          </a:prstGeom>
        </p:spPr>
        <p:txBody>
          <a:bodyPr/>
          <a:lstStyle/>
          <a:p>
            <a:pPr algn="ctr" defTabSz="1097944" eaLnBrk="0" hangingPunct="0">
              <a:lnSpc>
                <a:spcPts val="2668"/>
              </a:lnSpc>
              <a:buClr>
                <a:srgbClr val="4F81BD">
                  <a:lumMod val="75000"/>
                </a:srgbClr>
              </a:buClr>
              <a:buSzPct val="60000"/>
            </a:pPr>
            <a:r>
              <a:rPr kumimoji="1" lang="en-US" altLang="zh-CN" sz="1600" b="1" kern="0" dirty="0">
                <a:solidFill>
                  <a:srgbClr val="FFC000"/>
                </a:solidFill>
                <a:latin typeface="Akkurat Pro" charset="0"/>
                <a:ea typeface="Akkurat Pro" charset="0"/>
                <a:cs typeface="Akkurat Pro" charset="0"/>
              </a:rPr>
              <a:t>E</a:t>
            </a:r>
            <a:r>
              <a:rPr kumimoji="1" lang="en-US" altLang="zh-CN" sz="1600" b="1" kern="0" dirty="0">
                <a:solidFill>
                  <a:srgbClr val="FFFFFF"/>
                </a:solidFill>
                <a:latin typeface="Akkurat Pro" charset="0"/>
                <a:ea typeface="Akkurat Pro" charset="0"/>
                <a:cs typeface="Akkurat Pro" charset="0"/>
              </a:rPr>
              <a:t>xpert</a:t>
            </a:r>
          </a:p>
          <a:p>
            <a:pPr algn="ctr" defTabSz="1097944" eaLnBrk="0" hangingPunct="0">
              <a:lnSpc>
                <a:spcPts val="2668"/>
              </a:lnSpc>
              <a:buClr>
                <a:srgbClr val="4F81BD">
                  <a:lumMod val="75000"/>
                </a:srgbClr>
              </a:buClr>
              <a:buSzPct val="60000"/>
            </a:pPr>
            <a:endParaRPr kumimoji="1" lang="en-US" altLang="zh-CN" sz="1600" b="1" kern="0" dirty="0" smtClean="0">
              <a:solidFill>
                <a:srgbClr val="FFFFFF"/>
              </a:solidFill>
              <a:latin typeface="Akkurat Pro" charset="0"/>
              <a:ea typeface="Akkurat Pro" charset="0"/>
              <a:cs typeface="Akkurat Pro" charset="0"/>
            </a:endParaRPr>
          </a:p>
          <a:p>
            <a:pPr algn="ctr" defTabSz="1097944" eaLnBrk="0" hangingPunct="0">
              <a:lnSpc>
                <a:spcPts val="2668"/>
              </a:lnSpc>
              <a:buClr>
                <a:srgbClr val="4F81BD">
                  <a:lumMod val="75000"/>
                </a:srgbClr>
              </a:buClr>
              <a:buSzPct val="60000"/>
            </a:pPr>
            <a:endParaRPr kumimoji="1" lang="en-US" altLang="zh-CN" sz="1600" b="1" kern="0" dirty="0">
              <a:solidFill>
                <a:srgbClr val="FFFFFF"/>
              </a:solidFill>
              <a:latin typeface="Akkurat Pro" charset="0"/>
              <a:ea typeface="Akkurat Pro" charset="0"/>
              <a:cs typeface="Akkurat Pro" charset="0"/>
            </a:endParaRPr>
          </a:p>
          <a:p>
            <a:pPr algn="ctr" defTabSz="1097944" eaLnBrk="0" hangingPunct="0">
              <a:lnSpc>
                <a:spcPct val="150000"/>
              </a:lnSpc>
              <a:buClr>
                <a:srgbClr val="4F81BD">
                  <a:lumMod val="75000"/>
                </a:srgbClr>
              </a:buClr>
              <a:buSzPct val="60000"/>
            </a:pPr>
            <a:r>
              <a:rPr kumimoji="1" lang="en-US" altLang="zh-CN" sz="1600" b="1" kern="0" dirty="0" smtClean="0">
                <a:solidFill>
                  <a:srgbClr val="FFC000"/>
                </a:solidFill>
                <a:latin typeface="Akkurat Pro" charset="0"/>
                <a:ea typeface="Akkurat Pro" charset="0"/>
                <a:cs typeface="Akkurat Pro" charset="0"/>
              </a:rPr>
              <a:t>P</a:t>
            </a:r>
            <a:r>
              <a:rPr kumimoji="1" lang="en-US" altLang="zh-CN" sz="1600" b="1" kern="0" dirty="0" smtClean="0">
                <a:solidFill>
                  <a:srgbClr val="FFFFFF"/>
                </a:solidFill>
                <a:latin typeface="Akkurat Pro" charset="0"/>
                <a:ea typeface="Akkurat Pro" charset="0"/>
                <a:cs typeface="Akkurat Pro" charset="0"/>
              </a:rPr>
              <a:t>rofessional</a:t>
            </a:r>
          </a:p>
          <a:p>
            <a:pPr algn="ctr" defTabSz="1097944" eaLnBrk="0" hangingPunct="0">
              <a:lnSpc>
                <a:spcPct val="150000"/>
              </a:lnSpc>
              <a:buClr>
                <a:srgbClr val="4F81BD">
                  <a:lumMod val="75000"/>
                </a:srgbClr>
              </a:buClr>
              <a:buSzPct val="60000"/>
            </a:pPr>
            <a:endParaRPr kumimoji="1" lang="en-US" altLang="zh-CN" sz="1600" b="1" kern="0" dirty="0" smtClean="0">
              <a:solidFill>
                <a:srgbClr val="FFFFFF"/>
              </a:solidFill>
              <a:latin typeface="Akkurat Pro" charset="0"/>
              <a:ea typeface="Akkurat Pro" charset="0"/>
              <a:cs typeface="Akkurat Pro" charset="0"/>
            </a:endParaRPr>
          </a:p>
          <a:p>
            <a:pPr algn="ctr" defTabSz="1097944" eaLnBrk="0" hangingPunct="0">
              <a:lnSpc>
                <a:spcPct val="150000"/>
              </a:lnSpc>
              <a:buClr>
                <a:srgbClr val="4F81BD">
                  <a:lumMod val="75000"/>
                </a:srgbClr>
              </a:buClr>
              <a:buSzPct val="60000"/>
            </a:pPr>
            <a:endParaRPr kumimoji="1" lang="en-US" altLang="zh-CN" sz="1600" b="1" kern="0" dirty="0" smtClean="0">
              <a:solidFill>
                <a:srgbClr val="FFFFFF"/>
              </a:solidFill>
              <a:latin typeface="Akkurat Pro" charset="0"/>
              <a:ea typeface="Akkurat Pro" charset="0"/>
              <a:cs typeface="Akkurat Pro" charset="0"/>
            </a:endParaRPr>
          </a:p>
          <a:p>
            <a:pPr algn="ctr" defTabSz="1097944" eaLnBrk="0" hangingPunct="0">
              <a:lnSpc>
                <a:spcPct val="150000"/>
              </a:lnSpc>
              <a:buClr>
                <a:srgbClr val="4F81BD">
                  <a:lumMod val="75000"/>
                </a:srgbClr>
              </a:buClr>
              <a:buSzPct val="60000"/>
            </a:pPr>
            <a:r>
              <a:rPr kumimoji="1" lang="en-US" altLang="zh-CN" sz="1600" b="1" kern="0" dirty="0" smtClean="0">
                <a:solidFill>
                  <a:srgbClr val="FFC000"/>
                </a:solidFill>
                <a:latin typeface="Akkurat Pro" charset="0"/>
                <a:ea typeface="Akkurat Pro" charset="0"/>
                <a:cs typeface="Akkurat Pro" charset="0"/>
              </a:rPr>
              <a:t>A</a:t>
            </a:r>
            <a:r>
              <a:rPr kumimoji="1" lang="en-US" altLang="zh-CN" sz="1600" b="1" kern="0" dirty="0" smtClean="0">
                <a:solidFill>
                  <a:srgbClr val="FFFFFF"/>
                </a:solidFill>
                <a:latin typeface="Akkurat Pro" charset="0"/>
                <a:ea typeface="Akkurat Pro" charset="0"/>
                <a:cs typeface="Akkurat Pro" charset="0"/>
              </a:rPr>
              <a:t>ssociate</a:t>
            </a:r>
            <a:endParaRPr kumimoji="1" lang="en-US" altLang="zh-CN" sz="1600" b="1" kern="0" dirty="0">
              <a:solidFill>
                <a:srgbClr val="FFFFFF"/>
              </a:solidFill>
              <a:latin typeface="Akkurat Pro" charset="0"/>
              <a:ea typeface="Akkurat Pro" charset="0"/>
              <a:cs typeface="Akkurat Pro" charset="0"/>
            </a:endParaRPr>
          </a:p>
        </p:txBody>
      </p:sp>
      <p:sp>
        <p:nvSpPr>
          <p:cNvPr id="38" name="圆角矩形 24"/>
          <p:cNvSpPr/>
          <p:nvPr/>
        </p:nvSpPr>
        <p:spPr>
          <a:xfrm>
            <a:off x="5502419" y="1980263"/>
            <a:ext cx="2719852" cy="316623"/>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algn="ctr"/>
            <a:r>
              <a:rPr lang="en-US" altLang="zh-CN" sz="1400" dirty="0">
                <a:solidFill>
                  <a:srgbClr val="FFFFFF"/>
                </a:solidFill>
                <a:latin typeface="Akkurat Pro" charset="0"/>
                <a:ea typeface="Akkurat Pro" charset="0"/>
                <a:cs typeface="Akkurat Pro" charset="0"/>
              </a:rPr>
              <a:t>Cloud service</a:t>
            </a:r>
          </a:p>
        </p:txBody>
      </p:sp>
      <p:sp>
        <p:nvSpPr>
          <p:cNvPr id="40" name="圆角矩形 25"/>
          <p:cNvSpPr/>
          <p:nvPr/>
        </p:nvSpPr>
        <p:spPr>
          <a:xfrm>
            <a:off x="5502419" y="2423399"/>
            <a:ext cx="2719852" cy="316623"/>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algn="ctr"/>
            <a:r>
              <a:rPr lang="en-US" altLang="zh-CN" sz="1400" dirty="0">
                <a:solidFill>
                  <a:srgbClr val="FFFFFF"/>
                </a:solidFill>
                <a:latin typeface="Akkurat Pro" charset="0"/>
                <a:ea typeface="Akkurat Pro" charset="0"/>
                <a:cs typeface="Akkurat Pro" charset="0"/>
              </a:rPr>
              <a:t>IoT</a:t>
            </a:r>
          </a:p>
        </p:txBody>
      </p:sp>
      <p:sp>
        <p:nvSpPr>
          <p:cNvPr id="41" name="圆角矩形 26"/>
          <p:cNvSpPr/>
          <p:nvPr/>
        </p:nvSpPr>
        <p:spPr>
          <a:xfrm>
            <a:off x="5502419" y="2861560"/>
            <a:ext cx="2719852" cy="316623"/>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algn="ctr"/>
            <a:r>
              <a:rPr lang="en-US" altLang="zh-CN" sz="1400" dirty="0">
                <a:solidFill>
                  <a:srgbClr val="FFFFFF"/>
                </a:solidFill>
                <a:latin typeface="Akkurat Pro" charset="0"/>
                <a:ea typeface="Akkurat Pro" charset="0"/>
                <a:cs typeface="Akkurat Pro" charset="0"/>
              </a:rPr>
              <a:t>Big Data</a:t>
            </a:r>
          </a:p>
        </p:txBody>
      </p:sp>
      <p:sp>
        <p:nvSpPr>
          <p:cNvPr id="53" name="圆角矩形 27"/>
          <p:cNvSpPr/>
          <p:nvPr/>
        </p:nvSpPr>
        <p:spPr>
          <a:xfrm>
            <a:off x="5502419" y="3307790"/>
            <a:ext cx="2719852" cy="316623"/>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algn="ctr"/>
            <a:r>
              <a:rPr lang="en-US" altLang="zh-CN" sz="1400" dirty="0">
                <a:solidFill>
                  <a:srgbClr val="FFFFFF"/>
                </a:solidFill>
                <a:latin typeface="Akkurat Pro" charset="0"/>
                <a:ea typeface="Akkurat Pro" charset="0"/>
                <a:cs typeface="Akkurat Pro" charset="0"/>
              </a:rPr>
              <a:t>Cloud computing</a:t>
            </a:r>
          </a:p>
        </p:txBody>
      </p:sp>
      <p:sp>
        <p:nvSpPr>
          <p:cNvPr id="55" name="圆角矩形 28"/>
          <p:cNvSpPr/>
          <p:nvPr/>
        </p:nvSpPr>
        <p:spPr>
          <a:xfrm>
            <a:off x="8930895" y="1753745"/>
            <a:ext cx="2832435" cy="298235"/>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algn="ctr"/>
            <a:r>
              <a:rPr lang="en-US" altLang="zh-CN" sz="1400" dirty="0">
                <a:solidFill>
                  <a:srgbClr val="FFFFFF"/>
                </a:solidFill>
                <a:latin typeface="Akkurat Pro" charset="0"/>
                <a:ea typeface="Akkurat Pro" charset="0"/>
                <a:cs typeface="Akkurat Pro" charset="0"/>
              </a:rPr>
              <a:t>Public Safety</a:t>
            </a:r>
          </a:p>
        </p:txBody>
      </p:sp>
      <p:sp>
        <p:nvSpPr>
          <p:cNvPr id="56" name="圆角矩形 29"/>
          <p:cNvSpPr/>
          <p:nvPr/>
        </p:nvSpPr>
        <p:spPr>
          <a:xfrm>
            <a:off x="8930895" y="2182712"/>
            <a:ext cx="2832435" cy="298235"/>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algn="ctr"/>
            <a:r>
              <a:rPr lang="en-US" altLang="zh-CN" sz="1400" dirty="0">
                <a:solidFill>
                  <a:srgbClr val="FFFFFF"/>
                </a:solidFill>
                <a:latin typeface="Akkurat Pro" charset="0"/>
                <a:ea typeface="Akkurat Pro" charset="0"/>
                <a:cs typeface="Akkurat Pro" charset="0"/>
              </a:rPr>
              <a:t>Finance</a:t>
            </a:r>
          </a:p>
        </p:txBody>
      </p:sp>
      <p:pic>
        <p:nvPicPr>
          <p:cNvPr id="2" name="图片 1"/>
          <p:cNvPicPr>
            <a:picLocks noChangeAspect="1"/>
          </p:cNvPicPr>
          <p:nvPr/>
        </p:nvPicPr>
        <p:blipFill>
          <a:blip r:embed="rId6">
            <a:alphaModFix amt="49000"/>
            <a:extLst>
              <a:ext uri="{28A0092B-C50C-407E-A947-70E740481C1C}">
                <a14:useLocalDpi xmlns:a14="http://schemas.microsoft.com/office/drawing/2010/main" val="0"/>
              </a:ext>
            </a:extLst>
          </a:blip>
          <a:stretch>
            <a:fillRect/>
          </a:stretch>
        </p:blipFill>
        <p:spPr>
          <a:xfrm>
            <a:off x="424965" y="2754901"/>
            <a:ext cx="838200" cy="711200"/>
          </a:xfrm>
          <a:prstGeom prst="rect">
            <a:avLst/>
          </a:prstGeom>
        </p:spPr>
      </p:pic>
      <p:pic>
        <p:nvPicPr>
          <p:cNvPr id="59" name="图片 58"/>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424965" y="3836566"/>
            <a:ext cx="838200" cy="711200"/>
          </a:xfrm>
          <a:prstGeom prst="rect">
            <a:avLst/>
          </a:prstGeom>
        </p:spPr>
      </p:pic>
      <p:sp>
        <p:nvSpPr>
          <p:cNvPr id="66" name="546372017"/>
          <p:cNvSpPr/>
          <p:nvPr/>
        </p:nvSpPr>
        <p:spPr>
          <a:xfrm>
            <a:off x="2697559" y="2114509"/>
            <a:ext cx="1160703" cy="276999"/>
          </a:xfrm>
          <a:prstGeom prst="rect">
            <a:avLst/>
          </a:prstGeom>
        </p:spPr>
        <p:txBody>
          <a:bodyPr wrap="square">
            <a:noAutofit/>
          </a:bodyPr>
          <a:lstStyle/>
          <a:p>
            <a:pPr algn="ctr" fontAlgn="ctr"/>
            <a:r>
              <a:rPr lang="en-US" altLang="zh-CN" sz="1200" b="1" dirty="0" smtClean="0">
                <a:solidFill>
                  <a:srgbClr val="FFFFFF"/>
                </a:solidFill>
                <a:latin typeface="Akkurat Pro" charset="0"/>
                <a:ea typeface="Akkurat Pro" charset="0"/>
                <a:cs typeface="Akkurat Pro" charset="0"/>
              </a:rPr>
              <a:t>Cloud-based</a:t>
            </a:r>
            <a:endParaRPr lang="en-US" altLang="zh-CN" sz="1200" b="1" dirty="0">
              <a:solidFill>
                <a:srgbClr val="FFFFFF"/>
              </a:solidFill>
              <a:latin typeface="Akkurat Pro" charset="0"/>
              <a:ea typeface="Akkurat Pro" charset="0"/>
              <a:cs typeface="Akkurat Pro" charset="0"/>
            </a:endParaRPr>
          </a:p>
        </p:txBody>
      </p:sp>
      <p:sp>
        <p:nvSpPr>
          <p:cNvPr id="57" name="geometric-shape-graphic_40063"/>
          <p:cNvSpPr>
            <a:spLocks noChangeAspect="1"/>
          </p:cNvSpPr>
          <p:nvPr/>
        </p:nvSpPr>
        <p:spPr bwMode="auto">
          <a:xfrm>
            <a:off x="2990050" y="4455721"/>
            <a:ext cx="557230" cy="479985"/>
          </a:xfrm>
          <a:custGeom>
            <a:avLst/>
            <a:gdLst>
              <a:gd name="T0" fmla="*/ 572 w 1489"/>
              <a:gd name="T1" fmla="*/ 0 h 1302"/>
              <a:gd name="T2" fmla="*/ 958 w 1489"/>
              <a:gd name="T3" fmla="*/ 387 h 1302"/>
              <a:gd name="T4" fmla="*/ 892 w 1489"/>
              <a:gd name="T5" fmla="*/ 320 h 1302"/>
              <a:gd name="T6" fmla="*/ 638 w 1489"/>
              <a:gd name="T7" fmla="*/ 67 h 1302"/>
              <a:gd name="T8" fmla="*/ 892 w 1489"/>
              <a:gd name="T9" fmla="*/ 320 h 1302"/>
              <a:gd name="T10" fmla="*/ 1044 w 1489"/>
              <a:gd name="T11" fmla="*/ 1274 h 1302"/>
              <a:gd name="T12" fmla="*/ 531 w 1489"/>
              <a:gd name="T13" fmla="*/ 1274 h 1302"/>
              <a:gd name="T14" fmla="*/ 787 w 1489"/>
              <a:gd name="T15" fmla="*/ 1006 h 1302"/>
              <a:gd name="T16" fmla="*/ 654 w 1489"/>
              <a:gd name="T17" fmla="*/ 1207 h 1302"/>
              <a:gd name="T18" fmla="*/ 1086 w 1489"/>
              <a:gd name="T19" fmla="*/ 1093 h 1302"/>
              <a:gd name="T20" fmla="*/ 1489 w 1489"/>
              <a:gd name="T21" fmla="*/ 1093 h 1302"/>
              <a:gd name="T22" fmla="*/ 1287 w 1489"/>
              <a:gd name="T23" fmla="*/ 1228 h 1302"/>
              <a:gd name="T24" fmla="*/ 1287 w 1489"/>
              <a:gd name="T25" fmla="*/ 958 h 1302"/>
              <a:gd name="T26" fmla="*/ 1287 w 1489"/>
              <a:gd name="T27" fmla="*/ 1228 h 1302"/>
              <a:gd name="T28" fmla="*/ 0 w 1489"/>
              <a:gd name="T29" fmla="*/ 1093 h 1302"/>
              <a:gd name="T30" fmla="*/ 363 w 1489"/>
              <a:gd name="T31" fmla="*/ 1302 h 1302"/>
              <a:gd name="T32" fmla="*/ 363 w 1489"/>
              <a:gd name="T33" fmla="*/ 883 h 1302"/>
              <a:gd name="T34" fmla="*/ 121 w 1489"/>
              <a:gd name="T35" fmla="*/ 883 h 1302"/>
              <a:gd name="T36" fmla="*/ 159 w 1489"/>
              <a:gd name="T37" fmla="*/ 1236 h 1302"/>
              <a:gd name="T38" fmla="*/ 159 w 1489"/>
              <a:gd name="T39" fmla="*/ 950 h 1302"/>
              <a:gd name="T40" fmla="*/ 407 w 1489"/>
              <a:gd name="T41" fmla="*/ 1093 h 1302"/>
              <a:gd name="T42" fmla="*/ 275 w 1489"/>
              <a:gd name="T43" fmla="*/ 838 h 1302"/>
              <a:gd name="T44" fmla="*/ 208 w 1489"/>
              <a:gd name="T45" fmla="*/ 636 h 1302"/>
              <a:gd name="T46" fmla="*/ 209 w 1489"/>
              <a:gd name="T47" fmla="*/ 604 h 1302"/>
              <a:gd name="T48" fmla="*/ 748 w 1489"/>
              <a:gd name="T49" fmla="*/ 453 h 1302"/>
              <a:gd name="T50" fmla="*/ 815 w 1489"/>
              <a:gd name="T51" fmla="*/ 604 h 1302"/>
              <a:gd name="T52" fmla="*/ 1321 w 1489"/>
              <a:gd name="T53" fmla="*/ 636 h 1302"/>
              <a:gd name="T54" fmla="*/ 1321 w 1489"/>
              <a:gd name="T55" fmla="*/ 838 h 1302"/>
              <a:gd name="T56" fmla="*/ 1255 w 1489"/>
              <a:gd name="T57" fmla="*/ 671 h 1302"/>
              <a:gd name="T58" fmla="*/ 815 w 1489"/>
              <a:gd name="T59" fmla="*/ 838 h 1302"/>
              <a:gd name="T60" fmla="*/ 748 w 1489"/>
              <a:gd name="T61" fmla="*/ 671 h 1302"/>
              <a:gd name="T62" fmla="*/ 275 w 1489"/>
              <a:gd name="T63" fmla="*/ 838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9" h="1302">
                <a:moveTo>
                  <a:pt x="958" y="0"/>
                </a:moveTo>
                <a:lnTo>
                  <a:pt x="572" y="0"/>
                </a:lnTo>
                <a:lnTo>
                  <a:pt x="572" y="387"/>
                </a:lnTo>
                <a:lnTo>
                  <a:pt x="958" y="387"/>
                </a:lnTo>
                <a:lnTo>
                  <a:pt x="958" y="0"/>
                </a:lnTo>
                <a:close/>
                <a:moveTo>
                  <a:pt x="892" y="320"/>
                </a:moveTo>
                <a:lnTo>
                  <a:pt x="638" y="320"/>
                </a:lnTo>
                <a:lnTo>
                  <a:pt x="638" y="67"/>
                </a:lnTo>
                <a:lnTo>
                  <a:pt x="892" y="67"/>
                </a:lnTo>
                <a:lnTo>
                  <a:pt x="892" y="320"/>
                </a:lnTo>
                <a:close/>
                <a:moveTo>
                  <a:pt x="531" y="1274"/>
                </a:moveTo>
                <a:lnTo>
                  <a:pt x="1044" y="1274"/>
                </a:lnTo>
                <a:lnTo>
                  <a:pt x="787" y="884"/>
                </a:lnTo>
                <a:lnTo>
                  <a:pt x="531" y="1274"/>
                </a:lnTo>
                <a:close/>
                <a:moveTo>
                  <a:pt x="654" y="1207"/>
                </a:moveTo>
                <a:lnTo>
                  <a:pt x="787" y="1006"/>
                </a:lnTo>
                <a:lnTo>
                  <a:pt x="920" y="1207"/>
                </a:lnTo>
                <a:lnTo>
                  <a:pt x="654" y="1207"/>
                </a:lnTo>
                <a:close/>
                <a:moveTo>
                  <a:pt x="1287" y="891"/>
                </a:moveTo>
                <a:cubicBezTo>
                  <a:pt x="1176" y="891"/>
                  <a:pt x="1086" y="982"/>
                  <a:pt x="1086" y="1093"/>
                </a:cubicBezTo>
                <a:cubicBezTo>
                  <a:pt x="1086" y="1204"/>
                  <a:pt x="1176" y="1295"/>
                  <a:pt x="1287" y="1295"/>
                </a:cubicBezTo>
                <a:cubicBezTo>
                  <a:pt x="1398" y="1295"/>
                  <a:pt x="1489" y="1204"/>
                  <a:pt x="1489" y="1093"/>
                </a:cubicBezTo>
                <a:cubicBezTo>
                  <a:pt x="1489" y="982"/>
                  <a:pt x="1398" y="891"/>
                  <a:pt x="1287" y="891"/>
                </a:cubicBezTo>
                <a:close/>
                <a:moveTo>
                  <a:pt x="1287" y="1228"/>
                </a:moveTo>
                <a:cubicBezTo>
                  <a:pt x="1213" y="1228"/>
                  <a:pt x="1152" y="1167"/>
                  <a:pt x="1152" y="1093"/>
                </a:cubicBezTo>
                <a:cubicBezTo>
                  <a:pt x="1152" y="1018"/>
                  <a:pt x="1213" y="958"/>
                  <a:pt x="1287" y="958"/>
                </a:cubicBezTo>
                <a:cubicBezTo>
                  <a:pt x="1362" y="958"/>
                  <a:pt x="1422" y="1018"/>
                  <a:pt x="1422" y="1093"/>
                </a:cubicBezTo>
                <a:cubicBezTo>
                  <a:pt x="1422" y="1167"/>
                  <a:pt x="1362" y="1228"/>
                  <a:pt x="1287" y="1228"/>
                </a:cubicBezTo>
                <a:close/>
                <a:moveTo>
                  <a:pt x="121" y="883"/>
                </a:moveTo>
                <a:lnTo>
                  <a:pt x="0" y="1093"/>
                </a:lnTo>
                <a:lnTo>
                  <a:pt x="121" y="1302"/>
                </a:lnTo>
                <a:lnTo>
                  <a:pt x="363" y="1302"/>
                </a:lnTo>
                <a:lnTo>
                  <a:pt x="484" y="1093"/>
                </a:lnTo>
                <a:lnTo>
                  <a:pt x="363" y="883"/>
                </a:lnTo>
                <a:lnTo>
                  <a:pt x="121" y="883"/>
                </a:lnTo>
                <a:lnTo>
                  <a:pt x="121" y="883"/>
                </a:lnTo>
                <a:close/>
                <a:moveTo>
                  <a:pt x="324" y="1236"/>
                </a:moveTo>
                <a:lnTo>
                  <a:pt x="159" y="1236"/>
                </a:lnTo>
                <a:lnTo>
                  <a:pt x="77" y="1093"/>
                </a:lnTo>
                <a:lnTo>
                  <a:pt x="159" y="950"/>
                </a:lnTo>
                <a:lnTo>
                  <a:pt x="324" y="950"/>
                </a:lnTo>
                <a:lnTo>
                  <a:pt x="407" y="1093"/>
                </a:lnTo>
                <a:lnTo>
                  <a:pt x="324" y="1236"/>
                </a:lnTo>
                <a:close/>
                <a:moveTo>
                  <a:pt x="275" y="838"/>
                </a:moveTo>
                <a:lnTo>
                  <a:pt x="208" y="838"/>
                </a:lnTo>
                <a:lnTo>
                  <a:pt x="208" y="636"/>
                </a:lnTo>
                <a:lnTo>
                  <a:pt x="209" y="636"/>
                </a:lnTo>
                <a:lnTo>
                  <a:pt x="209" y="604"/>
                </a:lnTo>
                <a:lnTo>
                  <a:pt x="748" y="604"/>
                </a:lnTo>
                <a:lnTo>
                  <a:pt x="748" y="453"/>
                </a:lnTo>
                <a:lnTo>
                  <a:pt x="815" y="453"/>
                </a:lnTo>
                <a:lnTo>
                  <a:pt x="815" y="604"/>
                </a:lnTo>
                <a:lnTo>
                  <a:pt x="1321" y="604"/>
                </a:lnTo>
                <a:lnTo>
                  <a:pt x="1321" y="636"/>
                </a:lnTo>
                <a:lnTo>
                  <a:pt x="1321" y="636"/>
                </a:lnTo>
                <a:lnTo>
                  <a:pt x="1321" y="838"/>
                </a:lnTo>
                <a:lnTo>
                  <a:pt x="1255" y="838"/>
                </a:lnTo>
                <a:lnTo>
                  <a:pt x="1255" y="671"/>
                </a:lnTo>
                <a:lnTo>
                  <a:pt x="815" y="671"/>
                </a:lnTo>
                <a:lnTo>
                  <a:pt x="815" y="838"/>
                </a:lnTo>
                <a:lnTo>
                  <a:pt x="748" y="838"/>
                </a:lnTo>
                <a:lnTo>
                  <a:pt x="748" y="671"/>
                </a:lnTo>
                <a:lnTo>
                  <a:pt x="275" y="671"/>
                </a:lnTo>
                <a:lnTo>
                  <a:pt x="275" y="838"/>
                </a:lnTo>
                <a:close/>
              </a:path>
            </a:pathLst>
          </a:custGeom>
          <a:solidFill>
            <a:schemeClr val="bg1"/>
          </a:solidFill>
          <a:ln>
            <a:noFill/>
          </a:ln>
        </p:spPr>
        <p:txBody>
          <a:bodyPr/>
          <a:lstStyle/>
          <a:p>
            <a:endParaRPr lang="zh-CN" altLang="en-US">
              <a:solidFill>
                <a:srgbClr val="000000"/>
              </a:solidFill>
              <a:latin typeface="Akkurat Pro" charset="0"/>
              <a:ea typeface="Akkurat Pro" charset="0"/>
              <a:cs typeface="Akkurat Pro" charset="0"/>
            </a:endParaRPr>
          </a:p>
        </p:txBody>
      </p:sp>
      <p:sp>
        <p:nvSpPr>
          <p:cNvPr id="64" name="241232202"/>
          <p:cNvSpPr/>
          <p:nvPr/>
        </p:nvSpPr>
        <p:spPr>
          <a:xfrm>
            <a:off x="2411590" y="3033444"/>
            <a:ext cx="1812758" cy="276999"/>
          </a:xfrm>
          <a:prstGeom prst="rect">
            <a:avLst/>
          </a:prstGeom>
        </p:spPr>
        <p:txBody>
          <a:bodyPr wrap="square">
            <a:noAutofit/>
          </a:bodyPr>
          <a:lstStyle/>
          <a:p>
            <a:pPr algn="ctr" fontAlgn="ctr"/>
            <a:r>
              <a:rPr lang="en-US" altLang="zh-CN" sz="1200" b="1" dirty="0" smtClean="0">
                <a:solidFill>
                  <a:srgbClr val="FFFFFF"/>
                </a:solidFill>
                <a:latin typeface="Akkurat Pro" charset="0"/>
                <a:ea typeface="Akkurat Pro" charset="0"/>
                <a:cs typeface="Akkurat Pro" charset="0"/>
              </a:rPr>
              <a:t>Network-based</a:t>
            </a:r>
            <a:endParaRPr lang="en-US" altLang="zh-CN" sz="1200" b="1" dirty="0">
              <a:solidFill>
                <a:srgbClr val="FFFFFF"/>
              </a:solidFill>
              <a:latin typeface="Akkurat Pro" charset="0"/>
              <a:ea typeface="Akkurat Pro" charset="0"/>
              <a:cs typeface="Akkurat Pro" charset="0"/>
            </a:endParaRPr>
          </a:p>
        </p:txBody>
      </p:sp>
      <p:sp>
        <p:nvSpPr>
          <p:cNvPr id="67" name="圆角矩形 33"/>
          <p:cNvSpPr/>
          <p:nvPr/>
        </p:nvSpPr>
        <p:spPr>
          <a:xfrm>
            <a:off x="1946657" y="2404495"/>
            <a:ext cx="832792" cy="287656"/>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500"/>
              </a:lnSpc>
            </a:pPr>
            <a:r>
              <a:rPr lang="en-US" altLang="zh-CN" sz="1000" dirty="0">
                <a:solidFill>
                  <a:srgbClr val="FFFFFF"/>
                </a:solidFill>
                <a:latin typeface="Akkurat Pro" charset="0"/>
                <a:ea typeface="Akkurat Pro" charset="0"/>
                <a:cs typeface="Akkurat Pro" charset="0"/>
              </a:rPr>
              <a:t>Big Data</a:t>
            </a:r>
          </a:p>
        </p:txBody>
      </p:sp>
      <p:sp>
        <p:nvSpPr>
          <p:cNvPr id="68" name="圆角矩形 33"/>
          <p:cNvSpPr/>
          <p:nvPr/>
        </p:nvSpPr>
        <p:spPr>
          <a:xfrm>
            <a:off x="2805216" y="2404495"/>
            <a:ext cx="945783" cy="287656"/>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000"/>
              </a:lnSpc>
            </a:pPr>
            <a:r>
              <a:rPr lang="en-US" altLang="zh-CN" sz="1000" dirty="0">
                <a:solidFill>
                  <a:srgbClr val="FFFFFF"/>
                </a:solidFill>
                <a:latin typeface="Akkurat Pro" charset="0"/>
                <a:ea typeface="Akkurat Pro" charset="0"/>
                <a:cs typeface="Akkurat Pro" charset="0"/>
              </a:rPr>
              <a:t>Cloud Computing</a:t>
            </a:r>
          </a:p>
        </p:txBody>
      </p:sp>
      <p:sp>
        <p:nvSpPr>
          <p:cNvPr id="69" name="圆角矩形 33"/>
          <p:cNvSpPr/>
          <p:nvPr/>
        </p:nvSpPr>
        <p:spPr>
          <a:xfrm>
            <a:off x="3776371" y="2404495"/>
            <a:ext cx="832792" cy="287656"/>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000"/>
              </a:lnSpc>
            </a:pPr>
            <a:r>
              <a:rPr lang="en-US" altLang="zh-CN" sz="1000" dirty="0">
                <a:solidFill>
                  <a:srgbClr val="FFFFFF"/>
                </a:solidFill>
                <a:latin typeface="Akkurat Pro" charset="0"/>
                <a:ea typeface="Akkurat Pro" charset="0"/>
                <a:cs typeface="Akkurat Pro" charset="0"/>
              </a:rPr>
              <a:t>Cloud Service</a:t>
            </a:r>
          </a:p>
        </p:txBody>
      </p:sp>
      <p:sp>
        <p:nvSpPr>
          <p:cNvPr id="70" name="圆角矩形 33"/>
          <p:cNvSpPr/>
          <p:nvPr/>
        </p:nvSpPr>
        <p:spPr>
          <a:xfrm>
            <a:off x="1946657" y="2723344"/>
            <a:ext cx="832792" cy="287656"/>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500"/>
              </a:lnSpc>
            </a:pPr>
            <a:r>
              <a:rPr lang="en-US" altLang="zh-CN" sz="1000" dirty="0" smtClean="0">
                <a:solidFill>
                  <a:srgbClr val="FFFFFF"/>
                </a:solidFill>
                <a:latin typeface="Akkurat Pro" charset="0"/>
                <a:ea typeface="Akkurat Pro" charset="0"/>
                <a:cs typeface="Akkurat Pro" charset="0"/>
              </a:rPr>
              <a:t>AI</a:t>
            </a:r>
            <a:endParaRPr lang="en-US" altLang="zh-CN" sz="1000" dirty="0">
              <a:solidFill>
                <a:srgbClr val="FFFFFF"/>
              </a:solidFill>
              <a:latin typeface="Akkurat Pro" charset="0"/>
              <a:ea typeface="Akkurat Pro" charset="0"/>
              <a:cs typeface="Akkurat Pro" charset="0"/>
            </a:endParaRPr>
          </a:p>
        </p:txBody>
      </p:sp>
      <p:sp>
        <p:nvSpPr>
          <p:cNvPr id="71" name="圆角矩形 33"/>
          <p:cNvSpPr/>
          <p:nvPr/>
        </p:nvSpPr>
        <p:spPr>
          <a:xfrm>
            <a:off x="2805216" y="2723344"/>
            <a:ext cx="945783" cy="287656"/>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500"/>
              </a:lnSpc>
            </a:pPr>
            <a:r>
              <a:rPr lang="en-US" altLang="zh-CN" sz="1000" dirty="0">
                <a:solidFill>
                  <a:srgbClr val="FFFFFF"/>
                </a:solidFill>
                <a:latin typeface="Akkurat Pro" charset="0"/>
                <a:ea typeface="Akkurat Pro" charset="0"/>
                <a:cs typeface="Akkurat Pro" charset="0"/>
              </a:rPr>
              <a:t>Storage</a:t>
            </a:r>
          </a:p>
        </p:txBody>
      </p:sp>
      <p:sp>
        <p:nvSpPr>
          <p:cNvPr id="72" name="圆角矩形 33"/>
          <p:cNvSpPr/>
          <p:nvPr/>
        </p:nvSpPr>
        <p:spPr>
          <a:xfrm>
            <a:off x="3776371" y="2723344"/>
            <a:ext cx="832792" cy="287656"/>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500"/>
              </a:lnSpc>
            </a:pPr>
            <a:r>
              <a:rPr lang="en-US" altLang="zh-CN" sz="1000" dirty="0" smtClean="0">
                <a:solidFill>
                  <a:srgbClr val="FFFFFF"/>
                </a:solidFill>
                <a:latin typeface="Akkurat Pro" charset="0"/>
                <a:ea typeface="Akkurat Pro" charset="0"/>
                <a:cs typeface="Akkurat Pro" charset="0"/>
              </a:rPr>
              <a:t>IOT</a:t>
            </a:r>
            <a:endParaRPr lang="en-US" altLang="zh-CN" sz="1000" dirty="0">
              <a:solidFill>
                <a:srgbClr val="FFFFFF"/>
              </a:solidFill>
              <a:latin typeface="Akkurat Pro" charset="0"/>
              <a:ea typeface="Akkurat Pro" charset="0"/>
              <a:cs typeface="Akkurat Pro" charset="0"/>
            </a:endParaRPr>
          </a:p>
        </p:txBody>
      </p:sp>
      <p:sp>
        <p:nvSpPr>
          <p:cNvPr id="73" name="圆角矩形 33"/>
          <p:cNvSpPr/>
          <p:nvPr/>
        </p:nvSpPr>
        <p:spPr>
          <a:xfrm>
            <a:off x="1946657" y="3280826"/>
            <a:ext cx="832792" cy="255434"/>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800"/>
              </a:lnSpc>
            </a:pPr>
            <a:r>
              <a:rPr lang="en-US" altLang="zh-CN" sz="800" dirty="0" smtClean="0">
                <a:solidFill>
                  <a:srgbClr val="FFFFFF"/>
                </a:solidFill>
                <a:latin typeface="Akkurat Pro" charset="0"/>
                <a:ea typeface="Akkurat Pro" charset="0"/>
                <a:cs typeface="Akkurat Pro" charset="0"/>
              </a:rPr>
              <a:t>Routing &amp;</a:t>
            </a:r>
          </a:p>
          <a:p>
            <a:pPr marL="0" lvl="1" algn="ctr">
              <a:lnSpc>
                <a:spcPts val="800"/>
              </a:lnSpc>
            </a:pPr>
            <a:r>
              <a:rPr lang="en-US" altLang="zh-CN" sz="800" dirty="0" smtClean="0">
                <a:solidFill>
                  <a:srgbClr val="FFFFFF"/>
                </a:solidFill>
                <a:latin typeface="Akkurat Pro" charset="0"/>
                <a:ea typeface="Akkurat Pro" charset="0"/>
                <a:cs typeface="Akkurat Pro" charset="0"/>
              </a:rPr>
              <a:t>Switching</a:t>
            </a:r>
            <a:endParaRPr lang="en-US" altLang="zh-CN" sz="800" dirty="0">
              <a:solidFill>
                <a:srgbClr val="FFFFFF"/>
              </a:solidFill>
              <a:latin typeface="Akkurat Pro" charset="0"/>
              <a:ea typeface="Akkurat Pro" charset="0"/>
              <a:cs typeface="Akkurat Pro" charset="0"/>
            </a:endParaRPr>
          </a:p>
        </p:txBody>
      </p:sp>
      <p:sp>
        <p:nvSpPr>
          <p:cNvPr id="74" name="圆角矩形 33"/>
          <p:cNvSpPr/>
          <p:nvPr/>
        </p:nvSpPr>
        <p:spPr>
          <a:xfrm>
            <a:off x="2805216" y="3280826"/>
            <a:ext cx="945783" cy="255434"/>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300"/>
              </a:lnSpc>
            </a:pPr>
            <a:r>
              <a:rPr lang="en-US" altLang="zh-CN" sz="800" dirty="0">
                <a:solidFill>
                  <a:srgbClr val="FFFFFF"/>
                </a:solidFill>
                <a:latin typeface="Akkurat Pro" charset="0"/>
                <a:ea typeface="Akkurat Pro" charset="0"/>
                <a:cs typeface="Akkurat Pro" charset="0"/>
              </a:rPr>
              <a:t>Security</a:t>
            </a:r>
          </a:p>
        </p:txBody>
      </p:sp>
      <p:sp>
        <p:nvSpPr>
          <p:cNvPr id="75" name="圆角矩形 33"/>
          <p:cNvSpPr/>
          <p:nvPr/>
        </p:nvSpPr>
        <p:spPr>
          <a:xfrm>
            <a:off x="3776371" y="3280826"/>
            <a:ext cx="832792" cy="255434"/>
          </a:xfrm>
          <a:prstGeom prst="roundRect">
            <a:avLst>
              <a:gd name="adj" fmla="val 0"/>
            </a:avLst>
          </a:prstGeom>
          <a:solidFill>
            <a:srgbClr val="FFC000"/>
          </a:soli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300"/>
              </a:lnSpc>
            </a:pPr>
            <a:r>
              <a:rPr lang="en-US" altLang="zh-CN" sz="800" dirty="0">
                <a:solidFill>
                  <a:srgbClr val="FFFFFF"/>
                </a:solidFill>
                <a:latin typeface="Akkurat Pro" charset="0"/>
                <a:ea typeface="Akkurat Pro" charset="0"/>
                <a:cs typeface="Akkurat Pro" charset="0"/>
              </a:rPr>
              <a:t>WLAN</a:t>
            </a:r>
          </a:p>
        </p:txBody>
      </p:sp>
      <p:sp>
        <p:nvSpPr>
          <p:cNvPr id="76" name="圆角矩形 33"/>
          <p:cNvSpPr/>
          <p:nvPr/>
        </p:nvSpPr>
        <p:spPr>
          <a:xfrm>
            <a:off x="1946657" y="3560277"/>
            <a:ext cx="832792"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300"/>
              </a:lnSpc>
            </a:pPr>
            <a:r>
              <a:rPr lang="en-US" altLang="zh-CN" sz="800" dirty="0">
                <a:solidFill>
                  <a:srgbClr val="FFFFFF"/>
                </a:solidFill>
                <a:latin typeface="Akkurat Pro" charset="0"/>
                <a:ea typeface="Akkurat Pro" charset="0"/>
                <a:cs typeface="Akkurat Pro" charset="0"/>
              </a:rPr>
              <a:t>LTE</a:t>
            </a:r>
          </a:p>
        </p:txBody>
      </p:sp>
      <p:sp>
        <p:nvSpPr>
          <p:cNvPr id="77" name="圆角矩形 33"/>
          <p:cNvSpPr/>
          <p:nvPr/>
        </p:nvSpPr>
        <p:spPr>
          <a:xfrm>
            <a:off x="2805216" y="3560277"/>
            <a:ext cx="945783"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800"/>
              </a:lnSpc>
            </a:pPr>
            <a:r>
              <a:rPr lang="en-US" altLang="zh-CN" sz="800" dirty="0">
                <a:solidFill>
                  <a:srgbClr val="FFFFFF"/>
                </a:solidFill>
                <a:latin typeface="Akkurat Pro" charset="0"/>
                <a:ea typeface="Akkurat Pro" charset="0"/>
                <a:cs typeface="Akkurat Pro" charset="0"/>
              </a:rPr>
              <a:t>Enterprise Communication</a:t>
            </a:r>
          </a:p>
        </p:txBody>
      </p:sp>
      <p:sp>
        <p:nvSpPr>
          <p:cNvPr id="78" name="圆角矩形 33"/>
          <p:cNvSpPr/>
          <p:nvPr/>
        </p:nvSpPr>
        <p:spPr>
          <a:xfrm>
            <a:off x="3776371" y="3560277"/>
            <a:ext cx="832792"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300"/>
              </a:lnSpc>
            </a:pPr>
            <a:r>
              <a:rPr lang="en-US" altLang="zh-CN" sz="800" dirty="0">
                <a:solidFill>
                  <a:srgbClr val="FFFFFF"/>
                </a:solidFill>
                <a:latin typeface="Akkurat Pro" charset="0"/>
                <a:ea typeface="Akkurat Pro" charset="0"/>
                <a:cs typeface="Akkurat Pro" charset="0"/>
              </a:rPr>
              <a:t>Transmission</a:t>
            </a:r>
          </a:p>
        </p:txBody>
      </p:sp>
      <p:sp>
        <p:nvSpPr>
          <p:cNvPr id="79" name="圆角矩形 33"/>
          <p:cNvSpPr/>
          <p:nvPr/>
        </p:nvSpPr>
        <p:spPr>
          <a:xfrm>
            <a:off x="1946657" y="3842733"/>
            <a:ext cx="832792"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300"/>
              </a:lnSpc>
            </a:pPr>
            <a:r>
              <a:rPr lang="en-US" altLang="zh-CN" sz="800" dirty="0">
                <a:solidFill>
                  <a:srgbClr val="FFFFFF"/>
                </a:solidFill>
                <a:latin typeface="Akkurat Pro" charset="0"/>
                <a:ea typeface="Akkurat Pro" charset="0"/>
                <a:cs typeface="Akkurat Pro" charset="0"/>
              </a:rPr>
              <a:t>Access</a:t>
            </a:r>
          </a:p>
        </p:txBody>
      </p:sp>
      <p:sp>
        <p:nvSpPr>
          <p:cNvPr id="80" name="圆角矩形 33"/>
          <p:cNvSpPr/>
          <p:nvPr/>
        </p:nvSpPr>
        <p:spPr>
          <a:xfrm>
            <a:off x="2805216" y="3842733"/>
            <a:ext cx="945783"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800"/>
              </a:lnSpc>
            </a:pPr>
            <a:r>
              <a:rPr lang="en-US" altLang="zh-CN" sz="800" dirty="0">
                <a:solidFill>
                  <a:srgbClr val="FFFFFF"/>
                </a:solidFill>
                <a:latin typeface="Akkurat Pro" charset="0"/>
                <a:ea typeface="Akkurat Pro" charset="0"/>
                <a:cs typeface="Akkurat Pro" charset="0"/>
              </a:rPr>
              <a:t>Energy Infrastructure</a:t>
            </a:r>
          </a:p>
        </p:txBody>
      </p:sp>
      <p:sp>
        <p:nvSpPr>
          <p:cNvPr id="81" name="圆角矩形 33"/>
          <p:cNvSpPr/>
          <p:nvPr/>
        </p:nvSpPr>
        <p:spPr>
          <a:xfrm>
            <a:off x="3776371" y="3842733"/>
            <a:ext cx="832792"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300"/>
              </a:lnSpc>
            </a:pPr>
            <a:r>
              <a:rPr lang="en-US" altLang="zh-CN" sz="800" dirty="0">
                <a:solidFill>
                  <a:srgbClr val="FFFFFF"/>
                </a:solidFill>
                <a:latin typeface="Akkurat Pro" charset="0"/>
                <a:ea typeface="Akkurat Pro" charset="0"/>
                <a:cs typeface="Akkurat Pro" charset="0"/>
              </a:rPr>
              <a:t>SDN</a:t>
            </a:r>
          </a:p>
        </p:txBody>
      </p:sp>
      <p:sp>
        <p:nvSpPr>
          <p:cNvPr id="82" name="圆角矩形 33"/>
          <p:cNvSpPr/>
          <p:nvPr/>
        </p:nvSpPr>
        <p:spPr>
          <a:xfrm>
            <a:off x="1946657" y="4128463"/>
            <a:ext cx="2662506" cy="255434"/>
          </a:xfrm>
          <a:prstGeom prst="roundRect">
            <a:avLst>
              <a:gd name="adj" fmla="val 0"/>
            </a:avLst>
          </a:prstGeom>
          <a:gradFill flip="none" rotWithShape="1">
            <a:gsLst>
              <a:gs pos="65000">
                <a:srgbClr val="0070C0">
                  <a:alpha val="0"/>
                </a:srgbClr>
              </a:gs>
              <a:gs pos="100000">
                <a:srgbClr val="0070C0">
                  <a:alpha val="35000"/>
                </a:srgbClr>
              </a:gs>
            </a:gsLst>
            <a:path path="shape">
              <a:fillToRect l="50000" t="50000" r="50000" b="50000"/>
            </a:path>
            <a:tileRect/>
          </a:gradFill>
          <a:ln w="6350">
            <a:solidFill>
              <a:srgbClr val="0092E8">
                <a:alpha val="40000"/>
              </a:srgbClr>
            </a:solidFill>
            <a:miter lim="800000"/>
          </a:ln>
        </p:spPr>
        <p:txBody>
          <a:bodyPr vert="horz" wrap="square" lIns="91440" tIns="45720" rIns="91440" bIns="45720" numCol="1" anchor="t" anchorCtr="0" compatLnSpc="1">
            <a:prstTxWarp prst="textNoShape">
              <a:avLst/>
            </a:prstTxWarp>
          </a:bodyPr>
          <a:lstStyle/>
          <a:p>
            <a:pPr marL="0" lvl="1" algn="ctr">
              <a:lnSpc>
                <a:spcPts val="1200"/>
              </a:lnSpc>
            </a:pPr>
            <a:r>
              <a:rPr lang="en-US" altLang="zh-CN" sz="800" dirty="0">
                <a:solidFill>
                  <a:srgbClr val="FFFFFF"/>
                </a:solidFill>
                <a:latin typeface="Akkurat Pro" charset="0"/>
                <a:ea typeface="Akkurat Pro" charset="0"/>
                <a:cs typeface="Akkurat Pro" charset="0"/>
              </a:rPr>
              <a:t>DC Infrastructure</a:t>
            </a:r>
          </a:p>
        </p:txBody>
      </p:sp>
      <p:sp>
        <p:nvSpPr>
          <p:cNvPr id="62" name="圆角矩形 61"/>
          <p:cNvSpPr/>
          <p:nvPr/>
        </p:nvSpPr>
        <p:spPr>
          <a:xfrm>
            <a:off x="5172968" y="5412659"/>
            <a:ext cx="3280091" cy="552799"/>
          </a:xfrm>
          <a:prstGeom prst="roundRect">
            <a:avLst>
              <a:gd name="adj" fmla="val 0"/>
            </a:avLst>
          </a:prstGeom>
          <a:solidFill>
            <a:srgbClr val="0070C0">
              <a:alpha val="25000"/>
            </a:srgbClr>
          </a:solidFill>
          <a:ln w="3175">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rgbClr val="FFFFFF"/>
              </a:solidFill>
            </a:endParaRPr>
          </a:p>
        </p:txBody>
      </p:sp>
      <p:sp>
        <p:nvSpPr>
          <p:cNvPr id="63" name="圆角矩形 62"/>
          <p:cNvSpPr/>
          <p:nvPr/>
        </p:nvSpPr>
        <p:spPr>
          <a:xfrm>
            <a:off x="8694267" y="5412659"/>
            <a:ext cx="3273708" cy="552799"/>
          </a:xfrm>
          <a:prstGeom prst="roundRect">
            <a:avLst>
              <a:gd name="adj" fmla="val 0"/>
            </a:avLst>
          </a:prstGeom>
          <a:solidFill>
            <a:srgbClr val="0070C0">
              <a:alpha val="25000"/>
            </a:srgbClr>
          </a:solidFill>
          <a:ln w="3175">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rgbClr val="FFFFFF"/>
              </a:solidFill>
            </a:endParaRPr>
          </a:p>
        </p:txBody>
      </p:sp>
      <p:sp>
        <p:nvSpPr>
          <p:cNvPr id="61" name="圆角矩形 60"/>
          <p:cNvSpPr/>
          <p:nvPr/>
        </p:nvSpPr>
        <p:spPr>
          <a:xfrm>
            <a:off x="1650065" y="5412659"/>
            <a:ext cx="3264230" cy="552799"/>
          </a:xfrm>
          <a:prstGeom prst="roundRect">
            <a:avLst>
              <a:gd name="adj" fmla="val 0"/>
            </a:avLst>
          </a:prstGeom>
          <a:solidFill>
            <a:srgbClr val="0070C0">
              <a:alpha val="25000"/>
            </a:srgbClr>
          </a:solidFill>
          <a:ln w="3175">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rgbClr val="FFFFFF"/>
              </a:solidFill>
            </a:endParaRPr>
          </a:p>
        </p:txBody>
      </p:sp>
      <p:sp>
        <p:nvSpPr>
          <p:cNvPr id="8" name="矩形 7"/>
          <p:cNvSpPr/>
          <p:nvPr/>
        </p:nvSpPr>
        <p:spPr>
          <a:xfrm>
            <a:off x="2002823" y="5406075"/>
            <a:ext cx="2558714" cy="459934"/>
          </a:xfrm>
          <a:prstGeom prst="rect">
            <a:avLst/>
          </a:prstGeom>
        </p:spPr>
        <p:txBody>
          <a:bodyPr wrap="none">
            <a:spAutoFit/>
          </a:bodyPr>
          <a:lstStyle/>
          <a:p>
            <a:pPr marL="108000" indent="-108000" algn="ctr">
              <a:lnSpc>
                <a:spcPct val="150000"/>
              </a:lnSpc>
              <a:spcAft>
                <a:spcPts val="800"/>
              </a:spcAft>
            </a:pPr>
            <a:r>
              <a:rPr lang="en-US" altLang="zh-CN" sz="1800" b="1" dirty="0" smtClean="0">
                <a:solidFill>
                  <a:srgbClr val="FFC000"/>
                </a:solidFill>
                <a:latin typeface="Akkurat Pro" charset="0"/>
                <a:ea typeface="Akkurat Pro" charset="0"/>
                <a:cs typeface="Akkurat Pro" charset="0"/>
              </a:rPr>
              <a:t>All ICT technical </a:t>
            </a:r>
            <a:r>
              <a:rPr lang="en-US" altLang="zh-CN" sz="1800" dirty="0" smtClean="0">
                <a:solidFill>
                  <a:srgbClr val="FFFFFF"/>
                </a:solidFill>
                <a:latin typeface="Akkurat Pro" charset="0"/>
                <a:ea typeface="Akkurat Pro" charset="0"/>
                <a:cs typeface="Akkurat Pro" charset="0"/>
              </a:rPr>
              <a:t>fields</a:t>
            </a:r>
            <a:endParaRPr lang="en-US" altLang="zh-CN" sz="1800" dirty="0">
              <a:solidFill>
                <a:srgbClr val="FFFFFF">
                  <a:lumMod val="95000"/>
                </a:srgbClr>
              </a:solidFill>
              <a:latin typeface="Akkurat Pro" charset="0"/>
              <a:ea typeface="Akkurat Pro" charset="0"/>
              <a:cs typeface="Akkurat Pro" charset="0"/>
            </a:endParaRPr>
          </a:p>
        </p:txBody>
      </p:sp>
      <p:sp>
        <p:nvSpPr>
          <p:cNvPr id="9" name="矩形 8"/>
          <p:cNvSpPr/>
          <p:nvPr/>
        </p:nvSpPr>
        <p:spPr>
          <a:xfrm>
            <a:off x="5173471" y="5391323"/>
            <a:ext cx="3279575" cy="459934"/>
          </a:xfrm>
          <a:prstGeom prst="rect">
            <a:avLst/>
          </a:prstGeom>
        </p:spPr>
        <p:txBody>
          <a:bodyPr wrap="square">
            <a:spAutoFit/>
          </a:bodyPr>
          <a:lstStyle/>
          <a:p>
            <a:pPr marL="108000" indent="-108000" algn="ctr">
              <a:lnSpc>
                <a:spcPct val="150000"/>
              </a:lnSpc>
              <a:spcAft>
                <a:spcPts val="800"/>
              </a:spcAft>
            </a:pPr>
            <a:r>
              <a:rPr lang="en-US" altLang="zh-CN" sz="1800" b="1" dirty="0" smtClean="0">
                <a:solidFill>
                  <a:srgbClr val="FFC000"/>
                </a:solidFill>
                <a:latin typeface="Akkurat Pro" charset="0"/>
                <a:ea typeface="Akkurat Pro" charset="0"/>
                <a:cs typeface="Akkurat Pro" charset="0"/>
              </a:rPr>
              <a:t>Innovative </a:t>
            </a:r>
            <a:r>
              <a:rPr lang="en-US" altLang="zh-CN" sz="1800" dirty="0">
                <a:solidFill>
                  <a:srgbClr val="FFFFFF"/>
                </a:solidFill>
                <a:latin typeface="Akkurat Pro" charset="0"/>
                <a:ea typeface="Akkurat Pro" charset="0"/>
                <a:cs typeface="Akkurat Pro" charset="0"/>
              </a:rPr>
              <a:t>content</a:t>
            </a:r>
          </a:p>
        </p:txBody>
      </p:sp>
      <p:sp>
        <p:nvSpPr>
          <p:cNvPr id="10" name="矩形 9"/>
          <p:cNvSpPr/>
          <p:nvPr/>
        </p:nvSpPr>
        <p:spPr>
          <a:xfrm>
            <a:off x="8764104" y="5406075"/>
            <a:ext cx="3143513" cy="459934"/>
          </a:xfrm>
          <a:prstGeom prst="rect">
            <a:avLst/>
          </a:prstGeom>
        </p:spPr>
        <p:txBody>
          <a:bodyPr wrap="square">
            <a:spAutoFit/>
          </a:bodyPr>
          <a:lstStyle/>
          <a:p>
            <a:pPr marL="108000" indent="-108000" algn="ctr">
              <a:lnSpc>
                <a:spcPct val="150000"/>
              </a:lnSpc>
              <a:spcAft>
                <a:spcPts val="800"/>
              </a:spcAft>
            </a:pPr>
            <a:r>
              <a:rPr lang="en-US" altLang="zh-CN" sz="1800" b="1" dirty="0" smtClean="0">
                <a:solidFill>
                  <a:srgbClr val="FFC000"/>
                </a:solidFill>
                <a:latin typeface="Akkurat Pro" charset="0"/>
                <a:ea typeface="Akkurat Pro" charset="0"/>
                <a:cs typeface="Akkurat Pro" charset="0"/>
              </a:rPr>
              <a:t>First release </a:t>
            </a:r>
            <a:r>
              <a:rPr lang="en-US" altLang="zh-CN" sz="1800" dirty="0" smtClean="0">
                <a:solidFill>
                  <a:srgbClr val="FFFFFF"/>
                </a:solidFill>
                <a:latin typeface="Akkurat Pro" charset="0"/>
                <a:ea typeface="Akkurat Pro" charset="0"/>
                <a:cs typeface="Akkurat Pro" charset="0"/>
              </a:rPr>
              <a:t>globally</a:t>
            </a:r>
            <a:endParaRPr lang="zh-CN" altLang="en-US" sz="1800" dirty="0">
              <a:solidFill>
                <a:srgbClr val="FFFFFF"/>
              </a:solidFill>
              <a:latin typeface="Akkurat Pro" charset="0"/>
              <a:ea typeface="Akkurat Pro" charset="0"/>
              <a:cs typeface="Akkurat Pro" charset="0"/>
            </a:endParaRPr>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1771" y="2581710"/>
            <a:ext cx="10763404" cy="2990594"/>
          </a:xfrm>
          <a:prstGeom prst="rect">
            <a:avLst/>
          </a:prstGeom>
        </p:spPr>
      </p:pic>
    </p:spTree>
    <p:extLst>
      <p:ext uri="{BB962C8B-B14F-4D97-AF65-F5344CB8AC3E}">
        <p14:creationId xmlns:p14="http://schemas.microsoft.com/office/powerpoint/2010/main" val="3559660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88"/>
            <a:ext cx="12293282" cy="6858000"/>
          </a:xfrm>
          <a:prstGeom prst="rect">
            <a:avLst/>
          </a:prstGeom>
          <a:gradFill>
            <a:gsLst>
              <a:gs pos="0">
                <a:schemeClr val="accent1">
                  <a:lumMod val="0"/>
                  <a:alpha val="0"/>
                </a:schemeClr>
              </a:gs>
              <a:gs pos="100000">
                <a:schemeClr val="tx2">
                  <a:lumMod val="80000"/>
                  <a:lumOff val="20000"/>
                  <a:alpha val="71000"/>
                </a:schemeClr>
              </a:gs>
            </a:gsLst>
            <a:lin ang="4500000" scaled="0"/>
          </a:gradFill>
          <a:ln w="19050">
            <a:noFill/>
          </a:ln>
        </p:spPr>
      </p:pic>
      <p:sp>
        <p:nvSpPr>
          <p:cNvPr id="5" name="矩形 4"/>
          <p:cNvSpPr/>
          <p:nvPr/>
        </p:nvSpPr>
        <p:spPr>
          <a:xfrm rot="16200000">
            <a:off x="2715410" y="-2718283"/>
            <a:ext cx="6862459" cy="12293283"/>
          </a:xfrm>
          <a:prstGeom prst="rect">
            <a:avLst/>
          </a:prstGeom>
          <a:gradFill flip="none" rotWithShape="1">
            <a:gsLst>
              <a:gs pos="0">
                <a:schemeClr val="tx1"/>
              </a:gs>
              <a:gs pos="50000">
                <a:schemeClr val="tx1">
                  <a:alpha val="42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36" tIns="60968" rIns="121936" bIns="60968" rtlCol="0" anchor="ctr">
            <a:noAutofit/>
          </a:bodyPr>
          <a:lstStyle/>
          <a:p>
            <a:pPr algn="ctr" defTabSz="768199" fontAlgn="ctr"/>
            <a:endParaRPr lang="en-US" altLang="zh-CN" dirty="0">
              <a:solidFill>
                <a:prstClr val="white"/>
              </a:solidFill>
              <a:latin typeface="Akkurat Pro" charset="0"/>
              <a:ea typeface="Akkurat Pro" charset="0"/>
              <a:cs typeface="Akkurat Pro" charset="0"/>
            </a:endParaRPr>
          </a:p>
        </p:txBody>
      </p:sp>
      <p:sp>
        <p:nvSpPr>
          <p:cNvPr id="11" name="矩形 10"/>
          <p:cNvSpPr/>
          <p:nvPr/>
        </p:nvSpPr>
        <p:spPr>
          <a:xfrm>
            <a:off x="5569916" y="2833256"/>
            <a:ext cx="6120974" cy="2725462"/>
          </a:xfrm>
          <a:prstGeom prst="rect">
            <a:avLst/>
          </a:prstGeom>
          <a:gradFill>
            <a:gsLst>
              <a:gs pos="17000">
                <a:schemeClr val="accent1">
                  <a:lumMod val="0"/>
                  <a:alpha val="45000"/>
                </a:schemeClr>
              </a:gs>
              <a:gs pos="100000">
                <a:schemeClr val="tx2">
                  <a:lumMod val="80000"/>
                  <a:lumOff val="20000"/>
                  <a:alpha val="76000"/>
                </a:schemeClr>
              </a:gs>
            </a:gsLst>
            <a:lin ang="4500000" scaled="0"/>
          </a:gradFill>
          <a:ln w="635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FFFFF"/>
              </a:solidFill>
            </a:endParaRPr>
          </a:p>
        </p:txBody>
      </p:sp>
      <p:pic>
        <p:nvPicPr>
          <p:cNvPr id="15" name="Picture 4" descr="C:\Users\Administrator\Desktop\形状 12 拷贝 2.png"/>
          <p:cNvPicPr>
            <a:picLocks noChangeArrowheads="1"/>
          </p:cNvPicPr>
          <p:nvPr/>
        </p:nvPicPr>
        <p:blipFill>
          <a:blip r:embed="rId4" cstate="print"/>
          <a:srcRect/>
          <a:stretch>
            <a:fillRect/>
          </a:stretch>
        </p:blipFill>
        <p:spPr bwMode="auto">
          <a:xfrm>
            <a:off x="6777476" y="5555290"/>
            <a:ext cx="3811674" cy="35886"/>
          </a:xfrm>
          <a:prstGeom prst="rect">
            <a:avLst/>
          </a:prstGeom>
          <a:noFill/>
          <a:ln w="6350">
            <a:noFill/>
          </a:ln>
        </p:spPr>
      </p:pic>
      <p:sp>
        <p:nvSpPr>
          <p:cNvPr id="6" name="矩形 5"/>
          <p:cNvSpPr/>
          <p:nvPr/>
        </p:nvSpPr>
        <p:spPr>
          <a:xfrm>
            <a:off x="406524" y="1643800"/>
            <a:ext cx="4756867" cy="2461856"/>
          </a:xfrm>
          <a:prstGeom prst="rect">
            <a:avLst/>
          </a:prstGeom>
          <a:gradFill>
            <a:gsLst>
              <a:gs pos="40000">
                <a:schemeClr val="accent1">
                  <a:lumMod val="0"/>
                  <a:alpha val="25000"/>
                </a:schemeClr>
              </a:gs>
              <a:gs pos="100000">
                <a:schemeClr val="tx2">
                  <a:lumMod val="80000"/>
                  <a:lumOff val="20000"/>
                  <a:alpha val="76000"/>
                </a:schemeClr>
              </a:gs>
            </a:gsLst>
            <a:lin ang="4500000" scaled="0"/>
          </a:gradFill>
          <a:ln w="9525">
            <a:solidFill>
              <a:srgbClr val="00B0F0">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FFFFF"/>
              </a:solidFill>
            </a:endParaRPr>
          </a:p>
        </p:txBody>
      </p:sp>
      <p:sp>
        <p:nvSpPr>
          <p:cNvPr id="10" name="矩形 9"/>
          <p:cNvSpPr/>
          <p:nvPr/>
        </p:nvSpPr>
        <p:spPr>
          <a:xfrm>
            <a:off x="721826" y="1954258"/>
            <a:ext cx="4151906" cy="1754326"/>
          </a:xfrm>
          <a:prstGeom prst="rect">
            <a:avLst/>
          </a:prstGeom>
        </p:spPr>
        <p:txBody>
          <a:bodyPr wrap="square">
            <a:spAutoFit/>
          </a:bodyPr>
          <a:lstStyle/>
          <a:p>
            <a:pPr>
              <a:lnSpc>
                <a:spcPct val="150000"/>
              </a:lnSpc>
              <a:tabLst>
                <a:tab pos="2336800" algn="l"/>
              </a:tabLst>
            </a:pPr>
            <a:r>
              <a:rPr lang="en-US" altLang="zh-CN" sz="1800" dirty="0" smtClean="0">
                <a:solidFill>
                  <a:srgbClr val="FFFFFF"/>
                </a:solidFill>
                <a:latin typeface="Akkurat Pro" charset="0"/>
                <a:ea typeface="Akkurat Pro" charset="0"/>
                <a:cs typeface="Akkurat Pro" charset="0"/>
                <a:sym typeface="Arial"/>
              </a:rPr>
              <a:t>With the development of ICT technologies, University of Alicante</a:t>
            </a:r>
            <a:r>
              <a:rPr lang="zh-CN" altLang="en-US" sz="1800" dirty="0" smtClean="0">
                <a:solidFill>
                  <a:srgbClr val="FFFFFF"/>
                </a:solidFill>
                <a:latin typeface="Akkurat Pro" charset="0"/>
                <a:ea typeface="Akkurat Pro" charset="0"/>
                <a:cs typeface="Akkurat Pro" charset="0"/>
                <a:sym typeface="Arial"/>
              </a:rPr>
              <a:t>：</a:t>
            </a:r>
            <a:endParaRPr lang="en-US" altLang="zh-CN" sz="1800" dirty="0">
              <a:solidFill>
                <a:srgbClr val="FFFFFF"/>
              </a:solidFill>
              <a:latin typeface="Akkurat Pro" charset="0"/>
              <a:ea typeface="Akkurat Pro" charset="0"/>
              <a:cs typeface="Akkurat Pro" charset="0"/>
              <a:sym typeface="Arial"/>
            </a:endParaRPr>
          </a:p>
          <a:p>
            <a:pPr marL="285750" indent="-285750">
              <a:lnSpc>
                <a:spcPct val="150000"/>
              </a:lnSpc>
              <a:buFont typeface="Arial" panose="020B0604020202020204" pitchFamily="34" charset="0"/>
              <a:buChar char="•"/>
              <a:tabLst>
                <a:tab pos="2336800" algn="l"/>
              </a:tabLst>
            </a:pPr>
            <a:r>
              <a:rPr lang="en-US" altLang="zh-CN" sz="1800" dirty="0" smtClean="0">
                <a:solidFill>
                  <a:srgbClr val="FFFFFF"/>
                </a:solidFill>
                <a:latin typeface="Akkurat Pro" charset="0"/>
                <a:ea typeface="Akkurat Pro" charset="0"/>
                <a:cs typeface="Akkurat Pro" charset="0"/>
                <a:sym typeface="Arial"/>
              </a:rPr>
              <a:t>Needs to upgrade its disciplines</a:t>
            </a:r>
          </a:p>
          <a:p>
            <a:pPr marL="285750" indent="-285750">
              <a:lnSpc>
                <a:spcPct val="150000"/>
              </a:lnSpc>
              <a:buFont typeface="Arial" panose="020B0604020202020204" pitchFamily="34" charset="0"/>
              <a:buChar char="•"/>
              <a:tabLst>
                <a:tab pos="2336800" algn="l"/>
              </a:tabLst>
            </a:pPr>
            <a:r>
              <a:rPr lang="en-US" altLang="zh-CN" sz="1800" dirty="0" smtClean="0">
                <a:solidFill>
                  <a:srgbClr val="FFFFFF"/>
                </a:solidFill>
                <a:latin typeface="Akkurat Pro" charset="0"/>
                <a:ea typeface="Akkurat Pro" charset="0"/>
                <a:cs typeface="Akkurat Pro" charset="0"/>
                <a:sym typeface="Arial"/>
              </a:rPr>
              <a:t>Improve teaching competitiveness</a:t>
            </a:r>
            <a:endParaRPr lang="en-US" altLang="zh-CN" sz="1800" dirty="0">
              <a:solidFill>
                <a:srgbClr val="FFFFFF"/>
              </a:solidFill>
              <a:latin typeface="Akkurat Pro" charset="0"/>
              <a:ea typeface="Akkurat Pro" charset="0"/>
              <a:cs typeface="Akkurat Pro" charset="0"/>
              <a:sym typeface="Arial"/>
            </a:endParaRPr>
          </a:p>
        </p:txBody>
      </p:sp>
      <p:sp>
        <p:nvSpPr>
          <p:cNvPr id="12" name="矩形 11"/>
          <p:cNvSpPr/>
          <p:nvPr/>
        </p:nvSpPr>
        <p:spPr>
          <a:xfrm>
            <a:off x="5703847" y="2975392"/>
            <a:ext cx="5958931" cy="2400657"/>
          </a:xfrm>
          <a:prstGeom prst="rect">
            <a:avLst/>
          </a:prstGeom>
        </p:spPr>
        <p:txBody>
          <a:bodyPr wrap="square">
            <a:spAutoFit/>
          </a:bodyPr>
          <a:lstStyle/>
          <a:p>
            <a:pPr marL="285750" indent="-285750">
              <a:lnSpc>
                <a:spcPct val="150000"/>
              </a:lnSpc>
              <a:buFont typeface="Arial" panose="020B0604020202020204" pitchFamily="34" charset="0"/>
              <a:buChar char="•"/>
              <a:tabLst>
                <a:tab pos="2336800" algn="l"/>
              </a:tabLst>
            </a:pPr>
            <a:r>
              <a:rPr lang="en-US" altLang="zh-CN" sz="1600" dirty="0" smtClean="0">
                <a:solidFill>
                  <a:srgbClr val="FFFFFF"/>
                </a:solidFill>
                <a:latin typeface="Akkurat Pro" charset="0"/>
                <a:ea typeface="Akkurat Pro" charset="0"/>
                <a:cs typeface="Akkurat Pro" charset="0"/>
                <a:sym typeface="Arial"/>
              </a:rPr>
              <a:t>Huawei provides teaching resources</a:t>
            </a:r>
            <a:r>
              <a:rPr lang="zh-CN" altLang="en-US" sz="1600" dirty="0" smtClean="0">
                <a:solidFill>
                  <a:srgbClr val="FFFFFF"/>
                </a:solidFill>
                <a:latin typeface="Akkurat Pro" charset="0"/>
                <a:ea typeface="Akkurat Pro" charset="0"/>
                <a:cs typeface="Akkurat Pro" charset="0"/>
                <a:sym typeface="Arial"/>
              </a:rPr>
              <a:t>：</a:t>
            </a:r>
            <a:r>
              <a:rPr lang="en-US" altLang="zh-CN" sz="2000" b="1" dirty="0" smtClean="0">
                <a:solidFill>
                  <a:srgbClr val="FFC000"/>
                </a:solidFill>
                <a:latin typeface="Akkurat Pro" charset="0"/>
                <a:ea typeface="Akkurat Pro" charset="0"/>
                <a:cs typeface="Akkurat Pro" charset="0"/>
                <a:sym typeface="Arial"/>
              </a:rPr>
              <a:t>lab equipment, software, and authorized courses</a:t>
            </a:r>
            <a:endParaRPr lang="en-US" altLang="zh-CN" sz="1600" dirty="0">
              <a:solidFill>
                <a:srgbClr val="FFFFFF"/>
              </a:solidFill>
              <a:latin typeface="Akkurat Pro" charset="0"/>
              <a:ea typeface="Akkurat Pro" charset="0"/>
              <a:cs typeface="Akkurat Pro" charset="0"/>
              <a:sym typeface="Arial"/>
            </a:endParaRPr>
          </a:p>
          <a:p>
            <a:pPr marL="285750" indent="-285750">
              <a:lnSpc>
                <a:spcPct val="150000"/>
              </a:lnSpc>
              <a:buFont typeface="Arial" panose="020B0604020202020204" pitchFamily="34" charset="0"/>
              <a:buChar char="•"/>
              <a:tabLst>
                <a:tab pos="2336800" algn="l"/>
              </a:tabLst>
            </a:pPr>
            <a:r>
              <a:rPr lang="en-US" altLang="zh-CN" sz="1600" dirty="0" smtClean="0">
                <a:solidFill>
                  <a:srgbClr val="FFFFFF"/>
                </a:solidFill>
                <a:latin typeface="Akkurat Pro" charset="0"/>
                <a:ea typeface="Akkurat Pro" charset="0"/>
                <a:cs typeface="Akkurat Pro" charset="0"/>
                <a:sym typeface="Arial"/>
              </a:rPr>
              <a:t>Trained </a:t>
            </a:r>
            <a:r>
              <a:rPr lang="en-US" altLang="zh-CN" sz="2000" b="1" dirty="0" smtClean="0">
                <a:solidFill>
                  <a:srgbClr val="FFC000"/>
                </a:solidFill>
                <a:latin typeface="Akkurat Pro" charset="0"/>
                <a:ea typeface="Akkurat Pro" charset="0"/>
                <a:cs typeface="Akkurat Pro" charset="0"/>
                <a:sym typeface="Arial"/>
              </a:rPr>
              <a:t>94</a:t>
            </a:r>
            <a:r>
              <a:rPr lang="zh-CN" altLang="en-US" sz="1600" dirty="0">
                <a:solidFill>
                  <a:srgbClr val="FFFFFF"/>
                </a:solidFill>
                <a:latin typeface="Akkurat Pro" charset="0"/>
                <a:ea typeface="Akkurat Pro" charset="0"/>
                <a:cs typeface="Akkurat Pro" charset="0"/>
                <a:sym typeface="Arial"/>
              </a:rPr>
              <a:t> </a:t>
            </a:r>
            <a:r>
              <a:rPr lang="en-US" altLang="zh-CN" sz="1600" dirty="0" smtClean="0">
                <a:solidFill>
                  <a:srgbClr val="FFFFFF"/>
                </a:solidFill>
                <a:latin typeface="Akkurat Pro" charset="0"/>
                <a:ea typeface="Akkurat Pro" charset="0"/>
                <a:cs typeface="Akkurat Pro" charset="0"/>
                <a:sym typeface="Arial"/>
              </a:rPr>
              <a:t>students, </a:t>
            </a:r>
            <a:r>
              <a:rPr lang="en-US" altLang="zh-CN" sz="2000" b="1" dirty="0" smtClean="0">
                <a:solidFill>
                  <a:srgbClr val="FFC000"/>
                </a:solidFill>
                <a:latin typeface="Akkurat Pro" charset="0"/>
                <a:ea typeface="Akkurat Pro" charset="0"/>
                <a:cs typeface="Akkurat Pro" charset="0"/>
                <a:sym typeface="Arial"/>
              </a:rPr>
              <a:t>17</a:t>
            </a:r>
            <a:r>
              <a:rPr lang="zh-CN" altLang="en-US" sz="1600" dirty="0" smtClean="0">
                <a:solidFill>
                  <a:srgbClr val="FFFFFF"/>
                </a:solidFill>
                <a:latin typeface="Akkurat Pro" charset="0"/>
                <a:ea typeface="Akkurat Pro" charset="0"/>
                <a:cs typeface="Akkurat Pro" charset="0"/>
                <a:sym typeface="Arial"/>
              </a:rPr>
              <a:t> </a:t>
            </a:r>
            <a:r>
              <a:rPr lang="en-US" altLang="zh-CN" sz="1600" dirty="0" smtClean="0">
                <a:solidFill>
                  <a:srgbClr val="FFFFFF"/>
                </a:solidFill>
                <a:latin typeface="Akkurat Pro" charset="0"/>
                <a:ea typeface="Akkurat Pro" charset="0"/>
                <a:cs typeface="Akkurat Pro" charset="0"/>
                <a:sym typeface="Arial"/>
              </a:rPr>
              <a:t>passed HCNA</a:t>
            </a:r>
            <a:r>
              <a:rPr lang="zh-CN" altLang="en-US" sz="1600" dirty="0">
                <a:solidFill>
                  <a:srgbClr val="FFFFFF"/>
                </a:solidFill>
                <a:latin typeface="Akkurat Pro" charset="0"/>
                <a:ea typeface="Akkurat Pro" charset="0"/>
                <a:cs typeface="Akkurat Pro" charset="0"/>
                <a:sym typeface="Arial"/>
              </a:rPr>
              <a:t> </a:t>
            </a:r>
            <a:r>
              <a:rPr lang="en-US" altLang="zh-CN" sz="1600" dirty="0" smtClean="0">
                <a:solidFill>
                  <a:srgbClr val="FFFFFF"/>
                </a:solidFill>
                <a:latin typeface="Akkurat Pro" charset="0"/>
                <a:ea typeface="Akkurat Pro" charset="0"/>
                <a:cs typeface="Akkurat Pro" charset="0"/>
                <a:sym typeface="Arial"/>
              </a:rPr>
              <a:t>certification</a:t>
            </a:r>
          </a:p>
          <a:p>
            <a:pPr marL="285750" indent="-285750">
              <a:lnSpc>
                <a:spcPct val="150000"/>
              </a:lnSpc>
              <a:buFont typeface="Arial" panose="020B0604020202020204" pitchFamily="34" charset="0"/>
              <a:buChar char="•"/>
              <a:tabLst>
                <a:tab pos="2336800" algn="l"/>
              </a:tabLst>
            </a:pPr>
            <a:r>
              <a:rPr lang="en-US" altLang="zh-CN" sz="1600" dirty="0" smtClean="0">
                <a:solidFill>
                  <a:srgbClr val="FFFFFF"/>
                </a:solidFill>
                <a:latin typeface="Akkurat Pro" charset="0"/>
                <a:ea typeface="Akkurat Pro" charset="0"/>
                <a:cs typeface="Akkurat Pro" charset="0"/>
              </a:rPr>
              <a:t>Participated in Huawei ICT Competition</a:t>
            </a:r>
            <a:r>
              <a:rPr lang="zh-CN" altLang="en-US" sz="1600" dirty="0" smtClean="0">
                <a:solidFill>
                  <a:srgbClr val="FFFFFF"/>
                </a:solidFill>
                <a:latin typeface="Akkurat Pro" charset="0"/>
                <a:ea typeface="Akkurat Pro" charset="0"/>
                <a:cs typeface="Akkurat Pro" charset="0"/>
              </a:rPr>
              <a:t>，</a:t>
            </a:r>
            <a:r>
              <a:rPr lang="en-US" altLang="zh-CN" sz="2000" b="1" dirty="0" smtClean="0">
                <a:solidFill>
                  <a:srgbClr val="FFC000"/>
                </a:solidFill>
                <a:latin typeface="Akkurat Pro" charset="0"/>
                <a:ea typeface="Akkurat Pro" charset="0"/>
                <a:cs typeface="Akkurat Pro" charset="0"/>
              </a:rPr>
              <a:t>won </a:t>
            </a:r>
            <a:r>
              <a:rPr lang="en-US" altLang="zh-CN" sz="2000" b="1" dirty="0">
                <a:solidFill>
                  <a:srgbClr val="FFC000"/>
                </a:solidFill>
                <a:latin typeface="Akkurat Pro" charset="0"/>
                <a:ea typeface="Akkurat Pro" charset="0"/>
                <a:cs typeface="Akkurat Pro" charset="0"/>
              </a:rPr>
              <a:t>the </a:t>
            </a:r>
            <a:r>
              <a:rPr lang="en-US" altLang="zh-CN" sz="2000" b="1" dirty="0" smtClean="0">
                <a:solidFill>
                  <a:srgbClr val="FFC000"/>
                </a:solidFill>
                <a:latin typeface="Akkurat Pro" charset="0"/>
                <a:ea typeface="Akkurat Pro" charset="0"/>
                <a:cs typeface="Akkurat Pro" charset="0"/>
              </a:rPr>
              <a:t>second prize in the Global Final</a:t>
            </a:r>
            <a:endParaRPr lang="en-US" altLang="zh-CN" sz="1600" dirty="0">
              <a:solidFill>
                <a:srgbClr val="FFFFFF"/>
              </a:solidFill>
              <a:latin typeface="Akkurat Pro" charset="0"/>
              <a:ea typeface="Akkurat Pro" charset="0"/>
              <a:cs typeface="Akkurat Pro" charset="0"/>
              <a:sym typeface="Arial"/>
            </a:endParaRPr>
          </a:p>
        </p:txBody>
      </p:sp>
      <p:sp>
        <p:nvSpPr>
          <p:cNvPr id="9" name="1145686459"/>
          <p:cNvSpPr/>
          <p:nvPr/>
        </p:nvSpPr>
        <p:spPr>
          <a:xfrm>
            <a:off x="381792" y="318766"/>
            <a:ext cx="8983881" cy="886397"/>
          </a:xfrm>
          <a:prstGeom prst="rect">
            <a:avLst/>
          </a:prstGeom>
        </p:spPr>
        <p:txBody>
          <a:bodyPr wrap="square" lIns="0" tIns="0" rIns="0" bIns="0" anchor="ctr">
            <a:spAutoFit/>
          </a:bodyPr>
          <a:lstStyle/>
          <a:p>
            <a:pPr defTabSz="914400">
              <a:lnSpc>
                <a:spcPct val="90000"/>
              </a:lnSpc>
              <a:spcBef>
                <a:spcPct val="0"/>
              </a:spcBef>
            </a:pPr>
            <a:r>
              <a:rPr lang="en-US" altLang="zh-CN" sz="3200" dirty="0" smtClean="0">
                <a:solidFill>
                  <a:srgbClr val="FFFFFF"/>
                </a:solidFill>
                <a:latin typeface="Microsoft YaHei" panose="020B0503020204020204" pitchFamily="34" charset="-122"/>
                <a:ea typeface="Microsoft YaHei" panose="020B0503020204020204" pitchFamily="34" charset="-122"/>
                <a:cs typeface="Akkurat Pro" charset="0"/>
                <a:sym typeface="Arial"/>
              </a:rPr>
              <a:t>Success Case: Huawei ICT</a:t>
            </a:r>
            <a:r>
              <a:rPr lang="zh-CN" altLang="en-US" sz="3200" dirty="0" smtClean="0">
                <a:solidFill>
                  <a:srgbClr val="FFFFFF"/>
                </a:solidFill>
                <a:latin typeface="Microsoft YaHei" panose="020B0503020204020204" pitchFamily="34" charset="-122"/>
                <a:ea typeface="Microsoft YaHei" panose="020B0503020204020204" pitchFamily="34" charset="-122"/>
                <a:cs typeface="Akkurat Pro" charset="0"/>
                <a:sym typeface="Arial"/>
              </a:rPr>
              <a:t> </a:t>
            </a:r>
            <a:r>
              <a:rPr lang="en-US" altLang="zh-CN" sz="3200" dirty="0" smtClean="0">
                <a:solidFill>
                  <a:srgbClr val="FFFFFF"/>
                </a:solidFill>
                <a:latin typeface="Microsoft YaHei" panose="020B0503020204020204" pitchFamily="34" charset="-122"/>
                <a:ea typeface="Microsoft YaHei" panose="020B0503020204020204" pitchFamily="34" charset="-122"/>
                <a:cs typeface="Akkurat Pro" charset="0"/>
                <a:sym typeface="Arial"/>
              </a:rPr>
              <a:t>Academy and University of </a:t>
            </a:r>
            <a:r>
              <a:rPr lang="en-US" sz="3200" dirty="0" smtClean="0">
                <a:solidFill>
                  <a:srgbClr val="FFFFFF"/>
                </a:solidFill>
                <a:latin typeface="Microsoft YaHei" panose="020B0503020204020204" pitchFamily="34" charset="-122"/>
                <a:ea typeface="Microsoft YaHei" panose="020B0503020204020204" pitchFamily="34" charset="-122"/>
                <a:cs typeface="Akkurat Pro" charset="0"/>
              </a:rPr>
              <a:t>Alicante</a:t>
            </a:r>
            <a:endParaRPr lang="en-US" altLang="zh-CN" sz="3200" dirty="0">
              <a:solidFill>
                <a:srgbClr val="FFFFFF"/>
              </a:solidFill>
              <a:latin typeface="Microsoft YaHei" panose="020B0503020204020204" pitchFamily="34" charset="-122"/>
              <a:ea typeface="Microsoft YaHei" panose="020B0503020204020204" pitchFamily="34" charset="-122"/>
              <a:cs typeface="Akkurat Pro" charset="0"/>
              <a:sym typeface="Arial"/>
            </a:endParaRPr>
          </a:p>
        </p:txBody>
      </p:sp>
      <p:sp>
        <p:nvSpPr>
          <p:cNvPr id="3" name="文本框 2"/>
          <p:cNvSpPr txBox="1"/>
          <p:nvPr/>
        </p:nvSpPr>
        <p:spPr>
          <a:xfrm>
            <a:off x="12039600" y="7675418"/>
            <a:ext cx="184731" cy="461665"/>
          </a:xfrm>
          <a:prstGeom prst="rect">
            <a:avLst/>
          </a:prstGeom>
          <a:noFill/>
        </p:spPr>
        <p:txBody>
          <a:bodyPr wrap="none" rtlCol="0">
            <a:spAutoFit/>
          </a:bodyPr>
          <a:lstStyle/>
          <a:p>
            <a:endParaRPr kumimoji="1" lang="zh-CN" altLang="en-US">
              <a:solidFill>
                <a:srgbClr val="000000"/>
              </a:solidFill>
            </a:endParaRPr>
          </a:p>
        </p:txBody>
      </p:sp>
      <p:pic>
        <p:nvPicPr>
          <p:cNvPr id="13" name="Picture 4" descr="C:\Users\Administrator\Desktop\形状 12 拷贝 2.png"/>
          <p:cNvPicPr>
            <a:picLocks noChangeArrowheads="1"/>
          </p:cNvPicPr>
          <p:nvPr/>
        </p:nvPicPr>
        <p:blipFill>
          <a:blip r:embed="rId4" cstate="print"/>
          <a:srcRect/>
          <a:stretch>
            <a:fillRect/>
          </a:stretch>
        </p:blipFill>
        <p:spPr bwMode="auto">
          <a:xfrm>
            <a:off x="879120" y="4091409"/>
            <a:ext cx="3811674" cy="45720"/>
          </a:xfrm>
          <a:prstGeom prst="rect">
            <a:avLst/>
          </a:prstGeom>
          <a:noFill/>
        </p:spPr>
      </p:pic>
      <p:pic>
        <p:nvPicPr>
          <p:cNvPr id="14" name="Picture 4" descr="C:\Users\Administrator\Desktop\形状 12 拷贝 2.png"/>
          <p:cNvPicPr>
            <a:picLocks noChangeArrowheads="1"/>
          </p:cNvPicPr>
          <p:nvPr/>
        </p:nvPicPr>
        <p:blipFill>
          <a:blip r:embed="rId4" cstate="print"/>
          <a:srcRect/>
          <a:stretch>
            <a:fillRect/>
          </a:stretch>
        </p:blipFill>
        <p:spPr bwMode="auto">
          <a:xfrm>
            <a:off x="741513" y="1629921"/>
            <a:ext cx="3811674" cy="45720"/>
          </a:xfrm>
          <a:prstGeom prst="rect">
            <a:avLst/>
          </a:prstGeom>
          <a:noFill/>
        </p:spPr>
      </p:pic>
      <p:pic>
        <p:nvPicPr>
          <p:cNvPr id="16" name="Picture 4" descr="C:\Users\Administrator\Desktop\形状 12 拷贝 2.png"/>
          <p:cNvPicPr>
            <a:picLocks noChangeArrowheads="1"/>
          </p:cNvPicPr>
          <p:nvPr/>
        </p:nvPicPr>
        <p:blipFill>
          <a:blip r:embed="rId4" cstate="print"/>
          <a:srcRect/>
          <a:stretch>
            <a:fillRect/>
          </a:stretch>
        </p:blipFill>
        <p:spPr bwMode="auto">
          <a:xfrm>
            <a:off x="5294701" y="2810395"/>
            <a:ext cx="3811674" cy="45720"/>
          </a:xfrm>
          <a:prstGeom prst="rect">
            <a:avLst/>
          </a:prstGeom>
          <a:noFill/>
        </p:spPr>
      </p:pic>
    </p:spTree>
    <p:extLst>
      <p:ext uri="{BB962C8B-B14F-4D97-AF65-F5344CB8AC3E}">
        <p14:creationId xmlns:p14="http://schemas.microsoft.com/office/powerpoint/2010/main" val="2035999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H" val="2018042516542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8042516542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rDeI2bM9EGWemszUdR0jQ"/>
</p:tagLst>
</file>

<file path=ppt/theme/theme1.xml><?xml version="1.0" encoding="utf-8"?>
<a:theme xmlns:a="http://schemas.openxmlformats.org/drawingml/2006/main" name="16比9深色 - 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深色 - CH.pptx" id="{37FFB17B-E90A-40D4-9B70-7B481C5D1F24}" vid="{87FB5D5E-9DA2-483F-AB46-F5F7E2B03006}"/>
    </a:ext>
  </a:extLst>
</a:theme>
</file>

<file path=ppt/theme/theme2.xml><?xml version="1.0" encoding="utf-8"?>
<a:theme xmlns:a="http://schemas.openxmlformats.org/drawingml/2006/main" name="自定义设计方案">
  <a:themeElements>
    <a:clrScheme name="自定义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lumMod val="0"/>
              </a:schemeClr>
            </a:gs>
            <a:gs pos="99000">
              <a:schemeClr val="tx2">
                <a:lumMod val="80000"/>
                <a:lumOff val="20000"/>
              </a:schemeClr>
            </a:gs>
          </a:gsLst>
          <a:lin ang="4500000" scaled="0"/>
        </a:gradFill>
        <a:ln w="9525">
          <a:solidFill>
            <a:schemeClr val="accent1">
              <a:shade val="50000"/>
            </a:schemeClr>
          </a:solidFill>
        </a:ln>
        <a:extLst/>
      </a:spPr>
      <a:bodyPr rtlCol="0" anchor="ctr"/>
      <a:lstStyle>
        <a:defPPr algn="ctr">
          <a:defRPr kumimoji="1" sz="1400" dirty="0">
            <a:solidFill>
              <a:prstClr val="white"/>
            </a:solidFill>
            <a:latin typeface="Akkurat Pro" charset="0"/>
            <a:ea typeface="Akkurat Pro" charset="0"/>
            <a:cs typeface="Akkurat Pro" charset="0"/>
            <a:sym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6比9深色 - CH.pptx" id="{37FFB17B-E90A-40D4-9B70-7B481C5D1F24}" vid="{54A82D2D-F239-4C4C-BA8E-3EE758F1A87D}"/>
    </a:ext>
  </a:extLst>
</a:theme>
</file>

<file path=ppt/theme/theme3.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深色 - CH.pptx" id="{37FFB17B-E90A-40D4-9B70-7B481C5D1F24}" vid="{4AD77DB6-F814-4F8B-BA60-2FF3C895CE0A}"/>
    </a:ext>
  </a:extLst>
</a:theme>
</file>

<file path=ppt/theme/theme4.xml><?xml version="1.0" encoding="utf-8"?>
<a:theme xmlns:a="http://schemas.openxmlformats.org/drawingml/2006/main" name="2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深色 - CH.pptx" id="{37FFB17B-E90A-40D4-9B70-7B481C5D1F24}" vid="{4AD77DB6-F814-4F8B-BA60-2FF3C895CE0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深色 - CH.pptx" id="{37FFB17B-E90A-40D4-9B70-7B481C5D1F24}" vid="{54A82D2D-F239-4C4C-BA8E-3EE758F1A87D}"/>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16比9深色 - CH</Template>
  <TotalTime>21545</TotalTime>
  <Words>944</Words>
  <Application>Microsoft Office PowerPoint</Application>
  <PresentationFormat>Custom</PresentationFormat>
  <Paragraphs>243</Paragraphs>
  <Slides>12</Slides>
  <Notes>6</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12</vt:i4>
      </vt:variant>
    </vt:vector>
  </HeadingPairs>
  <TitlesOfParts>
    <vt:vector size="29" baseType="lpstr">
      <vt:lpstr>微软雅黑</vt:lpstr>
      <vt:lpstr>微软雅黑</vt:lpstr>
      <vt:lpstr>SimSun</vt:lpstr>
      <vt:lpstr>SimSun</vt:lpstr>
      <vt:lpstr>Akkurat Pro</vt:lpstr>
      <vt:lpstr>Arial</vt:lpstr>
      <vt:lpstr>Calibri</vt:lpstr>
      <vt:lpstr>Gill Sans</vt:lpstr>
      <vt:lpstr>Lucida Grande</vt:lpstr>
      <vt:lpstr>Raavi</vt:lpstr>
      <vt:lpstr>Wingdings</vt:lpstr>
      <vt:lpstr>16比9深色 - CH</vt:lpstr>
      <vt:lpstr>自定义设计方案</vt:lpstr>
      <vt:lpstr>1_Thank you</vt:lpstr>
      <vt:lpstr>2_Thank you</vt:lpstr>
      <vt:lpstr>1_自定义设计方案</vt:lpstr>
      <vt:lpstr>think-cell Slide</vt:lpstr>
      <vt:lpstr>PowerPoint Presentation</vt:lpstr>
      <vt:lpstr>Huawei at a glance</vt:lpstr>
      <vt:lpstr>PowerPoint Presentation</vt:lpstr>
      <vt:lpstr>PowerPoint Presentation</vt:lpstr>
      <vt:lpstr>Fostering a Robust Talent Ecosystem to Develop Professionals for Enterprises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wanghuijie@huawei.com</dc:creator>
  <cp:lastModifiedBy>Emma van der Straaten</cp:lastModifiedBy>
  <cp:revision>486</cp:revision>
  <dcterms:created xsi:type="dcterms:W3CDTF">2017-07-11T09:14:54Z</dcterms:created>
  <dcterms:modified xsi:type="dcterms:W3CDTF">2018-12-06T15:20:32Z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(4)zNKsXBbf4ik3LmctBCMPCL/nc9q9HmFNIVrLT4ewGojwFBGAZPFcfqRjLd0/0k+eDrC2Nj9G
5heYKYSx/RO+MIBJ9py2ktY80mQchGfNrnfUtU+GH7wxOTaPJMsp3dFllqpCPRT23yA3Bv8s
f5fbjxntz5wTEP2Ck2K5qEq40zPuFwLWONW6Ipy0XqySpRISD+fm26rfHdqEMu5PjP8z3FC6
uWZWD2nqZY+dhT+gEd</vt:lpwstr>
  </property>
  <property fmtid="{D5CDD505-2E9C-101B-9397-08002B2CF9AE}" pid="3" name="_new_ms_pID_725431">
    <vt:lpwstr>tZREj993WJMP1eEYCvMiaDPOTvjmf1yV9Pkfkeb1rE1mGFOZcr5DWZ
x7Sek3OpLudfZsJriAvRFwyPgLgu3aKg37WNRWsXfyu5J7++p7b4jvSzJ+Orgc8a2GNa4FBe
zXh0sTfRBTAUyaPElu+1qizS2unHb7uGzugWVKk4VDsXPwhnBaP2vNpbYRUzI1c140TfJRN1
RQI1IsTlDnkfK4hrjiCOB7ZEvmP0Z6B0V+1T</vt:lpwstr>
  </property>
  <property fmtid="{D5CDD505-2E9C-101B-9397-08002B2CF9AE}" pid="4" name="_new_ms_pID_725432">
    <vt:lpwstr>JuEZHsGvKR3rxjZO2zgJmvSsUpnvjWWBd4zq
t/amBay5KlACd07kWAjYjCwm5lqGl9ezTTGkVTNbr82YLvdM7mkzmDLcqIgyXMAx2oqBWet0
CUSvDAdWoeKsHnoDbRCjdBqoso7CRhlShhbgGYFA+9fU5QaUWKJ2gxrYvOk2Vbjcrlh5LdNC
jsUxolmz2daNP+klZHd/TLN919LLOtl99jdk6e0Fa2WT1lIJR/Qwl4</vt:lpwstr>
  </property>
  <property fmtid="{D5CDD505-2E9C-101B-9397-08002B2CF9AE}" pid="5" name="_new_ms_pID_725433">
    <vt:lpwstr>EhnK2yYJKNcofKG0p8
z6JuUA==</vt:lpwstr>
  </property>
  <property fmtid="{D5CDD505-2E9C-101B-9397-08002B2CF9AE}" pid="6" name="_2015_ms_pID_725343">
    <vt:lpwstr>(3)M3ajvaz1xEoKYiXwJl8A+y4AnXrvdtDUHW5lqpgKQjSqqxWxmg51Bmwp0w/HEwYGfCiOdu+X
+5X/svwSqA4J1p+ne5gpbOIm2E3UjmtHfKblvMXYWq2fPFC9mSf7VFCeyai6OJdB/pYDJR36
u4TiZMZa6pxVLd8M6Y+Lx7hGB9qS+vZJAlQCwCGlaMPNPsa2jmGMVkQrPFTFB+A8Fc9vb3pS
ZG7GBt2liyAGoYJEPP</vt:lpwstr>
  </property>
  <property fmtid="{D5CDD505-2E9C-101B-9397-08002B2CF9AE}" pid="7" name="_2015_ms_pID_7253431">
    <vt:lpwstr>xWEi1g0kcaxOrq/Qe2FQe3Jdeqni5Mo8TnjtoobPuDP4uiXdcXBxBJ
wHmFJ1qVhVkSLybC0KZRmzh39c9WwgRl6O4H3NEuX1j+bWPCzBPgzEtVBOXVaBr5Sq0GyPuM
izuc2zSRdM7NjzAKhZo7fSSFFyyTayqb1xP2MZ9kb9Bz99ifPhxJ8N3qa3XW1hfgSkhY1Kfn
yEb8tPJn+5JyNy+uodZVo7KCiErkSRUwCQsF</vt:lpwstr>
  </property>
  <property fmtid="{D5CDD505-2E9C-101B-9397-08002B2CF9AE}" pid="8" name="_2015_ms_pID_7253432">
    <vt:lpwstr>Y5hVbwH1/XN/ucsObkygCahD1UxQUU3YIHlw
Z2HDD791A23IgWllWmo2CSVafkPh3F+nUY6DmcESai7XGCAvR4g=</vt:lpwstr>
  </property>
  <property fmtid="{D5CDD505-2E9C-101B-9397-08002B2CF9AE}" pid="9" name="_readonly">
    <vt:lpwstr/>
  </property>
  <property fmtid="{D5CDD505-2E9C-101B-9397-08002B2CF9AE}" pid="10" name="_change">
    <vt:lpwstr/>
  </property>
  <property fmtid="{D5CDD505-2E9C-101B-9397-08002B2CF9AE}" pid="11" name="_full-control">
    <vt:lpwstr/>
  </property>
  <property fmtid="{D5CDD505-2E9C-101B-9397-08002B2CF9AE}" pid="12" name="sflag">
    <vt:lpwstr>1544109589</vt:lpwstr>
  </property>
</Properties>
</file>