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9" r:id="rId4"/>
    <p:sldId id="260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3" autoAdjust="0"/>
    <p:restoredTop sz="94660"/>
  </p:normalViewPr>
  <p:slideViewPr>
    <p:cSldViewPr snapToGrid="0">
      <p:cViewPr varScale="1">
        <p:scale>
          <a:sx n="86" d="100"/>
          <a:sy n="86" d="100"/>
        </p:scale>
        <p:origin x="57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B21B6-D71B-4A6C-9147-35B44DD5358D}" type="datetimeFigureOut">
              <a:rPr lang="nl-NL" smtClean="0"/>
              <a:t>5-12-2018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E8BBD-8C0B-476E-8852-2C472D08CC6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035164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B21B6-D71B-4A6C-9147-35B44DD5358D}" type="datetimeFigureOut">
              <a:rPr lang="nl-NL" smtClean="0"/>
              <a:t>5-12-2018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E8BBD-8C0B-476E-8852-2C472D08CC6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68389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B21B6-D71B-4A6C-9147-35B44DD5358D}" type="datetimeFigureOut">
              <a:rPr lang="nl-NL" smtClean="0"/>
              <a:t>5-12-2018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E8BBD-8C0B-476E-8852-2C472D08CC6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88158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B21B6-D71B-4A6C-9147-35B44DD5358D}" type="datetimeFigureOut">
              <a:rPr lang="nl-NL" smtClean="0"/>
              <a:t>5-12-2018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E8BBD-8C0B-476E-8852-2C472D08CC6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16627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B21B6-D71B-4A6C-9147-35B44DD5358D}" type="datetimeFigureOut">
              <a:rPr lang="nl-NL" smtClean="0"/>
              <a:t>5-12-2018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E8BBD-8C0B-476E-8852-2C472D08CC6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14081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B21B6-D71B-4A6C-9147-35B44DD5358D}" type="datetimeFigureOut">
              <a:rPr lang="nl-NL" smtClean="0"/>
              <a:t>5-12-2018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E8BBD-8C0B-476E-8852-2C472D08CC6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25941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B21B6-D71B-4A6C-9147-35B44DD5358D}" type="datetimeFigureOut">
              <a:rPr lang="nl-NL" smtClean="0"/>
              <a:t>5-12-2018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E8BBD-8C0B-476E-8852-2C472D08CC6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26460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B21B6-D71B-4A6C-9147-35B44DD5358D}" type="datetimeFigureOut">
              <a:rPr lang="nl-NL" smtClean="0"/>
              <a:t>5-12-2018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E8BBD-8C0B-476E-8852-2C472D08CC6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24406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B21B6-D71B-4A6C-9147-35B44DD5358D}" type="datetimeFigureOut">
              <a:rPr lang="nl-NL" smtClean="0"/>
              <a:t>5-12-2018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E8BBD-8C0B-476E-8852-2C472D08CC6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98712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B21B6-D71B-4A6C-9147-35B44DD5358D}" type="datetimeFigureOut">
              <a:rPr lang="nl-NL" smtClean="0"/>
              <a:t>5-12-2018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E8BBD-8C0B-476E-8852-2C472D08CC6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510291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B21B6-D71B-4A6C-9147-35B44DD5358D}" type="datetimeFigureOut">
              <a:rPr lang="nl-NL" smtClean="0"/>
              <a:t>5-12-2018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E8BBD-8C0B-476E-8852-2C472D08CC6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428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B21B6-D71B-4A6C-9147-35B44DD5358D}" type="datetimeFigureOut">
              <a:rPr lang="nl-NL" smtClean="0"/>
              <a:t>5-12-2018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2E8BBD-8C0B-476E-8852-2C472D08CC6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8423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30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kstvak 9"/>
          <p:cNvSpPr txBox="1"/>
          <p:nvPr/>
        </p:nvSpPr>
        <p:spPr>
          <a:xfrm>
            <a:off x="4315522" y="68575"/>
            <a:ext cx="74155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6000" b="1" dirty="0" smtClean="0"/>
              <a:t>Community ICT</a:t>
            </a:r>
            <a:endParaRPr lang="nl-NL" sz="6000" b="1" dirty="0"/>
          </a:p>
        </p:txBody>
      </p:sp>
      <p:pic>
        <p:nvPicPr>
          <p:cNvPr id="11" name="Afbeelding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0355" y="380503"/>
            <a:ext cx="490728" cy="460248"/>
          </a:xfrm>
          <a:prstGeom prst="rect">
            <a:avLst/>
          </a:prstGeom>
        </p:spPr>
      </p:pic>
      <p:sp>
        <p:nvSpPr>
          <p:cNvPr id="12" name="Tekstvak 11"/>
          <p:cNvSpPr txBox="1"/>
          <p:nvPr/>
        </p:nvSpPr>
        <p:spPr>
          <a:xfrm>
            <a:off x="9759142" y="576406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err="1" smtClean="0"/>
              <a:t>Powered</a:t>
            </a:r>
            <a:r>
              <a:rPr lang="nl-NL" b="1" dirty="0" smtClean="0"/>
              <a:t> </a:t>
            </a:r>
            <a:r>
              <a:rPr lang="nl-NL" b="1" dirty="0" err="1" smtClean="0"/>
              <a:t>by</a:t>
            </a:r>
            <a:endParaRPr lang="nl-NL" b="1" dirty="0"/>
          </a:p>
        </p:txBody>
      </p:sp>
      <p:grpSp>
        <p:nvGrpSpPr>
          <p:cNvPr id="14" name="Groep 13"/>
          <p:cNvGrpSpPr/>
          <p:nvPr/>
        </p:nvGrpSpPr>
        <p:grpSpPr>
          <a:xfrm>
            <a:off x="2620536" y="1672684"/>
            <a:ext cx="3668751" cy="3646448"/>
            <a:chOff x="2620536" y="1672684"/>
            <a:chExt cx="3668751" cy="3646448"/>
          </a:xfrm>
        </p:grpSpPr>
        <p:sp>
          <p:nvSpPr>
            <p:cNvPr id="4" name="Ovaal 3"/>
            <p:cNvSpPr/>
            <p:nvPr/>
          </p:nvSpPr>
          <p:spPr>
            <a:xfrm>
              <a:off x="2620536" y="1672684"/>
              <a:ext cx="3668751" cy="3646448"/>
            </a:xfrm>
            <a:prstGeom prst="ellipse">
              <a:avLst/>
            </a:prstGeom>
            <a:solidFill>
              <a:schemeClr val="accent6">
                <a:lumMod val="20000"/>
                <a:lumOff val="80000"/>
                <a:alpha val="6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3334215" y="2660496"/>
              <a:ext cx="1962614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b="1" dirty="0" smtClean="0"/>
                <a:t>Leerplatform</a:t>
              </a:r>
            </a:p>
            <a:p>
              <a:pPr marL="285750" indent="-285750">
                <a:buFontTx/>
                <a:buChar char="-"/>
              </a:pPr>
              <a:r>
                <a:rPr lang="nl-NL" b="1" dirty="0" smtClean="0"/>
                <a:t>Praktijkleren</a:t>
              </a:r>
            </a:p>
            <a:p>
              <a:pPr marL="285750" indent="-285750">
                <a:buFontTx/>
                <a:buChar char="-"/>
              </a:pPr>
              <a:r>
                <a:rPr lang="nl-NL" b="1" dirty="0" smtClean="0"/>
                <a:t>Scholen</a:t>
              </a:r>
            </a:p>
            <a:p>
              <a:pPr marL="285750" indent="-285750">
                <a:buFontTx/>
                <a:buChar char="-"/>
              </a:pPr>
              <a:r>
                <a:rPr lang="nl-NL" b="1" dirty="0" err="1" smtClean="0"/>
                <a:t>Vendoren</a:t>
              </a:r>
              <a:endParaRPr lang="nl-NL" b="1" dirty="0" smtClean="0"/>
            </a:p>
            <a:p>
              <a:pPr marL="285750" indent="-285750">
                <a:buFontTx/>
                <a:buChar char="-"/>
              </a:pPr>
              <a:r>
                <a:rPr lang="nl-NL" b="1" dirty="0" smtClean="0"/>
                <a:t>Cloud</a:t>
              </a:r>
              <a:endParaRPr lang="nl-NL" b="1" dirty="0"/>
            </a:p>
          </p:txBody>
        </p:sp>
      </p:grpSp>
      <p:grpSp>
        <p:nvGrpSpPr>
          <p:cNvPr id="16" name="Groep 15"/>
          <p:cNvGrpSpPr/>
          <p:nvPr/>
        </p:nvGrpSpPr>
        <p:grpSpPr>
          <a:xfrm>
            <a:off x="5571892" y="1672684"/>
            <a:ext cx="3668751" cy="3646448"/>
            <a:chOff x="5571892" y="1672684"/>
            <a:chExt cx="3668751" cy="3646448"/>
          </a:xfrm>
        </p:grpSpPr>
        <p:sp>
          <p:nvSpPr>
            <p:cNvPr id="5" name="Ovaal 4"/>
            <p:cNvSpPr/>
            <p:nvPr/>
          </p:nvSpPr>
          <p:spPr>
            <a:xfrm>
              <a:off x="5571892" y="1672684"/>
              <a:ext cx="3668751" cy="3646448"/>
            </a:xfrm>
            <a:prstGeom prst="ellipse">
              <a:avLst/>
            </a:prstGeom>
            <a:solidFill>
              <a:schemeClr val="accent2">
                <a:lumMod val="20000"/>
                <a:lumOff val="80000"/>
                <a:alpha val="6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6742769" y="2713014"/>
              <a:ext cx="2111299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b="1" dirty="0" smtClean="0"/>
                <a:t>Nieuwe generatie examens</a:t>
              </a:r>
            </a:p>
            <a:p>
              <a:pPr marL="285750" indent="-285750">
                <a:buFontTx/>
                <a:buChar char="-"/>
              </a:pPr>
              <a:r>
                <a:rPr lang="nl-NL" b="1" dirty="0" smtClean="0"/>
                <a:t>Opdrachtenbank</a:t>
              </a:r>
            </a:p>
            <a:p>
              <a:pPr marL="285750" indent="-285750">
                <a:buFontTx/>
                <a:buChar char="-"/>
              </a:pPr>
              <a:r>
                <a:rPr lang="nl-NL" b="1" dirty="0" smtClean="0"/>
                <a:t>Praktijkleren</a:t>
              </a:r>
            </a:p>
            <a:p>
              <a:pPr marL="285750" indent="-285750">
                <a:buFontTx/>
                <a:buChar char="-"/>
              </a:pPr>
              <a:r>
                <a:rPr lang="nl-NL" b="1" dirty="0" err="1" smtClean="0"/>
                <a:t>Examencloud</a:t>
              </a:r>
              <a:r>
                <a:rPr lang="nl-NL" b="1" dirty="0" smtClean="0"/>
                <a:t> </a:t>
              </a:r>
              <a:endParaRPr lang="nl-NL" b="1" dirty="0"/>
            </a:p>
          </p:txBody>
        </p:sp>
      </p:grpSp>
      <p:grpSp>
        <p:nvGrpSpPr>
          <p:cNvPr id="21" name="Groep 20"/>
          <p:cNvGrpSpPr/>
          <p:nvPr/>
        </p:nvGrpSpPr>
        <p:grpSpPr>
          <a:xfrm>
            <a:off x="4887950" y="1213625"/>
            <a:ext cx="2326887" cy="2282283"/>
            <a:chOff x="4887950" y="1213625"/>
            <a:chExt cx="2326887" cy="2282283"/>
          </a:xfrm>
        </p:grpSpPr>
        <p:sp>
          <p:nvSpPr>
            <p:cNvPr id="6" name="Ovaal 5"/>
            <p:cNvSpPr/>
            <p:nvPr/>
          </p:nvSpPr>
          <p:spPr>
            <a:xfrm>
              <a:off x="4887950" y="1213625"/>
              <a:ext cx="2326887" cy="2282283"/>
            </a:xfrm>
            <a:prstGeom prst="ellipse">
              <a:avLst/>
            </a:prstGeom>
            <a:solidFill>
              <a:schemeClr val="accent1">
                <a:lumMod val="20000"/>
                <a:lumOff val="80000"/>
                <a:alpha val="6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7" name="Tekstvak 16"/>
            <p:cNvSpPr txBox="1"/>
            <p:nvPr/>
          </p:nvSpPr>
          <p:spPr>
            <a:xfrm flipH="1">
              <a:off x="5310394" y="1359616"/>
              <a:ext cx="1481998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b="1" dirty="0" smtClean="0"/>
                <a:t>Expertise</a:t>
              </a:r>
            </a:p>
            <a:p>
              <a:r>
                <a:rPr lang="nl-NL" b="1" dirty="0" smtClean="0"/>
                <a:t>centrum</a:t>
              </a:r>
            </a:p>
            <a:p>
              <a:pPr marL="285750" indent="-285750">
                <a:buFontTx/>
                <a:buChar char="-"/>
              </a:pPr>
              <a:r>
                <a:rPr lang="nl-NL" b="1" dirty="0" smtClean="0"/>
                <a:t>Training</a:t>
              </a:r>
            </a:p>
            <a:p>
              <a:pPr marL="285750" indent="-285750">
                <a:buFontTx/>
                <a:buChar char="-"/>
              </a:pPr>
              <a:r>
                <a:rPr lang="nl-NL" b="1" dirty="0" smtClean="0"/>
                <a:t>Advies</a:t>
              </a:r>
            </a:p>
            <a:p>
              <a:pPr marL="285750" indent="-285750">
                <a:buFontTx/>
                <a:buChar char="-"/>
              </a:pPr>
              <a:r>
                <a:rPr lang="nl-NL" b="1" dirty="0" smtClean="0"/>
                <a:t>Nieuws</a:t>
              </a:r>
            </a:p>
            <a:p>
              <a:pPr marL="285750" indent="-285750">
                <a:buFontTx/>
                <a:buChar char="-"/>
              </a:pPr>
              <a:r>
                <a:rPr lang="nl-NL" b="1" dirty="0" smtClean="0"/>
                <a:t>Agenda</a:t>
              </a:r>
              <a:endParaRPr lang="nl-NL" b="1" dirty="0"/>
            </a:p>
          </p:txBody>
        </p:sp>
      </p:grpSp>
      <p:grpSp>
        <p:nvGrpSpPr>
          <p:cNvPr id="22" name="Groep 21"/>
          <p:cNvGrpSpPr/>
          <p:nvPr/>
        </p:nvGrpSpPr>
        <p:grpSpPr>
          <a:xfrm>
            <a:off x="4873083" y="3189249"/>
            <a:ext cx="2326887" cy="2282283"/>
            <a:chOff x="4873083" y="3189249"/>
            <a:chExt cx="2326887" cy="2282283"/>
          </a:xfrm>
        </p:grpSpPr>
        <p:sp>
          <p:nvSpPr>
            <p:cNvPr id="8" name="Ovaal 7"/>
            <p:cNvSpPr/>
            <p:nvPr/>
          </p:nvSpPr>
          <p:spPr>
            <a:xfrm>
              <a:off x="4873083" y="3189249"/>
              <a:ext cx="2326887" cy="2282283"/>
            </a:xfrm>
            <a:prstGeom prst="ellipse">
              <a:avLst/>
            </a:prstGeom>
            <a:solidFill>
              <a:schemeClr val="accent4">
                <a:lumMod val="20000"/>
                <a:lumOff val="80000"/>
                <a:alpha val="6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8" name="Tekstvak 17"/>
            <p:cNvSpPr txBox="1"/>
            <p:nvPr/>
          </p:nvSpPr>
          <p:spPr>
            <a:xfrm flipH="1">
              <a:off x="5228064" y="3812144"/>
              <a:ext cx="179162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b="1" dirty="0" smtClean="0"/>
                <a:t>Interactie</a:t>
              </a:r>
            </a:p>
            <a:p>
              <a:pPr marL="285750" indent="-285750">
                <a:buFontTx/>
                <a:buChar char="-"/>
              </a:pPr>
              <a:r>
                <a:rPr lang="nl-NL" b="1" dirty="0" smtClean="0"/>
                <a:t>Masterclasses</a:t>
              </a:r>
            </a:p>
            <a:p>
              <a:pPr marL="285750" indent="-285750">
                <a:buFontTx/>
                <a:buChar char="-"/>
              </a:pPr>
              <a:r>
                <a:rPr lang="nl-NL" b="1" dirty="0" smtClean="0"/>
                <a:t>Forum</a:t>
              </a:r>
            </a:p>
            <a:p>
              <a:pPr marL="285750" indent="-285750">
                <a:buFontTx/>
                <a:buChar char="-"/>
              </a:pPr>
              <a:r>
                <a:rPr lang="nl-NL" b="1" dirty="0" err="1" smtClean="0"/>
                <a:t>Docentendag</a:t>
              </a:r>
              <a:r>
                <a:rPr lang="nl-NL" b="1" dirty="0" smtClean="0"/>
                <a:t> </a:t>
              </a:r>
              <a:endParaRPr lang="nl-NL" b="1" dirty="0"/>
            </a:p>
          </p:txBody>
        </p:sp>
      </p:grpSp>
      <p:sp>
        <p:nvSpPr>
          <p:cNvPr id="2" name="Rechthoek 1"/>
          <p:cNvSpPr/>
          <p:nvPr/>
        </p:nvSpPr>
        <p:spPr>
          <a:xfrm>
            <a:off x="579860" y="245329"/>
            <a:ext cx="11206976" cy="6233529"/>
          </a:xfrm>
          <a:prstGeom prst="rect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017565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30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kstvak 9"/>
          <p:cNvSpPr txBox="1"/>
          <p:nvPr/>
        </p:nvSpPr>
        <p:spPr>
          <a:xfrm>
            <a:off x="4315522" y="68575"/>
            <a:ext cx="74155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6000" b="1" dirty="0" smtClean="0"/>
              <a:t>Community ICT</a:t>
            </a:r>
            <a:endParaRPr lang="nl-NL" sz="6000" b="1" dirty="0"/>
          </a:p>
        </p:txBody>
      </p:sp>
      <p:pic>
        <p:nvPicPr>
          <p:cNvPr id="11" name="Afbeelding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1052" y="346282"/>
            <a:ext cx="490728" cy="460248"/>
          </a:xfrm>
          <a:prstGeom prst="rect">
            <a:avLst/>
          </a:prstGeom>
        </p:spPr>
      </p:pic>
      <p:sp>
        <p:nvSpPr>
          <p:cNvPr id="12" name="Tekstvak 11"/>
          <p:cNvSpPr txBox="1"/>
          <p:nvPr/>
        </p:nvSpPr>
        <p:spPr>
          <a:xfrm>
            <a:off x="9868755" y="576406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err="1" smtClean="0"/>
              <a:t>Powered</a:t>
            </a:r>
            <a:r>
              <a:rPr lang="nl-NL" b="1" dirty="0" smtClean="0"/>
              <a:t> </a:t>
            </a:r>
            <a:r>
              <a:rPr lang="nl-NL" b="1" dirty="0" err="1" smtClean="0"/>
              <a:t>by</a:t>
            </a:r>
            <a:endParaRPr lang="nl-NL" b="1" dirty="0"/>
          </a:p>
        </p:txBody>
      </p:sp>
      <p:grpSp>
        <p:nvGrpSpPr>
          <p:cNvPr id="14" name="Groep 13"/>
          <p:cNvGrpSpPr/>
          <p:nvPr/>
        </p:nvGrpSpPr>
        <p:grpSpPr>
          <a:xfrm>
            <a:off x="1037062" y="1084238"/>
            <a:ext cx="3668751" cy="3646448"/>
            <a:chOff x="2620536" y="1672684"/>
            <a:chExt cx="3668751" cy="3646448"/>
          </a:xfrm>
        </p:grpSpPr>
        <p:sp>
          <p:nvSpPr>
            <p:cNvPr id="4" name="Ovaal 3"/>
            <p:cNvSpPr/>
            <p:nvPr/>
          </p:nvSpPr>
          <p:spPr>
            <a:xfrm>
              <a:off x="2620536" y="1672684"/>
              <a:ext cx="3668751" cy="3646448"/>
            </a:xfrm>
            <a:prstGeom prst="ellipse">
              <a:avLst/>
            </a:prstGeom>
            <a:solidFill>
              <a:schemeClr val="accent6">
                <a:lumMod val="20000"/>
                <a:lumOff val="80000"/>
                <a:alpha val="6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3334215" y="2660496"/>
              <a:ext cx="1962614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b="1" dirty="0" smtClean="0"/>
                <a:t>Leerplatform</a:t>
              </a:r>
            </a:p>
            <a:p>
              <a:pPr marL="285750" indent="-285750">
                <a:buFontTx/>
                <a:buChar char="-"/>
              </a:pPr>
              <a:r>
                <a:rPr lang="nl-NL" b="1" dirty="0" smtClean="0"/>
                <a:t>Praktijkleren</a:t>
              </a:r>
            </a:p>
            <a:p>
              <a:pPr marL="285750" indent="-285750">
                <a:buFontTx/>
                <a:buChar char="-"/>
              </a:pPr>
              <a:r>
                <a:rPr lang="nl-NL" b="1" dirty="0" smtClean="0"/>
                <a:t>Scholen</a:t>
              </a:r>
            </a:p>
            <a:p>
              <a:pPr marL="285750" indent="-285750">
                <a:buFontTx/>
                <a:buChar char="-"/>
              </a:pPr>
              <a:r>
                <a:rPr lang="nl-NL" b="1" dirty="0" err="1" smtClean="0"/>
                <a:t>Vendoren</a:t>
              </a:r>
              <a:endParaRPr lang="nl-NL" b="1" dirty="0" smtClean="0"/>
            </a:p>
            <a:p>
              <a:pPr marL="285750" indent="-285750">
                <a:buFontTx/>
                <a:buChar char="-"/>
              </a:pPr>
              <a:r>
                <a:rPr lang="nl-NL" b="1" dirty="0" smtClean="0"/>
                <a:t>Cloud</a:t>
              </a:r>
              <a:endParaRPr lang="nl-NL" b="1" dirty="0"/>
            </a:p>
          </p:txBody>
        </p:sp>
      </p:grpSp>
      <p:sp>
        <p:nvSpPr>
          <p:cNvPr id="2" name="Tekstvak 1"/>
          <p:cNvSpPr txBox="1"/>
          <p:nvPr/>
        </p:nvSpPr>
        <p:spPr>
          <a:xfrm>
            <a:off x="6127595" y="1148721"/>
            <a:ext cx="379141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/>
              <a:t>Visiegroep ICT</a:t>
            </a:r>
          </a:p>
          <a:p>
            <a:pPr lvl="2"/>
            <a:r>
              <a:rPr lang="nl-NL" dirty="0" smtClean="0"/>
              <a:t>Projectvoorstel </a:t>
            </a:r>
          </a:p>
          <a:p>
            <a:pPr lvl="2"/>
            <a:r>
              <a:rPr lang="nl-NL" dirty="0" smtClean="0"/>
              <a:t>Metadatering </a:t>
            </a:r>
          </a:p>
          <a:p>
            <a:pPr lvl="2"/>
            <a:r>
              <a:rPr lang="nl-NL" dirty="0" smtClean="0"/>
              <a:t>Klankbordgroep</a:t>
            </a:r>
          </a:p>
          <a:p>
            <a:pPr lvl="2"/>
            <a:r>
              <a:rPr lang="nl-NL" dirty="0" smtClean="0"/>
              <a:t>Platform keuze, programma van eisen</a:t>
            </a:r>
          </a:p>
          <a:p>
            <a:pPr lvl="2"/>
            <a:r>
              <a:rPr lang="nl-NL" dirty="0" smtClean="0"/>
              <a:t>Inrichting platform</a:t>
            </a:r>
          </a:p>
          <a:p>
            <a:endParaRPr lang="nl-NL" dirty="0" smtClean="0"/>
          </a:p>
          <a:p>
            <a:r>
              <a:rPr lang="nl-NL" b="1" dirty="0" smtClean="0"/>
              <a:t>Materiaal Praktijkleren</a:t>
            </a:r>
          </a:p>
          <a:p>
            <a:r>
              <a:rPr lang="nl-NL" dirty="0"/>
              <a:t>	</a:t>
            </a:r>
            <a:r>
              <a:rPr lang="nl-NL" dirty="0" smtClean="0"/>
              <a:t>verrijken</a:t>
            </a:r>
          </a:p>
          <a:p>
            <a:r>
              <a:rPr lang="nl-NL" dirty="0"/>
              <a:t>	</a:t>
            </a:r>
            <a:r>
              <a:rPr lang="nl-NL" dirty="0" smtClean="0"/>
              <a:t>kleinere eenheden</a:t>
            </a:r>
          </a:p>
          <a:p>
            <a:r>
              <a:rPr lang="nl-NL" dirty="0"/>
              <a:t>	</a:t>
            </a:r>
            <a:r>
              <a:rPr lang="nl-NL" dirty="0" err="1" smtClean="0"/>
              <a:t>leermiddelencloud</a:t>
            </a:r>
            <a:endParaRPr lang="nl-NL" dirty="0" smtClean="0"/>
          </a:p>
          <a:p>
            <a:endParaRPr lang="nl-NL" dirty="0" smtClean="0"/>
          </a:p>
          <a:p>
            <a:r>
              <a:rPr lang="nl-NL" b="1" dirty="0" smtClean="0"/>
              <a:t>Materiaal </a:t>
            </a:r>
            <a:r>
              <a:rPr lang="nl-NL" b="1" dirty="0" err="1" smtClean="0"/>
              <a:t>Vendoren</a:t>
            </a:r>
            <a:endParaRPr lang="nl-NL" b="1" dirty="0" smtClean="0"/>
          </a:p>
          <a:p>
            <a:r>
              <a:rPr lang="nl-NL" dirty="0" smtClean="0"/>
              <a:t>	SSO</a:t>
            </a:r>
          </a:p>
          <a:p>
            <a:endParaRPr lang="nl-NL" dirty="0" smtClean="0"/>
          </a:p>
          <a:p>
            <a:r>
              <a:rPr lang="nl-NL" b="1" dirty="0" smtClean="0"/>
              <a:t>Scholen</a:t>
            </a:r>
          </a:p>
          <a:p>
            <a:r>
              <a:rPr lang="nl-NL" dirty="0"/>
              <a:t>	</a:t>
            </a:r>
            <a:r>
              <a:rPr lang="nl-NL" dirty="0" smtClean="0"/>
              <a:t>plaatsen van eigen materiaal</a:t>
            </a:r>
          </a:p>
          <a:p>
            <a:r>
              <a:rPr lang="nl-NL" dirty="0"/>
              <a:t>	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714185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30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kstvak 9"/>
          <p:cNvSpPr txBox="1"/>
          <p:nvPr/>
        </p:nvSpPr>
        <p:spPr>
          <a:xfrm>
            <a:off x="4315522" y="68575"/>
            <a:ext cx="74155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6000" b="1" dirty="0" smtClean="0"/>
              <a:t>Community ICT</a:t>
            </a:r>
            <a:endParaRPr lang="nl-NL" sz="6000" b="1" dirty="0"/>
          </a:p>
        </p:txBody>
      </p:sp>
      <p:pic>
        <p:nvPicPr>
          <p:cNvPr id="11" name="Afbeelding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0355" y="346282"/>
            <a:ext cx="490728" cy="460248"/>
          </a:xfrm>
          <a:prstGeom prst="rect">
            <a:avLst/>
          </a:prstGeom>
        </p:spPr>
      </p:pic>
      <p:sp>
        <p:nvSpPr>
          <p:cNvPr id="12" name="Tekstvak 11"/>
          <p:cNvSpPr txBox="1"/>
          <p:nvPr/>
        </p:nvSpPr>
        <p:spPr>
          <a:xfrm>
            <a:off x="9868755" y="546755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err="1" smtClean="0"/>
              <a:t>Powered</a:t>
            </a:r>
            <a:r>
              <a:rPr lang="nl-NL" b="1" dirty="0" smtClean="0"/>
              <a:t> </a:t>
            </a:r>
            <a:r>
              <a:rPr lang="nl-NL" b="1" dirty="0" err="1" smtClean="0"/>
              <a:t>by</a:t>
            </a:r>
            <a:endParaRPr lang="nl-NL" b="1" dirty="0"/>
          </a:p>
        </p:txBody>
      </p:sp>
      <p:grpSp>
        <p:nvGrpSpPr>
          <p:cNvPr id="16" name="Groep 15"/>
          <p:cNvGrpSpPr/>
          <p:nvPr/>
        </p:nvGrpSpPr>
        <p:grpSpPr>
          <a:xfrm>
            <a:off x="7980556" y="1672684"/>
            <a:ext cx="3668751" cy="3646448"/>
            <a:chOff x="5571892" y="1672684"/>
            <a:chExt cx="3668751" cy="3646448"/>
          </a:xfrm>
        </p:grpSpPr>
        <p:sp>
          <p:nvSpPr>
            <p:cNvPr id="5" name="Ovaal 4"/>
            <p:cNvSpPr/>
            <p:nvPr/>
          </p:nvSpPr>
          <p:spPr>
            <a:xfrm>
              <a:off x="5571892" y="1672684"/>
              <a:ext cx="3668751" cy="3646448"/>
            </a:xfrm>
            <a:prstGeom prst="ellipse">
              <a:avLst/>
            </a:prstGeom>
            <a:solidFill>
              <a:schemeClr val="accent2">
                <a:lumMod val="20000"/>
                <a:lumOff val="80000"/>
                <a:alpha val="6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6742769" y="2713014"/>
              <a:ext cx="2111299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b="1" dirty="0" smtClean="0"/>
                <a:t>Nieuwe generatie examens</a:t>
              </a:r>
            </a:p>
            <a:p>
              <a:pPr marL="285750" indent="-285750">
                <a:buFontTx/>
                <a:buChar char="-"/>
              </a:pPr>
              <a:r>
                <a:rPr lang="nl-NL" b="1" dirty="0" smtClean="0"/>
                <a:t>Opdrachtenbank</a:t>
              </a:r>
            </a:p>
            <a:p>
              <a:pPr marL="285750" indent="-285750">
                <a:buFontTx/>
                <a:buChar char="-"/>
              </a:pPr>
              <a:r>
                <a:rPr lang="nl-NL" b="1" dirty="0" smtClean="0"/>
                <a:t>Praktijkleren</a:t>
              </a:r>
            </a:p>
            <a:p>
              <a:pPr marL="285750" indent="-285750">
                <a:buFontTx/>
                <a:buChar char="-"/>
              </a:pPr>
              <a:r>
                <a:rPr lang="nl-NL" b="1" dirty="0" err="1" smtClean="0"/>
                <a:t>Examencloud</a:t>
              </a:r>
              <a:r>
                <a:rPr lang="nl-NL" b="1" dirty="0" smtClean="0"/>
                <a:t> </a:t>
              </a:r>
              <a:endParaRPr lang="nl-NL" b="1" dirty="0"/>
            </a:p>
          </p:txBody>
        </p:sp>
      </p:grpSp>
      <p:sp>
        <p:nvSpPr>
          <p:cNvPr id="3" name="Tekstvak 2"/>
          <p:cNvSpPr txBox="1"/>
          <p:nvPr/>
        </p:nvSpPr>
        <p:spPr>
          <a:xfrm>
            <a:off x="3133493" y="1349298"/>
            <a:ext cx="442506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/>
              <a:t>V</a:t>
            </a:r>
            <a:r>
              <a:rPr lang="nl-NL" sz="2400" b="1" dirty="0" smtClean="0"/>
              <a:t>isiegroep nieuwe examens</a:t>
            </a:r>
          </a:p>
          <a:p>
            <a:r>
              <a:rPr lang="nl-NL" sz="2400" b="1" dirty="0"/>
              <a:t>	</a:t>
            </a:r>
            <a:r>
              <a:rPr lang="nl-NL" sz="2400" b="1" dirty="0" smtClean="0"/>
              <a:t>wensen scholen</a:t>
            </a:r>
          </a:p>
          <a:p>
            <a:r>
              <a:rPr lang="nl-NL" sz="2400" b="1" dirty="0"/>
              <a:t>	</a:t>
            </a:r>
            <a:r>
              <a:rPr lang="nl-NL" sz="2400" b="1" dirty="0" smtClean="0"/>
              <a:t>valide examens</a:t>
            </a:r>
          </a:p>
          <a:p>
            <a:r>
              <a:rPr lang="nl-NL" sz="2400" b="1" dirty="0"/>
              <a:t>	</a:t>
            </a:r>
            <a:r>
              <a:rPr lang="nl-NL" sz="2400" b="1" dirty="0" smtClean="0"/>
              <a:t>instructie </a:t>
            </a:r>
          </a:p>
          <a:p>
            <a:endParaRPr lang="nl-NL" sz="2400" b="1" dirty="0"/>
          </a:p>
          <a:p>
            <a:r>
              <a:rPr lang="nl-NL" sz="2400" b="1" dirty="0" smtClean="0"/>
              <a:t>Projectgroep nieuwe generatie examens</a:t>
            </a:r>
          </a:p>
          <a:p>
            <a:r>
              <a:rPr lang="nl-NL" sz="2400" b="1" dirty="0"/>
              <a:t>	</a:t>
            </a:r>
            <a:r>
              <a:rPr lang="nl-NL" sz="2400" b="1" dirty="0" smtClean="0"/>
              <a:t>Instructie</a:t>
            </a:r>
          </a:p>
          <a:p>
            <a:r>
              <a:rPr lang="nl-NL" sz="2400" b="1" dirty="0"/>
              <a:t>	</a:t>
            </a:r>
            <a:r>
              <a:rPr lang="nl-NL" sz="2400" b="1" dirty="0" smtClean="0"/>
              <a:t>opdrachtenbank</a:t>
            </a:r>
            <a:endParaRPr lang="nl-NL" sz="2400" b="1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840068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30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kstvak 9"/>
          <p:cNvSpPr txBox="1"/>
          <p:nvPr/>
        </p:nvSpPr>
        <p:spPr>
          <a:xfrm>
            <a:off x="4315522" y="68575"/>
            <a:ext cx="74155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6000" b="1" dirty="0" smtClean="0"/>
              <a:t>Community ICT</a:t>
            </a:r>
            <a:endParaRPr lang="nl-NL" sz="6000" b="1" dirty="0"/>
          </a:p>
        </p:txBody>
      </p:sp>
      <p:pic>
        <p:nvPicPr>
          <p:cNvPr id="11" name="Afbeelding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0355" y="380503"/>
            <a:ext cx="490728" cy="460248"/>
          </a:xfrm>
          <a:prstGeom prst="rect">
            <a:avLst/>
          </a:prstGeom>
        </p:spPr>
      </p:pic>
      <p:sp>
        <p:nvSpPr>
          <p:cNvPr id="12" name="Tekstvak 11"/>
          <p:cNvSpPr txBox="1"/>
          <p:nvPr/>
        </p:nvSpPr>
        <p:spPr>
          <a:xfrm>
            <a:off x="9759142" y="576406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err="1" smtClean="0"/>
              <a:t>Powered</a:t>
            </a:r>
            <a:r>
              <a:rPr lang="nl-NL" b="1" dirty="0" smtClean="0"/>
              <a:t> </a:t>
            </a:r>
            <a:r>
              <a:rPr lang="nl-NL" b="1" dirty="0" err="1" smtClean="0"/>
              <a:t>by</a:t>
            </a:r>
            <a:endParaRPr lang="nl-NL" b="1" dirty="0"/>
          </a:p>
        </p:txBody>
      </p:sp>
      <p:sp>
        <p:nvSpPr>
          <p:cNvPr id="2" name="Rechthoek 1"/>
          <p:cNvSpPr/>
          <p:nvPr/>
        </p:nvSpPr>
        <p:spPr>
          <a:xfrm>
            <a:off x="579860" y="245329"/>
            <a:ext cx="11206976" cy="6233529"/>
          </a:xfrm>
          <a:prstGeom prst="rect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Tekstvak 18"/>
          <p:cNvSpPr txBox="1"/>
          <p:nvPr/>
        </p:nvSpPr>
        <p:spPr>
          <a:xfrm>
            <a:off x="1162515" y="515160"/>
            <a:ext cx="3788626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nl-NL" sz="2800" b="1" dirty="0" smtClean="0"/>
              <a:t>structuur</a:t>
            </a:r>
            <a:endParaRPr lang="nl-NL" sz="2800" b="1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nl-NL" sz="2800" b="1" dirty="0" smtClean="0"/>
              <a:t>gemeenschappelijk belang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nl-NL" sz="2800" b="1" dirty="0" smtClean="0"/>
              <a:t>vrijwillige </a:t>
            </a:r>
            <a:r>
              <a:rPr lang="nl-NL" sz="2800" b="1" dirty="0"/>
              <a:t>deelname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nl-NL" sz="2800" b="1" dirty="0"/>
              <a:t>rechtstreekse </a:t>
            </a:r>
            <a:r>
              <a:rPr lang="nl-NL" sz="2800" b="1" dirty="0" smtClean="0"/>
              <a:t>deelname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nl-NL" sz="2800" b="1" dirty="0"/>
              <a:t>regelmatig </a:t>
            </a:r>
            <a:r>
              <a:rPr lang="nl-NL" sz="2800" b="1" dirty="0" smtClean="0"/>
              <a:t>gebruik</a:t>
            </a:r>
            <a:endParaRPr lang="nl-NL" sz="2800" b="1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nl-NL" sz="2800" b="1" dirty="0"/>
              <a:t>deelname over langere periode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nl-NL" sz="2800" b="1" dirty="0"/>
              <a:t>formele </a:t>
            </a:r>
            <a:r>
              <a:rPr lang="nl-NL" sz="2800" b="1" dirty="0" smtClean="0"/>
              <a:t>status</a:t>
            </a:r>
            <a:endParaRPr lang="nl-NL" sz="2800" b="1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nl-NL" sz="2800" b="1" dirty="0" smtClean="0"/>
              <a:t>moderator</a:t>
            </a:r>
            <a:endParaRPr lang="nl-NL" sz="2800" b="1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nl-NL" sz="2800" b="1" dirty="0" smtClean="0"/>
              <a:t>onderlinge relaties belangrijk</a:t>
            </a:r>
            <a:endParaRPr lang="nl-NL" sz="2800" b="1" dirty="0"/>
          </a:p>
        </p:txBody>
      </p:sp>
      <p:sp>
        <p:nvSpPr>
          <p:cNvPr id="3" name="Rechthoek 2"/>
          <p:cNvSpPr/>
          <p:nvPr/>
        </p:nvSpPr>
        <p:spPr>
          <a:xfrm>
            <a:off x="5707560" y="1615306"/>
            <a:ext cx="6096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sz="2400" b="1" dirty="0"/>
              <a:t>- De community moet waarde hebben voor het individu, zonder dat het individu iets samen met anderen gaat doen.</a:t>
            </a:r>
          </a:p>
          <a:p>
            <a:r>
              <a:rPr lang="nl-NL" sz="2400" b="1" dirty="0"/>
              <a:t>- Als het individu iets met anderen samen gaat doen, dan moet de community ook waarde hebben voor de groep als geheel.</a:t>
            </a:r>
          </a:p>
          <a:p>
            <a:r>
              <a:rPr lang="nl-NL" sz="2400" b="1" dirty="0"/>
              <a:t>- De som van de individuele bijdragen moet van algemene waarde zijn.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892059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5|2.9|3.5|3.2|3.1|4|1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5|2.9|3.5|3.2|3.1|4|1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5|2.9|3.5|3.2|3.1|4|1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5|2.9|3.5|3.2|3.1|4|1.8"/>
</p:tagLst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143</Words>
  <Application>Microsoft Office PowerPoint</Application>
  <PresentationFormat>Breedbeeld</PresentationFormat>
  <Paragraphs>78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Kantoorthema</vt:lpstr>
      <vt:lpstr>PowerPoint-presentatie</vt:lpstr>
      <vt:lpstr>PowerPoint-presentatie</vt:lpstr>
      <vt:lpstr>PowerPoint-presentatie</vt:lpstr>
      <vt:lpstr>PowerPoint-presentatie</vt:lpstr>
    </vt:vector>
  </TitlesOfParts>
  <Company>Accent Automatisering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Theo Broeren</dc:creator>
  <cp:lastModifiedBy>Theo Broeren</cp:lastModifiedBy>
  <cp:revision>17</cp:revision>
  <dcterms:created xsi:type="dcterms:W3CDTF">2018-10-02T18:27:56Z</dcterms:created>
  <dcterms:modified xsi:type="dcterms:W3CDTF">2018-12-05T17:30:56Z</dcterms:modified>
</cp:coreProperties>
</file>