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5" r:id="rId6"/>
    <p:sldId id="311" r:id="rId7"/>
    <p:sldId id="310" r:id="rId8"/>
    <p:sldId id="267" r:id="rId9"/>
    <p:sldId id="313" r:id="rId10"/>
    <p:sldId id="301" r:id="rId11"/>
    <p:sldId id="302" r:id="rId12"/>
    <p:sldId id="297" r:id="rId13"/>
    <p:sldId id="312" r:id="rId14"/>
    <p:sldId id="306" r:id="rId15"/>
    <p:sldId id="304" r:id="rId16"/>
    <p:sldId id="30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345B"/>
    <a:srgbClr val="EB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759BF-1941-412F-98C7-EC94C0CE2A76}" v="2" dt="2023-01-30T14:06:06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6804" autoAdjust="0"/>
  </p:normalViewPr>
  <p:slideViewPr>
    <p:cSldViewPr snapToGrid="0" snapToObjects="1">
      <p:cViewPr varScale="1">
        <p:scale>
          <a:sx n="68" d="100"/>
          <a:sy n="68" d="100"/>
        </p:scale>
        <p:origin x="109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ne Schekkerman" userId="8c375c98dd84c9e9" providerId="LiveId" clId="{CFD759BF-1941-412F-98C7-EC94C0CE2A76}"/>
    <pc:docChg chg="addSld delSld modSld sldOrd">
      <pc:chgData name="Arianne Schekkerman" userId="8c375c98dd84c9e9" providerId="LiveId" clId="{CFD759BF-1941-412F-98C7-EC94C0CE2A76}" dt="2023-01-30T14:07:44.882" v="4"/>
      <pc:docMkLst>
        <pc:docMk/>
      </pc:docMkLst>
      <pc:sldChg chg="del">
        <pc:chgData name="Arianne Schekkerman" userId="8c375c98dd84c9e9" providerId="LiveId" clId="{CFD759BF-1941-412F-98C7-EC94C0CE2A76}" dt="2023-01-30T13:29:14.422" v="0" actId="2696"/>
        <pc:sldMkLst>
          <pc:docMk/>
          <pc:sldMk cId="2875771932" sldId="262"/>
        </pc:sldMkLst>
      </pc:sldChg>
      <pc:sldChg chg="del">
        <pc:chgData name="Arianne Schekkerman" userId="8c375c98dd84c9e9" providerId="LiveId" clId="{CFD759BF-1941-412F-98C7-EC94C0CE2A76}" dt="2023-01-30T14:06:09.439" v="2" actId="47"/>
        <pc:sldMkLst>
          <pc:docMk/>
          <pc:sldMk cId="3022648708" sldId="308"/>
        </pc:sldMkLst>
      </pc:sldChg>
      <pc:sldChg chg="add ord">
        <pc:chgData name="Arianne Schekkerman" userId="8c375c98dd84c9e9" providerId="LiveId" clId="{CFD759BF-1941-412F-98C7-EC94C0CE2A76}" dt="2023-01-30T14:07:44.882" v="4"/>
        <pc:sldMkLst>
          <pc:docMk/>
          <pc:sldMk cId="4055712218" sldId="3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50F7412-BC97-7A4F-95E0-F1F3307737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13A833-C472-7146-B794-90A129E07F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A8AB8-D15F-7B48-B997-A793447B3B83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874032D-D5F5-D642-86DB-FF783A1F62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8115B6-943C-3147-9FEC-35303EAAA6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4247C-1303-2240-86C2-A8EC2E8912B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685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24102-6D3A-4A99-B1C6-F7A874AAC2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94FAF-FB83-442F-846B-A851A45B41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33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94FAF-FB83-442F-846B-A851A45B41D6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25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Klik 1 = afdelingen</a:t>
            </a:r>
          </a:p>
          <a:p>
            <a:r>
              <a:rPr lang="nl-NL" dirty="0"/>
              <a:t>Klik 2 = sub/ extra</a:t>
            </a:r>
          </a:p>
          <a:p>
            <a:r>
              <a:rPr lang="nl-NL" dirty="0"/>
              <a:t>Klik 3 = roc bepaalt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94FAF-FB83-442F-846B-A851A45B41D6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202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86600FD-D389-D240-9787-450E91C690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F3E9D83-E11A-6446-ADE3-BD24AFBB1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DCDB3F-7982-3847-B93E-F6EA356F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426594"/>
            <a:ext cx="9144000" cy="131866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B6FDF7D-3238-8647-9970-73F81FDB33E4}"/>
              </a:ext>
            </a:extLst>
          </p:cNvPr>
          <p:cNvSpPr txBox="1">
            <a:spLocks/>
          </p:cNvSpPr>
          <p:nvPr userDrawn="1"/>
        </p:nvSpPr>
        <p:spPr>
          <a:xfrm>
            <a:off x="838200" y="3108960"/>
            <a:ext cx="9144000" cy="317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1600" b="0" dirty="0">
                <a:solidFill>
                  <a:schemeClr val="accent4"/>
                </a:solidFill>
              </a:rPr>
              <a:t>Presentatie</a:t>
            </a:r>
            <a:endParaRPr lang="nl-NL" sz="2000" b="0" dirty="0">
              <a:solidFill>
                <a:schemeClr val="accent4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2F42D8-80D1-7B4C-94A1-084DD73D4A10}"/>
              </a:ext>
            </a:extLst>
          </p:cNvPr>
          <p:cNvSpPr txBox="1">
            <a:spLocks/>
          </p:cNvSpPr>
          <p:nvPr userDrawn="1"/>
        </p:nvSpPr>
        <p:spPr>
          <a:xfrm>
            <a:off x="838200" y="4745255"/>
            <a:ext cx="9144000" cy="317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1600" b="0" dirty="0">
                <a:solidFill>
                  <a:schemeClr val="accent4"/>
                </a:solidFill>
              </a:rPr>
              <a:t>Datum</a:t>
            </a:r>
            <a:endParaRPr lang="nl-NL" sz="2000" b="0" dirty="0">
              <a:solidFill>
                <a:schemeClr val="accent4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FF82AE7-6103-1942-A1B9-06B3EF46C896}"/>
              </a:ext>
            </a:extLst>
          </p:cNvPr>
          <p:cNvSpPr txBox="1">
            <a:spLocks/>
          </p:cNvSpPr>
          <p:nvPr userDrawn="1"/>
        </p:nvSpPr>
        <p:spPr>
          <a:xfrm>
            <a:off x="838200" y="5630780"/>
            <a:ext cx="9144000" cy="317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1600" b="0" dirty="0">
                <a:solidFill>
                  <a:schemeClr val="accent4"/>
                </a:solidFill>
              </a:rPr>
              <a:t>Auteur</a:t>
            </a:r>
            <a:endParaRPr lang="nl-NL" sz="2000" b="0" dirty="0">
              <a:solidFill>
                <a:schemeClr val="accent4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322D74C-1656-4041-9C95-BFC4733AD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59285" y="900365"/>
            <a:ext cx="4412230" cy="1732145"/>
          </a:xfrm>
          <a:prstGeom prst="rect">
            <a:avLst/>
          </a:prstGeom>
        </p:spPr>
      </p:pic>
      <p:sp>
        <p:nvSpPr>
          <p:cNvPr id="21" name="Tijdelijke aanduiding voor datum 20">
            <a:extLst>
              <a:ext uri="{FF2B5EF4-FFF2-40B4-BE49-F238E27FC236}">
                <a16:creationId xmlns:a16="http://schemas.microsoft.com/office/drawing/2014/main" id="{D341E2E6-416B-454D-85D2-A2AC5EFE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152556"/>
            <a:ext cx="9144000" cy="365125"/>
          </a:xfrm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hier</a:t>
            </a:r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655A8CD1-A556-8A4E-8447-B1FB5D7B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991225"/>
            <a:ext cx="4114800" cy="365125"/>
          </a:xfr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hier</a:t>
            </a:r>
          </a:p>
        </p:txBody>
      </p:sp>
    </p:spTree>
    <p:extLst>
      <p:ext uri="{BB962C8B-B14F-4D97-AF65-F5344CB8AC3E}">
        <p14:creationId xmlns:p14="http://schemas.microsoft.com/office/powerpoint/2010/main" val="244803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D6ADC-BC6B-6843-A4BA-D2B03179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FBFBEE-6E73-1A40-B750-74E0F13FB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946AA4-6DFE-6D44-AB9B-3E1D1B4D0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E606F54-EBEA-AE43-857E-3ABAB4DB0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F4F0C-F46E-274E-B225-03874686E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F9A8F33-3385-D645-9A4D-019EB3C5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810EA4-5017-6F40-9D0B-883CE4D4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0C87131-FC96-C044-9A11-6ED78663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72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AF375-038F-A34B-B98C-B2EADE595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AC1B38-645F-D743-90D5-2155AD6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A488EDC-CA89-9B4B-B2AA-846821AE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44ACF-AAED-0A4A-94CA-A5DE1B81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25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536E5E-0DEA-AF49-9EB3-B6E2BCFC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4D3A88-DF39-9E4A-AE8F-8D82949D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B9A712-4833-4F44-B8D8-59BD0B21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88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A7B5E-848C-FE4F-BCB7-C3ED7AE0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66667C-A69D-684F-80B3-B33DE1FC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446F5D-A82F-3546-B312-E0201DBF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DA2CC9-7B9E-704F-9FEE-C459C826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EA99A3-F63B-2947-84B7-F148D431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E6C79A-C2DF-FB44-8BF2-89A3918F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985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FD823-046F-1F47-A853-A6ACF474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E90C24F-61DE-F943-A956-61E77E17F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ADE871-BB45-1A4E-8E33-027E5BDC1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983BC9-428D-D842-AF75-B3569030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75274B-C282-C643-B817-0459D409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80262A-32A5-7748-93E9-A0DD0DF1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5181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F819-B7AD-AE4D-84CA-C4860FE5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0C083B8-D08E-D347-9C91-51F11BE9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9B8C2D-0D8D-4448-A2D2-3769226E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254557-943C-DA4A-A9E1-9ACF091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5E47DB-6B64-A449-B455-62A07467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850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E73ABD-A595-A74E-9773-E39527582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DB96F9-74AC-3B44-A721-D5727D093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5AD5FF-98DD-6B41-B90C-669EEE53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1F8DC3-7C7A-AA48-9553-A63C9722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F0CE1-38B3-144B-B7BC-69A3B580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558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24000" cy="612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EFBA-9DDE-4CCA-80F7-271C62F311AA}" type="datetime1">
              <a:rPr lang="nl-NL" smtClean="0"/>
              <a:t>30-1-2023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E0BD31-607A-4B3C-B9AD-1041770B9FD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584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16F8864-7DD2-CE4F-B72A-7A9F82BA52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9759" y="1928236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248657E-B374-ED44-AE40-231C29D2A450}"/>
              </a:ext>
            </a:extLst>
          </p:cNvPr>
          <p:cNvSpPr>
            <a:spLocks noChangeAspect="1"/>
          </p:cNvSpPr>
          <p:nvPr userDrawn="1"/>
        </p:nvSpPr>
        <p:spPr>
          <a:xfrm>
            <a:off x="838200" y="2065865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</a:p>
        </p:txBody>
      </p:sp>
      <p:sp>
        <p:nvSpPr>
          <p:cNvPr id="8" name="Tijdelijke aanduiding voor tekst 25">
            <a:extLst>
              <a:ext uri="{FF2B5EF4-FFF2-40B4-BE49-F238E27FC236}">
                <a16:creationId xmlns:a16="http://schemas.microsoft.com/office/drawing/2014/main" id="{38F6C91A-D085-8B48-A7F3-E35020238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9759" y="2458001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9" name="Tijdelijke aanduiding voor tekst 25">
            <a:extLst>
              <a:ext uri="{FF2B5EF4-FFF2-40B4-BE49-F238E27FC236}">
                <a16:creationId xmlns:a16="http://schemas.microsoft.com/office/drawing/2014/main" id="{6732D0F7-738A-C54F-8BEF-DD440F8E5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9759" y="3425957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8D16482-6370-C64F-A32F-A7E3E57D67B9}"/>
              </a:ext>
            </a:extLst>
          </p:cNvPr>
          <p:cNvSpPr>
            <a:spLocks noChangeAspect="1"/>
          </p:cNvSpPr>
          <p:nvPr userDrawn="1"/>
        </p:nvSpPr>
        <p:spPr>
          <a:xfrm>
            <a:off x="838200" y="3563586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</a:p>
        </p:txBody>
      </p:sp>
      <p:sp>
        <p:nvSpPr>
          <p:cNvPr id="11" name="Tijdelijke aanduiding voor tekst 25">
            <a:extLst>
              <a:ext uri="{FF2B5EF4-FFF2-40B4-BE49-F238E27FC236}">
                <a16:creationId xmlns:a16="http://schemas.microsoft.com/office/drawing/2014/main" id="{F51F906B-A6E5-934B-96D5-FD2D9D16E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759" y="3955722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1CAF516B-FA89-1443-860E-9584A83B8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9759" y="4939443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49F10B4-B7AA-354B-AF6E-A5454EE80310}"/>
              </a:ext>
            </a:extLst>
          </p:cNvPr>
          <p:cNvSpPr>
            <a:spLocks noChangeAspect="1"/>
          </p:cNvSpPr>
          <p:nvPr userDrawn="1"/>
        </p:nvSpPr>
        <p:spPr>
          <a:xfrm>
            <a:off x="838200" y="5077072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</a:p>
        </p:txBody>
      </p:sp>
      <p:sp>
        <p:nvSpPr>
          <p:cNvPr id="15" name="Tijdelijke aanduiding voor tekst 25">
            <a:extLst>
              <a:ext uri="{FF2B5EF4-FFF2-40B4-BE49-F238E27FC236}">
                <a16:creationId xmlns:a16="http://schemas.microsoft.com/office/drawing/2014/main" id="{5CA37642-93F9-014E-9B25-C20B297772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9759" y="5469208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16" name="Tijdelijke aanduiding voor tekst 25">
            <a:extLst>
              <a:ext uri="{FF2B5EF4-FFF2-40B4-BE49-F238E27FC236}">
                <a16:creationId xmlns:a16="http://schemas.microsoft.com/office/drawing/2014/main" id="{18F4D43F-0E53-4C4D-A84B-238386F5B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3648" y="1928236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603D587-0CA3-D746-8D1B-EA0E836AF9B2}"/>
              </a:ext>
            </a:extLst>
          </p:cNvPr>
          <p:cNvSpPr>
            <a:spLocks noChangeAspect="1"/>
          </p:cNvSpPr>
          <p:nvPr userDrawn="1"/>
        </p:nvSpPr>
        <p:spPr>
          <a:xfrm>
            <a:off x="5552089" y="2065865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</a:p>
        </p:txBody>
      </p:sp>
      <p:sp>
        <p:nvSpPr>
          <p:cNvPr id="18" name="Tijdelijke aanduiding voor tekst 25">
            <a:extLst>
              <a:ext uri="{FF2B5EF4-FFF2-40B4-BE49-F238E27FC236}">
                <a16:creationId xmlns:a16="http://schemas.microsoft.com/office/drawing/2014/main" id="{EC21B7D2-2B76-B64A-8158-D8749F37E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03648" y="2458001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19" name="Tijdelijke aanduiding voor tekst 25">
            <a:extLst>
              <a:ext uri="{FF2B5EF4-FFF2-40B4-BE49-F238E27FC236}">
                <a16:creationId xmlns:a16="http://schemas.microsoft.com/office/drawing/2014/main" id="{1012ACED-E140-7A41-981D-86C39C6496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03648" y="3425957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74BCE231-3FA0-B04C-8CC9-C309075E70B9}"/>
              </a:ext>
            </a:extLst>
          </p:cNvPr>
          <p:cNvSpPr>
            <a:spLocks noChangeAspect="1"/>
          </p:cNvSpPr>
          <p:nvPr userDrawn="1"/>
        </p:nvSpPr>
        <p:spPr>
          <a:xfrm>
            <a:off x="5552089" y="3563586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</a:t>
            </a:r>
          </a:p>
        </p:txBody>
      </p:sp>
      <p:sp>
        <p:nvSpPr>
          <p:cNvPr id="21" name="Tijdelijke aanduiding voor tekst 25">
            <a:extLst>
              <a:ext uri="{FF2B5EF4-FFF2-40B4-BE49-F238E27FC236}">
                <a16:creationId xmlns:a16="http://schemas.microsoft.com/office/drawing/2014/main" id="{B5233FAC-37AB-DE44-B2DE-D2A4C2D98A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3648" y="3955722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22" name="Tijdelijke aanduiding voor tekst 25">
            <a:extLst>
              <a:ext uri="{FF2B5EF4-FFF2-40B4-BE49-F238E27FC236}">
                <a16:creationId xmlns:a16="http://schemas.microsoft.com/office/drawing/2014/main" id="{A25FD84C-DA09-ED4D-9241-F31A9AEE35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3648" y="4939443"/>
            <a:ext cx="3951111" cy="46163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Heading</a:t>
            </a:r>
            <a:r>
              <a:rPr lang="nl-NL" dirty="0"/>
              <a:t> tekst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904CFD0A-50EB-BD48-90A4-93628F6CC36C}"/>
              </a:ext>
            </a:extLst>
          </p:cNvPr>
          <p:cNvSpPr>
            <a:spLocks noChangeAspect="1"/>
          </p:cNvSpPr>
          <p:nvPr userDrawn="1"/>
        </p:nvSpPr>
        <p:spPr>
          <a:xfrm>
            <a:off x="5552089" y="5077072"/>
            <a:ext cx="32400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8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</a:p>
        </p:txBody>
      </p:sp>
      <p:sp>
        <p:nvSpPr>
          <p:cNvPr id="24" name="Tijdelijke aanduiding voor tekst 25">
            <a:extLst>
              <a:ext uri="{FF2B5EF4-FFF2-40B4-BE49-F238E27FC236}">
                <a16:creationId xmlns:a16="http://schemas.microsoft.com/office/drawing/2014/main" id="{141666BB-27FD-A74C-A398-AE896A80FB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3648" y="5469208"/>
            <a:ext cx="3951111" cy="8054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Hier komt een tekst van maximaal 2 regels</a:t>
            </a:r>
            <a:endParaRPr lang="nl-NL" dirty="0">
              <a:effectLst/>
              <a:latin typeface="Museo Sans" panose="02000000000000000000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nl-NL" dirty="0"/>
          </a:p>
        </p:txBody>
      </p:sp>
      <p:sp>
        <p:nvSpPr>
          <p:cNvPr id="25" name="Tijdelijke aanduiding voor tekst 25">
            <a:extLst>
              <a:ext uri="{FF2B5EF4-FFF2-40B4-BE49-F238E27FC236}">
                <a16:creationId xmlns:a16="http://schemas.microsoft.com/office/drawing/2014/main" id="{087AE298-3B41-1041-836D-BF96316EC7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2945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Inhoud 1</a:t>
            </a:r>
          </a:p>
        </p:txBody>
      </p:sp>
    </p:spTree>
    <p:extLst>
      <p:ext uri="{BB962C8B-B14F-4D97-AF65-F5344CB8AC3E}">
        <p14:creationId xmlns:p14="http://schemas.microsoft.com/office/powerpoint/2010/main" val="34123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79EB7D4-55F4-2A47-9A9E-6C771654BE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8235"/>
            <a:ext cx="3816927" cy="4591317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5">
            <a:extLst>
              <a:ext uri="{FF2B5EF4-FFF2-40B4-BE49-F238E27FC236}">
                <a16:creationId xmlns:a16="http://schemas.microsoft.com/office/drawing/2014/main" id="{3EEB7E13-6E6A-7C41-8B59-FDA2291EC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3619" y="1928235"/>
            <a:ext cx="3816927" cy="4591317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  <a:defRPr sz="2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5">
            <a:extLst>
              <a:ext uri="{FF2B5EF4-FFF2-40B4-BE49-F238E27FC236}">
                <a16:creationId xmlns:a16="http://schemas.microsoft.com/office/drawing/2014/main" id="{3DA6C882-8BDE-0141-8D51-87A18FB447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Inhoud 2</a:t>
            </a:r>
          </a:p>
        </p:txBody>
      </p:sp>
    </p:spTree>
    <p:extLst>
      <p:ext uri="{BB962C8B-B14F-4D97-AF65-F5344CB8AC3E}">
        <p14:creationId xmlns:p14="http://schemas.microsoft.com/office/powerpoint/2010/main" val="193421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4B5B4DA7-A632-4F4F-B488-30745198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4909457" cy="1392422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64CED9C4-A923-7948-9CD8-5399F35CB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415124"/>
            <a:ext cx="4909457" cy="158040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nl-NL" sz="14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F3E3776A-2340-8C43-ADE5-5D350023CA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201845"/>
            <a:ext cx="4909457" cy="2656156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  <a:defRPr sz="12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5">
            <a:extLst>
              <a:ext uri="{FF2B5EF4-FFF2-40B4-BE49-F238E27FC236}">
                <a16:creationId xmlns:a16="http://schemas.microsoft.com/office/drawing/2014/main" id="{249746E5-2865-C141-B967-B7E5646B6A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</p:spTree>
    <p:extLst>
      <p:ext uri="{BB962C8B-B14F-4D97-AF65-F5344CB8AC3E}">
        <p14:creationId xmlns:p14="http://schemas.microsoft.com/office/powerpoint/2010/main" val="212843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5C1472C-FE86-5A40-93B6-ACA524DBC438}"/>
              </a:ext>
            </a:extLst>
          </p:cNvPr>
          <p:cNvSpPr/>
          <p:nvPr userDrawn="1"/>
        </p:nvSpPr>
        <p:spPr>
          <a:xfrm>
            <a:off x="0" y="1769423"/>
            <a:ext cx="12192000" cy="50885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919D3BA9-95BB-AD48-802D-125D917B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</p:spTree>
    <p:extLst>
      <p:ext uri="{BB962C8B-B14F-4D97-AF65-F5344CB8AC3E}">
        <p14:creationId xmlns:p14="http://schemas.microsoft.com/office/powerpoint/2010/main" val="1908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5C1472C-FE86-5A40-93B6-ACA524DBC438}"/>
              </a:ext>
            </a:extLst>
          </p:cNvPr>
          <p:cNvSpPr/>
          <p:nvPr userDrawn="1"/>
        </p:nvSpPr>
        <p:spPr>
          <a:xfrm>
            <a:off x="0" y="1769423"/>
            <a:ext cx="12192000" cy="50885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919D3BA9-95BB-AD48-802D-125D917B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B89835B-900F-BE40-8F4F-532355BE05B2}"/>
              </a:ext>
            </a:extLst>
          </p:cNvPr>
          <p:cNvSpPr/>
          <p:nvPr userDrawn="1"/>
        </p:nvSpPr>
        <p:spPr>
          <a:xfrm>
            <a:off x="838200" y="1948198"/>
            <a:ext cx="10515599" cy="47310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Tijdelijke aanduiding voor tekst 25">
            <a:extLst>
              <a:ext uri="{FF2B5EF4-FFF2-40B4-BE49-F238E27FC236}">
                <a16:creationId xmlns:a16="http://schemas.microsoft.com/office/drawing/2014/main" id="{DE5A9C5E-787C-6E44-A6F8-F5E9E1C01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4051" y="2391827"/>
            <a:ext cx="3753679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24" name="Tijdelijke aanduiding voor tekst 25">
            <a:extLst>
              <a:ext uri="{FF2B5EF4-FFF2-40B4-BE49-F238E27FC236}">
                <a16:creationId xmlns:a16="http://schemas.microsoft.com/office/drawing/2014/main" id="{35F36000-56AB-8648-BA74-E96E7CE5D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4051" y="2845507"/>
            <a:ext cx="4509053" cy="96979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25" name="Tijdelijke aanduiding voor tekst 25">
            <a:extLst>
              <a:ext uri="{FF2B5EF4-FFF2-40B4-BE49-F238E27FC236}">
                <a16:creationId xmlns:a16="http://schemas.microsoft.com/office/drawing/2014/main" id="{490CD2E0-42F4-3A44-910F-583EA924FE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050" y="4018197"/>
            <a:ext cx="4509053" cy="23826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2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Klik hier om de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401121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5C1472C-FE86-5A40-93B6-ACA524DBC438}"/>
              </a:ext>
            </a:extLst>
          </p:cNvPr>
          <p:cNvSpPr/>
          <p:nvPr userDrawn="1"/>
        </p:nvSpPr>
        <p:spPr>
          <a:xfrm>
            <a:off x="0" y="1769423"/>
            <a:ext cx="12192000" cy="50885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919D3BA9-95BB-AD48-802D-125D917B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21" name="Tijdelijke aanduiding voor tekst 25">
            <a:extLst>
              <a:ext uri="{FF2B5EF4-FFF2-40B4-BE49-F238E27FC236}">
                <a16:creationId xmlns:a16="http://schemas.microsoft.com/office/drawing/2014/main" id="{DE5A9C5E-787C-6E44-A6F8-F5E9E1C01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22253"/>
            <a:ext cx="3753679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24" name="Tijdelijke aanduiding voor tekst 25">
            <a:extLst>
              <a:ext uri="{FF2B5EF4-FFF2-40B4-BE49-F238E27FC236}">
                <a16:creationId xmlns:a16="http://schemas.microsoft.com/office/drawing/2014/main" id="{35F36000-56AB-8648-BA74-E96E7CE5D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775933"/>
            <a:ext cx="9548191" cy="96979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25" name="Tijdelijke aanduiding voor tekst 25">
            <a:extLst>
              <a:ext uri="{FF2B5EF4-FFF2-40B4-BE49-F238E27FC236}">
                <a16:creationId xmlns:a16="http://schemas.microsoft.com/office/drawing/2014/main" id="{490CD2E0-42F4-3A44-910F-583EA924FE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48623"/>
            <a:ext cx="4509053" cy="23826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2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Klik hier om de tekst te bewerken</a:t>
            </a:r>
          </a:p>
        </p:txBody>
      </p:sp>
      <p:sp>
        <p:nvSpPr>
          <p:cNvPr id="10" name="Tijdelijke aanduiding voor tekst 25">
            <a:extLst>
              <a:ext uri="{FF2B5EF4-FFF2-40B4-BE49-F238E27FC236}">
                <a16:creationId xmlns:a16="http://schemas.microsoft.com/office/drawing/2014/main" id="{B2C9D2A6-14D0-4347-9D16-4B3F4349AD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7338" y="3948623"/>
            <a:ext cx="4509053" cy="23826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200" b="0" i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nl-NL" dirty="0"/>
              <a:t>Klik hier om de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124196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5C1472C-FE86-5A40-93B6-ACA524DBC438}"/>
              </a:ext>
            </a:extLst>
          </p:cNvPr>
          <p:cNvSpPr/>
          <p:nvPr userDrawn="1"/>
        </p:nvSpPr>
        <p:spPr>
          <a:xfrm>
            <a:off x="0" y="1769423"/>
            <a:ext cx="12192000" cy="50885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919D3BA9-95BB-AD48-802D-125D917B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24" name="Tijdelijke aanduiding voor tekst 25">
            <a:extLst>
              <a:ext uri="{FF2B5EF4-FFF2-40B4-BE49-F238E27FC236}">
                <a16:creationId xmlns:a16="http://schemas.microsoft.com/office/drawing/2014/main" id="{35F36000-56AB-8648-BA74-E96E7CE5D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5112" y="2102312"/>
            <a:ext cx="4679576" cy="95474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458BC2BA-AEF4-A946-BA55-8CBBFE52D7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5112" y="3218418"/>
            <a:ext cx="4679576" cy="95474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15" name="Tijdelijke aanduiding voor tekst 25">
            <a:extLst>
              <a:ext uri="{FF2B5EF4-FFF2-40B4-BE49-F238E27FC236}">
                <a16:creationId xmlns:a16="http://schemas.microsoft.com/office/drawing/2014/main" id="{94E04444-AD48-A746-8B54-F6E6C8B16E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5112" y="4334524"/>
            <a:ext cx="4679576" cy="95474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18" name="Tijdelijke aanduiding voor tekst 25">
            <a:extLst>
              <a:ext uri="{FF2B5EF4-FFF2-40B4-BE49-F238E27FC236}">
                <a16:creationId xmlns:a16="http://schemas.microsoft.com/office/drawing/2014/main" id="{A06A0B2C-11D5-8047-A4AB-D46266BFCF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5112" y="5450630"/>
            <a:ext cx="4679576" cy="95474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287182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5C1472C-FE86-5A40-93B6-ACA524DBC438}"/>
              </a:ext>
            </a:extLst>
          </p:cNvPr>
          <p:cNvSpPr/>
          <p:nvPr userDrawn="1"/>
        </p:nvSpPr>
        <p:spPr>
          <a:xfrm>
            <a:off x="0" y="1769423"/>
            <a:ext cx="12192000" cy="50885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39003-36DD-A44B-9B2F-37577CCF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88"/>
            <a:ext cx="10515600" cy="715529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919D3BA9-95BB-AD48-802D-125D917B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45945"/>
            <a:ext cx="4474780" cy="37571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+mj-lt"/>
              <a:buNone/>
              <a:defRPr sz="18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D7431D0-A0CF-BC4B-B380-3E94AFE6BC22}"/>
              </a:ext>
            </a:extLst>
          </p:cNvPr>
          <p:cNvSpPr/>
          <p:nvPr userDrawn="1"/>
        </p:nvSpPr>
        <p:spPr>
          <a:xfrm>
            <a:off x="838200" y="2102312"/>
            <a:ext cx="10515600" cy="95474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25">
            <a:extLst>
              <a:ext uri="{FF2B5EF4-FFF2-40B4-BE49-F238E27FC236}">
                <a16:creationId xmlns:a16="http://schemas.microsoft.com/office/drawing/2014/main" id="{35F36000-56AB-8648-BA74-E96E7CE5D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2659" y="2102312"/>
            <a:ext cx="9962029" cy="95474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F17A937-F77F-6A44-BFF2-8A2D2B6CA8A4}"/>
              </a:ext>
            </a:extLst>
          </p:cNvPr>
          <p:cNvSpPr/>
          <p:nvPr userDrawn="1"/>
        </p:nvSpPr>
        <p:spPr>
          <a:xfrm>
            <a:off x="4249271" y="3057054"/>
            <a:ext cx="7104529" cy="32092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458BC2BA-AEF4-A946-BA55-8CBBFE52D7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382" y="3218417"/>
            <a:ext cx="6526305" cy="304791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70D4DFB-4B33-A842-B8D6-C40B077A7D84}"/>
              </a:ext>
            </a:extLst>
          </p:cNvPr>
          <p:cNvSpPr/>
          <p:nvPr userDrawn="1"/>
        </p:nvSpPr>
        <p:spPr>
          <a:xfrm>
            <a:off x="842682" y="3057053"/>
            <a:ext cx="3406589" cy="32092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ijdelijke aanduiding voor tekst 25">
            <a:extLst>
              <a:ext uri="{FF2B5EF4-FFF2-40B4-BE49-F238E27FC236}">
                <a16:creationId xmlns:a16="http://schemas.microsoft.com/office/drawing/2014/main" id="{A06A0B2C-11D5-8047-A4AB-D46266BFCF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1794" y="3218417"/>
            <a:ext cx="2942665" cy="3047911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Font typeface="+mj-lt"/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025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18EB5EB-C468-7342-B150-E3CFC9D4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FD8605-48E0-DF40-8ADF-9FB3EC8E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34959F-54AE-E64E-8A23-02B02288D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6400-EBBD-8B4B-8DB6-921192203B00}" type="datetimeFigureOut">
              <a:rPr lang="nl-NL" smtClean="0"/>
              <a:t>30-1-2023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5BEC4E-1BD4-2347-886F-9769C13DD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4D844E-9B84-9343-995F-23BC688D5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01C69-05F7-C646-B7F4-2438307732E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660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chtingpraktijkleren.nl/backlog/?result=false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stichtingpraktijkleren.nl/e-learning-penned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stichtingpraktijkleren.nl/bronnenban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ned.nl/orienteren/wat-is-een-pe" TargetMode="External"/><Relationship Id="rId2" Type="http://schemas.openxmlformats.org/officeDocument/2006/relationships/hyperlink" Target="https://kwalificatie-mijn.s-bb.nl/kwalificatie/assistant-business-services/cmVzdWx0YWF0VHlwZT01O2Rvc3NpZXJJZD01NTM4O2t3YWxpZmljYXRpZUlkPTEzNjQzOTU=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ichtingpraktijkleren.nl/e-learning-penned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SyW9jatEI&amp;list=PLIUJ5wWqkQ-ophSznM2kaUvMseFzde1Ea&amp;index=10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penned.nl/orienteren/wat-is-een-p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uMAo6DKEp0&amp;list=PLIUJ5wWqkQ-ophSznM2kaUvMseFzde1Ea&amp;index=9" TargetMode="External"/><Relationship Id="rId5" Type="http://schemas.openxmlformats.org/officeDocument/2006/relationships/hyperlink" Target="https://www.youtube.com/watch?v=sNrK4MF5yYI&amp;list=PLIUJ5wWqkQ-ophSznM2kaUvMseFzde1Ea&amp;index=3" TargetMode="External"/><Relationship Id="rId4" Type="http://schemas.openxmlformats.org/officeDocument/2006/relationships/hyperlink" Target="https://www.youtube.com/watch?v=JfosrIckbxU&amp;list=PLIUJ5wWqkQ-ophSznM2kaUvMseFzde1Ea&amp;index=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SyW9jatEI&amp;list=PLIUJ5wWqkQ-ophSznM2kaUvMseFzde1Ea&amp;index=10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penned.nl/orienteren/wat-is-een-p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uMAo6DKEp0&amp;list=PLIUJ5wWqkQ-ophSznM2kaUvMseFzde1Ea&amp;index=9" TargetMode="External"/><Relationship Id="rId5" Type="http://schemas.openxmlformats.org/officeDocument/2006/relationships/hyperlink" Target="https://www.youtube.com/watch?v=sNrK4MF5yYI&amp;list=PLIUJ5wWqkQ-ophSznM2kaUvMseFzde1Ea&amp;index=3" TargetMode="External"/><Relationship Id="rId4" Type="http://schemas.openxmlformats.org/officeDocument/2006/relationships/hyperlink" Target="https://www.youtube.com/watch?v=JfosrIckbxU&amp;list=PLIUJ5wWqkQ-ophSznM2kaUvMseFzde1Ea&amp;index=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walificatie-mijn.s-bb.nl/kwalificatie/assistant-business-services/cmVzdWx0YWF0VHlwZT01O2Rvc3NpZXJJZD01NTM4O2t3YWxpZmljYXRpZUlkPTEzNjQzOTU=" TargetMode="Externa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1EEB3-0D1E-1840-A4CC-646B45AE0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426594"/>
            <a:ext cx="10618695" cy="1318661"/>
          </a:xfrm>
        </p:spPr>
        <p:txBody>
          <a:bodyPr/>
          <a:lstStyle/>
          <a:p>
            <a:r>
              <a:rPr lang="nl-NL" dirty="0"/>
              <a:t>Levensechte virtuele oefenbedrijven</a:t>
            </a:r>
          </a:p>
        </p:txBody>
      </p:sp>
      <p:sp>
        <p:nvSpPr>
          <p:cNvPr id="3" name="Tijdelijke aanduiding voor datum 20">
            <a:extLst>
              <a:ext uri="{FF2B5EF4-FFF2-40B4-BE49-F238E27FC236}">
                <a16:creationId xmlns:a16="http://schemas.microsoft.com/office/drawing/2014/main" id="{624061E1-C785-AD4D-8698-7D47C547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059246"/>
            <a:ext cx="9144000" cy="365125"/>
          </a:xfrm>
          <a:ln>
            <a:noFill/>
            <a:prstDash val="sysDash"/>
          </a:ln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b="0" dirty="0"/>
              <a:t>1 februari 2023</a:t>
            </a:r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43AF9FCB-232C-3A41-99AA-A503394D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944570"/>
            <a:ext cx="6719596" cy="365125"/>
          </a:xfrm>
          <a:ln>
            <a:noFill/>
            <a:prstDash val="sysDash"/>
          </a:ln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b="0" dirty="0"/>
              <a:t>Arianne Schekkerman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5C6D71C-60F0-1A68-02B9-6938CB14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86" y="4126266"/>
            <a:ext cx="4384514" cy="21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87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Succesfactoren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7E31CC-4419-425A-8EAF-D3DC561F082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694EED2B-8BDA-5526-A372-C9D535292012}"/>
              </a:ext>
            </a:extLst>
          </p:cNvPr>
          <p:cNvSpPr txBox="1">
            <a:spLocks/>
          </p:cNvSpPr>
          <p:nvPr/>
        </p:nvSpPr>
        <p:spPr>
          <a:xfrm>
            <a:off x="838199" y="2025512"/>
            <a:ext cx="3042064" cy="4460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200" b="0" i="0" kern="120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nl-NL" sz="2400" u="sng" dirty="0">
                <a:solidFill>
                  <a:schemeClr val="tx1"/>
                </a:solidFill>
              </a:rPr>
              <a:t>Bedrijfsleider</a:t>
            </a:r>
            <a:r>
              <a:rPr lang="nl-NL" sz="2400" dirty="0">
                <a:solidFill>
                  <a:schemeClr val="tx1"/>
                </a:solidFill>
              </a:rPr>
              <a:t>	</a:t>
            </a:r>
          </a:p>
          <a:p>
            <a:r>
              <a:rPr lang="nl-NL" sz="2400" dirty="0">
                <a:solidFill>
                  <a:schemeClr val="tx1"/>
                </a:solidFill>
              </a:rPr>
              <a:t> coachende rol</a:t>
            </a:r>
          </a:p>
          <a:p>
            <a:r>
              <a:rPr lang="nl-NL" sz="2400" dirty="0">
                <a:solidFill>
                  <a:schemeClr val="tx1"/>
                </a:solidFill>
              </a:rPr>
              <a:t> focus op proces</a:t>
            </a:r>
          </a:p>
          <a:p>
            <a:r>
              <a:rPr lang="nl-NL" sz="2400" dirty="0">
                <a:solidFill>
                  <a:schemeClr val="tx1"/>
                </a:solidFill>
              </a:rPr>
              <a:t> inventief  </a:t>
            </a:r>
          </a:p>
          <a:p>
            <a:endParaRPr lang="nl-NL" sz="2400" dirty="0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A6391D4B-5C2B-4DD7-0CF8-9493765BECCA}"/>
              </a:ext>
            </a:extLst>
          </p:cNvPr>
          <p:cNvSpPr txBox="1">
            <a:spLocks/>
          </p:cNvSpPr>
          <p:nvPr/>
        </p:nvSpPr>
        <p:spPr>
          <a:xfrm>
            <a:off x="6590316" y="2035188"/>
            <a:ext cx="3663874" cy="4460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nl-NL" sz="1200" b="0" i="0" kern="120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nl-NL" sz="2400" u="sng" dirty="0">
                <a:solidFill>
                  <a:schemeClr val="tx1"/>
                </a:solidFill>
              </a:rPr>
              <a:t>Locatie</a:t>
            </a:r>
            <a:r>
              <a:rPr lang="nl-NL" sz="2400" dirty="0">
                <a:solidFill>
                  <a:schemeClr val="tx1"/>
                </a:solidFill>
              </a:rPr>
              <a:t>	</a:t>
            </a:r>
          </a:p>
          <a:p>
            <a:r>
              <a:rPr lang="nl-NL" sz="2400" dirty="0">
                <a:solidFill>
                  <a:schemeClr val="tx1"/>
                </a:solidFill>
              </a:rPr>
              <a:t> vaste ruimte</a:t>
            </a:r>
          </a:p>
          <a:p>
            <a:r>
              <a:rPr lang="nl-NL" sz="2400" dirty="0">
                <a:solidFill>
                  <a:schemeClr val="tx1"/>
                </a:solidFill>
              </a:rPr>
              <a:t> ingericht als kantoor</a:t>
            </a:r>
          </a:p>
          <a:p>
            <a:endParaRPr lang="nl-NL" sz="2400" dirty="0"/>
          </a:p>
        </p:txBody>
      </p:sp>
      <p:pic>
        <p:nvPicPr>
          <p:cNvPr id="11" name="Afbeelding 10" descr="Mensen die discussiëren in een kantoor">
            <a:extLst>
              <a:ext uri="{FF2B5EF4-FFF2-40B4-BE49-F238E27FC236}">
                <a16:creationId xmlns:a16="http://schemas.microsoft.com/office/drawing/2014/main" id="{CE4D002A-4023-2B4B-CC8F-A3B8E10C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808" y="4150738"/>
            <a:ext cx="3503165" cy="2335443"/>
          </a:xfrm>
          <a:prstGeom prst="rect">
            <a:avLst/>
          </a:prstGeom>
        </p:spPr>
      </p:pic>
      <p:pic>
        <p:nvPicPr>
          <p:cNvPr id="13" name="Afbeelding 12" descr="Kantoorbediende die zoekt naar bestanden">
            <a:extLst>
              <a:ext uri="{FF2B5EF4-FFF2-40B4-BE49-F238E27FC236}">
                <a16:creationId xmlns:a16="http://schemas.microsoft.com/office/drawing/2014/main" id="{5F4F4B7D-8BC4-CFBC-3AD9-BC0720A7D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01" y="4156364"/>
            <a:ext cx="3106765" cy="23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81CB6D4A-DDBA-3A24-E241-0C86279FFE3F}"/>
              </a:ext>
            </a:extLst>
          </p:cNvPr>
          <p:cNvSpPr/>
          <p:nvPr/>
        </p:nvSpPr>
        <p:spPr>
          <a:xfrm>
            <a:off x="851743" y="1155228"/>
            <a:ext cx="3197717" cy="1425008"/>
          </a:xfrm>
          <a:custGeom>
            <a:avLst/>
            <a:gdLst>
              <a:gd name="connsiteX0" fmla="*/ 0 w 3197717"/>
              <a:gd name="connsiteY0" fmla="*/ 0 h 144000"/>
              <a:gd name="connsiteX1" fmla="*/ 3197717 w 3197717"/>
              <a:gd name="connsiteY1" fmla="*/ 0 h 144000"/>
              <a:gd name="connsiteX2" fmla="*/ 3197717 w 3197717"/>
              <a:gd name="connsiteY2" fmla="*/ 144000 h 144000"/>
              <a:gd name="connsiteX3" fmla="*/ 0 w 3197717"/>
              <a:gd name="connsiteY3" fmla="*/ 144000 h 144000"/>
              <a:gd name="connsiteX4" fmla="*/ 0 w 3197717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717" h="144000">
                <a:moveTo>
                  <a:pt x="0" y="0"/>
                </a:moveTo>
                <a:lnTo>
                  <a:pt x="3197717" y="0"/>
                </a:lnTo>
                <a:lnTo>
                  <a:pt x="3197717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b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nl-NL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25FF6FE4-0A0A-7E6E-E0F5-ABE43EEA7819}"/>
              </a:ext>
            </a:extLst>
          </p:cNvPr>
          <p:cNvSpPr/>
          <p:nvPr/>
        </p:nvSpPr>
        <p:spPr>
          <a:xfrm>
            <a:off x="8142538" y="1155228"/>
            <a:ext cx="3197717" cy="1448764"/>
          </a:xfrm>
          <a:custGeom>
            <a:avLst/>
            <a:gdLst>
              <a:gd name="connsiteX0" fmla="*/ 0 w 3197717"/>
              <a:gd name="connsiteY0" fmla="*/ 0 h 144000"/>
              <a:gd name="connsiteX1" fmla="*/ 3197717 w 3197717"/>
              <a:gd name="connsiteY1" fmla="*/ 0 h 144000"/>
              <a:gd name="connsiteX2" fmla="*/ 3197717 w 3197717"/>
              <a:gd name="connsiteY2" fmla="*/ 144000 h 144000"/>
              <a:gd name="connsiteX3" fmla="*/ 0 w 3197717"/>
              <a:gd name="connsiteY3" fmla="*/ 144000 h 144000"/>
              <a:gd name="connsiteX4" fmla="*/ 0 w 3197717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717" h="144000">
                <a:moveTo>
                  <a:pt x="0" y="0"/>
                </a:moveTo>
                <a:lnTo>
                  <a:pt x="3197717" y="0"/>
                </a:lnTo>
                <a:lnTo>
                  <a:pt x="3197717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b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nl-NL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345945"/>
            <a:ext cx="8835736" cy="375712"/>
          </a:xfrm>
        </p:spPr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Ondersteuning door PenNed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7E31CC-4419-425A-8EAF-D3DC561F082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0D899D2-EC76-F43A-219D-081DA2014677}"/>
              </a:ext>
            </a:extLst>
          </p:cNvPr>
          <p:cNvGrpSpPr/>
          <p:nvPr/>
        </p:nvGrpSpPr>
        <p:grpSpPr>
          <a:xfrm>
            <a:off x="851743" y="2473975"/>
            <a:ext cx="10488512" cy="4189926"/>
            <a:chOff x="851743" y="2473975"/>
            <a:chExt cx="10488512" cy="4189926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5F4E83FF-E503-029E-F1AD-9237082C99CD}"/>
                </a:ext>
              </a:extLst>
            </p:cNvPr>
            <p:cNvSpPr/>
            <p:nvPr/>
          </p:nvSpPr>
          <p:spPr>
            <a:xfrm>
              <a:off x="851743" y="2473975"/>
              <a:ext cx="3197717" cy="144000"/>
            </a:xfrm>
            <a:custGeom>
              <a:avLst/>
              <a:gdLst>
                <a:gd name="connsiteX0" fmla="*/ 0 w 3197717"/>
                <a:gd name="connsiteY0" fmla="*/ 0 h 144000"/>
                <a:gd name="connsiteX1" fmla="*/ 3197717 w 3197717"/>
                <a:gd name="connsiteY1" fmla="*/ 0 h 144000"/>
                <a:gd name="connsiteX2" fmla="*/ 3197717 w 3197717"/>
                <a:gd name="connsiteY2" fmla="*/ 144000 h 144000"/>
                <a:gd name="connsiteX3" fmla="*/ 0 w 3197717"/>
                <a:gd name="connsiteY3" fmla="*/ 144000 h 144000"/>
                <a:gd name="connsiteX4" fmla="*/ 0 w 3197717"/>
                <a:gd name="connsiteY4" fmla="*/ 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144000">
                  <a:moveTo>
                    <a:pt x="0" y="0"/>
                  </a:moveTo>
                  <a:lnTo>
                    <a:pt x="3197717" y="0"/>
                  </a:lnTo>
                  <a:lnTo>
                    <a:pt x="3197717" y="144000"/>
                  </a:lnTo>
                  <a:lnTo>
                    <a:pt x="0" y="14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8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46649EA4-A90D-349A-76FA-4B9343DA66E9}"/>
                </a:ext>
              </a:extLst>
            </p:cNvPr>
            <p:cNvSpPr/>
            <p:nvPr/>
          </p:nvSpPr>
          <p:spPr>
            <a:xfrm>
              <a:off x="851743" y="2617975"/>
              <a:ext cx="3197717" cy="4045926"/>
            </a:xfrm>
            <a:custGeom>
              <a:avLst/>
              <a:gdLst>
                <a:gd name="connsiteX0" fmla="*/ 0 w 3197717"/>
                <a:gd name="connsiteY0" fmla="*/ 0 h 4045926"/>
                <a:gd name="connsiteX1" fmla="*/ 3197717 w 3197717"/>
                <a:gd name="connsiteY1" fmla="*/ 0 h 4045926"/>
                <a:gd name="connsiteX2" fmla="*/ 3197717 w 3197717"/>
                <a:gd name="connsiteY2" fmla="*/ 4045926 h 4045926"/>
                <a:gd name="connsiteX3" fmla="*/ 0 w 3197717"/>
                <a:gd name="connsiteY3" fmla="*/ 4045926 h 4045926"/>
                <a:gd name="connsiteX4" fmla="*/ 0 w 3197717"/>
                <a:gd name="connsiteY4" fmla="*/ 0 h 404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4045926">
                  <a:moveTo>
                    <a:pt x="0" y="0"/>
                  </a:moveTo>
                  <a:lnTo>
                    <a:pt x="3197717" y="0"/>
                  </a:lnTo>
                  <a:lnTo>
                    <a:pt x="3197717" y="4045926"/>
                  </a:lnTo>
                  <a:lnTo>
                    <a:pt x="0" y="404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nl-NL" sz="16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1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Coaching </a:t>
              </a: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=&gt; </a:t>
              </a: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team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Concept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Inrichting 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Voorbereiding start met studenten</a:t>
              </a:r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55A5924-0D9F-98E2-8ED9-6520BBD41AEC}"/>
                </a:ext>
              </a:extLst>
            </p:cNvPr>
            <p:cNvSpPr/>
            <p:nvPr/>
          </p:nvSpPr>
          <p:spPr>
            <a:xfrm>
              <a:off x="4497141" y="2473975"/>
              <a:ext cx="3197717" cy="144000"/>
            </a:xfrm>
            <a:custGeom>
              <a:avLst/>
              <a:gdLst>
                <a:gd name="connsiteX0" fmla="*/ 0 w 3197717"/>
                <a:gd name="connsiteY0" fmla="*/ 0 h 144000"/>
                <a:gd name="connsiteX1" fmla="*/ 3197717 w 3197717"/>
                <a:gd name="connsiteY1" fmla="*/ 0 h 144000"/>
                <a:gd name="connsiteX2" fmla="*/ 3197717 w 3197717"/>
                <a:gd name="connsiteY2" fmla="*/ 144000 h 144000"/>
                <a:gd name="connsiteX3" fmla="*/ 0 w 3197717"/>
                <a:gd name="connsiteY3" fmla="*/ 144000 h 144000"/>
                <a:gd name="connsiteX4" fmla="*/ 0 w 3197717"/>
                <a:gd name="connsiteY4" fmla="*/ 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144000">
                  <a:moveTo>
                    <a:pt x="0" y="0"/>
                  </a:moveTo>
                  <a:lnTo>
                    <a:pt x="3197717" y="0"/>
                  </a:lnTo>
                  <a:lnTo>
                    <a:pt x="3197717" y="144000"/>
                  </a:lnTo>
                  <a:lnTo>
                    <a:pt x="0" y="14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8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0ABD90AB-A692-E66C-C0E4-EF1E1B032F0F}"/>
                </a:ext>
              </a:extLst>
            </p:cNvPr>
            <p:cNvSpPr/>
            <p:nvPr/>
          </p:nvSpPr>
          <p:spPr>
            <a:xfrm>
              <a:off x="4497141" y="2550083"/>
              <a:ext cx="3197717" cy="4113817"/>
            </a:xfrm>
            <a:custGeom>
              <a:avLst/>
              <a:gdLst>
                <a:gd name="connsiteX0" fmla="*/ 0 w 3197717"/>
                <a:gd name="connsiteY0" fmla="*/ 0 h 4045926"/>
                <a:gd name="connsiteX1" fmla="*/ 3197717 w 3197717"/>
                <a:gd name="connsiteY1" fmla="*/ 0 h 4045926"/>
                <a:gd name="connsiteX2" fmla="*/ 3197717 w 3197717"/>
                <a:gd name="connsiteY2" fmla="*/ 4045926 h 4045926"/>
                <a:gd name="connsiteX3" fmla="*/ 0 w 3197717"/>
                <a:gd name="connsiteY3" fmla="*/ 4045926 h 4045926"/>
                <a:gd name="connsiteX4" fmla="*/ 0 w 3197717"/>
                <a:gd name="connsiteY4" fmla="*/ 0 h 404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4045926">
                  <a:moveTo>
                    <a:pt x="0" y="0"/>
                  </a:moveTo>
                  <a:lnTo>
                    <a:pt x="3197717" y="0"/>
                  </a:lnTo>
                  <a:lnTo>
                    <a:pt x="3197717" y="4045926"/>
                  </a:lnTo>
                  <a:lnTo>
                    <a:pt x="0" y="404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nl-NL" sz="16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1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Training </a:t>
              </a: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=&gt; </a:t>
              </a: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bedrijfsleiders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Portaal gebruik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Mijn PE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Inrichting AO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Inkopen – Verkopen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Start met studenten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Tips &amp; Tools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nl-NL" sz="160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nl-NL" sz="160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4405B09-38EF-A7E3-396B-2BC4107E5B12}"/>
                </a:ext>
              </a:extLst>
            </p:cNvPr>
            <p:cNvSpPr/>
            <p:nvPr/>
          </p:nvSpPr>
          <p:spPr>
            <a:xfrm>
              <a:off x="8142538" y="2473975"/>
              <a:ext cx="3197717" cy="144000"/>
            </a:xfrm>
            <a:custGeom>
              <a:avLst/>
              <a:gdLst>
                <a:gd name="connsiteX0" fmla="*/ 0 w 3197717"/>
                <a:gd name="connsiteY0" fmla="*/ 0 h 144000"/>
                <a:gd name="connsiteX1" fmla="*/ 3197717 w 3197717"/>
                <a:gd name="connsiteY1" fmla="*/ 0 h 144000"/>
                <a:gd name="connsiteX2" fmla="*/ 3197717 w 3197717"/>
                <a:gd name="connsiteY2" fmla="*/ 144000 h 144000"/>
                <a:gd name="connsiteX3" fmla="*/ 0 w 3197717"/>
                <a:gd name="connsiteY3" fmla="*/ 144000 h 144000"/>
                <a:gd name="connsiteX4" fmla="*/ 0 w 3197717"/>
                <a:gd name="connsiteY4" fmla="*/ 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144000">
                  <a:moveTo>
                    <a:pt x="0" y="0"/>
                  </a:moveTo>
                  <a:lnTo>
                    <a:pt x="3197717" y="0"/>
                  </a:lnTo>
                  <a:lnTo>
                    <a:pt x="3197717" y="144000"/>
                  </a:lnTo>
                  <a:lnTo>
                    <a:pt x="0" y="14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8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6F51EF2E-60D5-8089-7213-E81B7A0EDA57}"/>
                </a:ext>
              </a:extLst>
            </p:cNvPr>
            <p:cNvSpPr/>
            <p:nvPr/>
          </p:nvSpPr>
          <p:spPr>
            <a:xfrm>
              <a:off x="8142538" y="2617975"/>
              <a:ext cx="3197717" cy="4045926"/>
            </a:xfrm>
            <a:custGeom>
              <a:avLst/>
              <a:gdLst>
                <a:gd name="connsiteX0" fmla="*/ 0 w 3197717"/>
                <a:gd name="connsiteY0" fmla="*/ 0 h 4045926"/>
                <a:gd name="connsiteX1" fmla="*/ 3197717 w 3197717"/>
                <a:gd name="connsiteY1" fmla="*/ 0 h 4045926"/>
                <a:gd name="connsiteX2" fmla="*/ 3197717 w 3197717"/>
                <a:gd name="connsiteY2" fmla="*/ 4045926 h 4045926"/>
                <a:gd name="connsiteX3" fmla="*/ 0 w 3197717"/>
                <a:gd name="connsiteY3" fmla="*/ 4045926 h 4045926"/>
                <a:gd name="connsiteX4" fmla="*/ 0 w 3197717"/>
                <a:gd name="connsiteY4" fmla="*/ 0 h 404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717" h="4045926">
                  <a:moveTo>
                    <a:pt x="0" y="0"/>
                  </a:moveTo>
                  <a:lnTo>
                    <a:pt x="3197717" y="0"/>
                  </a:lnTo>
                  <a:lnTo>
                    <a:pt x="3197717" y="4045926"/>
                  </a:lnTo>
                  <a:lnTo>
                    <a:pt x="0" y="404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nl-NL" sz="16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nl-NL" sz="1600" b="1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E-</a:t>
              </a:r>
              <a:r>
                <a:rPr lang="nl-NL" sz="1600" b="1" kern="1200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learning</a:t>
              </a:r>
              <a:endParaRPr lang="nl-NL" sz="16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2"/>
                </a:rPr>
                <a:t>Tekst / video’s / bestanden</a:t>
              </a:r>
              <a:endParaRPr lang="nl-NL" sz="1600" b="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14300" lvl="1" indent="-114300" algn="l" defTabSz="5334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nl-NL" sz="1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3"/>
                </a:rPr>
                <a:t>Backlog</a:t>
              </a:r>
              <a:endParaRPr lang="nl-NL" sz="1600" b="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Helpdesk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Teams-coaching</a:t>
              </a: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4"/>
                </a:rPr>
                <a:t>Bronnenbank</a:t>
              </a:r>
              <a:endParaRPr lang="nl-NL" sz="1600" b="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lvl="1" indent="-17145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nl-NL" sz="1600" b="0" kern="12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Remote PE</a:t>
              </a: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34D08D-2323-C9A4-56FA-5F2586908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065" y="1346180"/>
            <a:ext cx="1789715" cy="108000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9E3C84-4FD3-7EC3-A0C5-4EADA688495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17935" y="1346180"/>
            <a:ext cx="1800000" cy="108000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A4CB2E61-A6BB-0331-2A40-A125F6B1AC13}"/>
              </a:ext>
            </a:extLst>
          </p:cNvPr>
          <p:cNvSpPr/>
          <p:nvPr/>
        </p:nvSpPr>
        <p:spPr>
          <a:xfrm>
            <a:off x="4497141" y="1155228"/>
            <a:ext cx="3197717" cy="1524723"/>
          </a:xfrm>
          <a:custGeom>
            <a:avLst/>
            <a:gdLst>
              <a:gd name="connsiteX0" fmla="*/ 0 w 3197717"/>
              <a:gd name="connsiteY0" fmla="*/ 0 h 144000"/>
              <a:gd name="connsiteX1" fmla="*/ 3197717 w 3197717"/>
              <a:gd name="connsiteY1" fmla="*/ 0 h 144000"/>
              <a:gd name="connsiteX2" fmla="*/ 3197717 w 3197717"/>
              <a:gd name="connsiteY2" fmla="*/ 144000 h 144000"/>
              <a:gd name="connsiteX3" fmla="*/ 0 w 3197717"/>
              <a:gd name="connsiteY3" fmla="*/ 144000 h 144000"/>
              <a:gd name="connsiteX4" fmla="*/ 0 w 3197717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717" h="144000">
                <a:moveTo>
                  <a:pt x="0" y="0"/>
                </a:moveTo>
                <a:lnTo>
                  <a:pt x="3197717" y="0"/>
                </a:lnTo>
                <a:lnTo>
                  <a:pt x="3197717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b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nl-NL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D5E6EDA-AF6F-0E0F-D736-6D099F19F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910" y="1330938"/>
            <a:ext cx="1800000" cy="11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345945"/>
            <a:ext cx="7874285" cy="375712"/>
          </a:xfrm>
        </p:spPr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Overig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graphicFrame>
        <p:nvGraphicFramePr>
          <p:cNvPr id="11" name="Tabel 11">
            <a:extLst>
              <a:ext uri="{FF2B5EF4-FFF2-40B4-BE49-F238E27FC236}">
                <a16:creationId xmlns:a16="http://schemas.microsoft.com/office/drawing/2014/main" id="{5513E092-60F7-6966-AE23-3E0F4DD25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54289"/>
              </p:ext>
            </p:extLst>
          </p:nvPr>
        </p:nvGraphicFramePr>
        <p:xfrm>
          <a:off x="696000" y="2919846"/>
          <a:ext cx="10800000" cy="1080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4046210501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764676947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4132890609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nl-NL" b="0" i="0" u="sng" strike="noStrike" dirty="0">
                          <a:solidFill>
                            <a:srgbClr val="A774A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Kwalificatiedossier SBB</a:t>
                      </a:r>
                      <a:endParaRPr lang="nl-NL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hlinkClick r:id="rId3"/>
                        </a:rPr>
                        <a:t>Website PenNed</a:t>
                      </a:r>
                      <a:endParaRPr lang="nl-NL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hlinkClick r:id="rId4"/>
                        </a:rPr>
                        <a:t>E-learning</a:t>
                      </a:r>
                      <a:endParaRPr lang="nl-NL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29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80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PE-filmpjes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9AE3BF5-BB3A-FC46-BA15-BB5E419A8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62" y="3106883"/>
            <a:ext cx="11194475" cy="306531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2"/>
              </a:rPr>
              <a:t>Uitleg concept (website / Oriënteren)</a:t>
            </a:r>
            <a:r>
              <a:rPr lang="nl-NL" sz="1400" dirty="0">
                <a:solidFill>
                  <a:schemeClr val="tx1"/>
                </a:solidFill>
              </a:rPr>
              <a:t>	</a:t>
            </a:r>
            <a:r>
              <a:rPr lang="nl-NL" sz="800" dirty="0">
                <a:solidFill>
                  <a:srgbClr val="56355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https://www.penned.nl/orienteren/wat-is-een-pe</a:t>
            </a:r>
            <a:endParaRPr lang="nl-NL" sz="800" dirty="0">
              <a:solidFill>
                <a:srgbClr val="56355B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3"/>
              </a:rPr>
              <a:t>Bedrijfsleiders N2-breed</a:t>
            </a:r>
            <a:r>
              <a:rPr lang="nl-NL" sz="800" dirty="0">
                <a:solidFill>
                  <a:schemeClr val="tx1"/>
                </a:solidFill>
              </a:rPr>
              <a:t>		</a:t>
            </a:r>
            <a:r>
              <a:rPr lang="nl-NL" sz="800" dirty="0">
                <a:hlinkClick r:id="rId3"/>
              </a:rPr>
              <a:t>https://www.youtube.com/watch?v=dQSyW9jatEI&amp;list=PLIUJ5wWqkQ-ophSznM2kaUvMseFzde1Ea&amp;index=10</a:t>
            </a:r>
            <a:endParaRPr lang="nl-NL" sz="800" dirty="0"/>
          </a:p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4"/>
              </a:rPr>
              <a:t>Bedrijfsleiders aan het woord</a:t>
            </a:r>
            <a:r>
              <a:rPr lang="nl-NL" sz="1400" dirty="0">
                <a:solidFill>
                  <a:schemeClr val="tx1"/>
                </a:solidFill>
              </a:rPr>
              <a:t>		</a:t>
            </a:r>
            <a:r>
              <a:rPr lang="nl-NL" sz="900" dirty="0">
                <a:hlinkClick r:id="rId4"/>
              </a:rPr>
              <a:t>https://www.youtube.com/watch?v=JfosrIckbxU&amp;list=PLIUJ5wWqkQ-ophSznM2kaUvMseFzde1Ea&amp;index=2</a:t>
            </a:r>
            <a:endParaRPr lang="nl-NL" dirty="0"/>
          </a:p>
          <a:p>
            <a:pPr>
              <a:lnSpc>
                <a:spcPct val="200000"/>
              </a:lnSpc>
              <a:buNone/>
            </a:pPr>
            <a:r>
              <a:rPr lang="nl-NL" dirty="0">
                <a:solidFill>
                  <a:schemeClr val="tx1"/>
                </a:solidFill>
                <a:hlinkClick r:id="rId5"/>
              </a:rPr>
              <a:t>VSV-model</a:t>
            </a:r>
            <a:r>
              <a:rPr lang="nl-NL" dirty="0">
                <a:solidFill>
                  <a:schemeClr val="tx1"/>
                </a:solidFill>
              </a:rPr>
              <a:t>				</a:t>
            </a:r>
            <a:r>
              <a:rPr lang="nl-NL" sz="900" dirty="0">
                <a:hlinkClick r:id="rId5"/>
              </a:rPr>
              <a:t>https://www.youtube.com/watch?v=sNrK4MF5yYI&amp;list=PLIUJ5wWqkQ-ophSznM2kaUvMseFzde1Ea&amp;index=3</a:t>
            </a:r>
            <a:endParaRPr lang="nl-NL" sz="900" dirty="0"/>
          </a:p>
          <a:p>
            <a:pPr>
              <a:lnSpc>
                <a:spcPct val="200000"/>
              </a:lnSpc>
              <a:buNone/>
            </a:pPr>
            <a:r>
              <a:rPr lang="nl-NL" dirty="0">
                <a:hlinkClick r:id="rId6"/>
              </a:rPr>
              <a:t>Studenten N2 aan het woord</a:t>
            </a:r>
            <a:r>
              <a:rPr lang="nl-NL" dirty="0"/>
              <a:t>		</a:t>
            </a:r>
            <a:r>
              <a:rPr lang="nl-NL" sz="800" dirty="0">
                <a:hlinkClick r:id="rId6"/>
              </a:rPr>
              <a:t>https://www.youtube.com/watch?v=JuMAo6DKEp0&amp;list=PLIUJ5wWqkQ-ophSznM2kaUvMseFzde1Ea&amp;index=9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E23041-D8C0-A007-7139-C2BD4B7C7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072" y="345945"/>
            <a:ext cx="5570692" cy="2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7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3910A-363E-8E40-B49B-C1A9A6A9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Nieuwsgierig….</a:t>
            </a:r>
          </a:p>
        </p:txBody>
      </p:sp>
      <p:pic>
        <p:nvPicPr>
          <p:cNvPr id="10" name="Afbeelding 9" descr="Plaknotities op een muur">
            <a:extLst>
              <a:ext uri="{FF2B5EF4-FFF2-40B4-BE49-F238E27FC236}">
                <a16:creationId xmlns:a16="http://schemas.microsoft.com/office/drawing/2014/main" id="{3C72A33A-2D60-99B0-3CB0-B6542DEE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19" y="2410692"/>
            <a:ext cx="5252717" cy="366209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846AE25-2E63-D402-4F5C-E507825FC821}"/>
              </a:ext>
            </a:extLst>
          </p:cNvPr>
          <p:cNvSpPr txBox="1"/>
          <p:nvPr/>
        </p:nvSpPr>
        <p:spPr>
          <a:xfrm>
            <a:off x="3047134" y="-5234910"/>
            <a:ext cx="60942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Virtueel handelsbedrijf / kopie echt kantoor</a:t>
            </a:r>
          </a:p>
          <a:p>
            <a:r>
              <a:rPr lang="nl-NL" sz="2400" dirty="0">
                <a:solidFill>
                  <a:schemeClr val="tx1"/>
                </a:solidFill>
              </a:rPr>
              <a:t> In of bij school </a:t>
            </a:r>
          </a:p>
          <a:p>
            <a:r>
              <a:rPr lang="nl-NL" sz="2400" dirty="0">
                <a:solidFill>
                  <a:schemeClr val="tx1"/>
                </a:solidFill>
              </a:rPr>
              <a:t> Trainee (student)</a:t>
            </a:r>
          </a:p>
          <a:p>
            <a:r>
              <a:rPr lang="nl-NL" sz="2400" dirty="0">
                <a:solidFill>
                  <a:schemeClr val="tx1"/>
                </a:solidFill>
              </a:rPr>
              <a:t> Bedrijfsleider (docent)</a:t>
            </a:r>
          </a:p>
          <a:p>
            <a:r>
              <a:rPr lang="nl-NL" sz="2400" dirty="0">
                <a:solidFill>
                  <a:schemeClr val="tx1"/>
                </a:solidFill>
              </a:rPr>
              <a:t> Proces:</a:t>
            </a:r>
          </a:p>
          <a:p>
            <a:pPr marL="400050" lvl="1" indent="0">
              <a:buNone/>
            </a:pPr>
            <a:endParaRPr lang="nl-N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inkoop &gt; verkoop </a:t>
            </a:r>
            <a:endParaRPr lang="nl-NL" sz="2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BED1F3B-F936-6BDF-297B-7B98624BE740}"/>
              </a:ext>
            </a:extLst>
          </p:cNvPr>
          <p:cNvSpPr txBox="1"/>
          <p:nvPr/>
        </p:nvSpPr>
        <p:spPr>
          <a:xfrm>
            <a:off x="6499513" y="3255932"/>
            <a:ext cx="54967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nl-NL" sz="2800" dirty="0"/>
              <a:t>Wat maakt dat je hier bent?</a:t>
            </a:r>
          </a:p>
          <a:p>
            <a:pPr marL="457200" indent="-457200">
              <a:buFont typeface="+mj-lt"/>
              <a:buAutoNum type="alphaLcPeriod"/>
            </a:pPr>
            <a:endParaRPr lang="nl-NL" sz="2800" dirty="0"/>
          </a:p>
          <a:p>
            <a:pPr marL="457200" indent="-457200">
              <a:buFont typeface="+mj-lt"/>
              <a:buAutoNum type="alphaLcPeriod"/>
            </a:pPr>
            <a:r>
              <a:rPr lang="nl-NL" sz="2800" dirty="0">
                <a:solidFill>
                  <a:schemeClr val="tx1"/>
                </a:solidFill>
              </a:rPr>
              <a:t>Welke </a:t>
            </a:r>
            <a:r>
              <a:rPr lang="nl-NL" sz="2800" dirty="0"/>
              <a:t>brandende vraag wil je graag beantwoord zien?</a:t>
            </a:r>
            <a:endParaRPr lang="nl-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88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3910A-363E-8E40-B49B-C1A9A6A9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hebben we het over?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5A02D61-FA19-17C3-06C0-ECD5C8C2F666}"/>
              </a:ext>
            </a:extLst>
          </p:cNvPr>
          <p:cNvGrpSpPr/>
          <p:nvPr/>
        </p:nvGrpSpPr>
        <p:grpSpPr>
          <a:xfrm>
            <a:off x="8364069" y="2641019"/>
            <a:ext cx="3203971" cy="1281588"/>
            <a:chOff x="3286" y="342527"/>
            <a:chExt cx="3203971" cy="1281588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1A51459-60A0-20B9-FE0B-73BC39962BC8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118CB196-1BEC-480C-B88D-8C48E46C260D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PenNed</a:t>
              </a: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6F5C32AC-69BD-A857-B6B0-DF13A3A47528}"/>
              </a:ext>
            </a:extLst>
          </p:cNvPr>
          <p:cNvGrpSpPr/>
          <p:nvPr/>
        </p:nvGrpSpPr>
        <p:grpSpPr>
          <a:xfrm>
            <a:off x="1033637" y="5240235"/>
            <a:ext cx="3203971" cy="1281588"/>
            <a:chOff x="3286" y="342527"/>
            <a:chExt cx="3203971" cy="1281588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6E58F33-E94B-32A8-B6F5-D5F3A3C12395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8306E050-04F9-38C2-BD63-34D959BE2A0A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Virtueel oefenbedrijf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EE0D350-2440-400A-A3EF-5B82E67AF69C}"/>
              </a:ext>
            </a:extLst>
          </p:cNvPr>
          <p:cNvGrpSpPr/>
          <p:nvPr/>
        </p:nvGrpSpPr>
        <p:grpSpPr>
          <a:xfrm>
            <a:off x="1033637" y="2000225"/>
            <a:ext cx="3203971" cy="1281588"/>
            <a:chOff x="3286" y="342527"/>
            <a:chExt cx="3203971" cy="1281588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A0959AD-3ACB-E8E3-43F4-8278AEC027E2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FE047EC3-C6E9-5FF5-F11D-9CDDDC93DF55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</a:t>
              </a:r>
              <a:endParaRPr lang="nl-NL" sz="28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F756951-BFC6-DA9B-3F25-0CFC8ACB0278}"/>
              </a:ext>
            </a:extLst>
          </p:cNvPr>
          <p:cNvGrpSpPr/>
          <p:nvPr/>
        </p:nvGrpSpPr>
        <p:grpSpPr>
          <a:xfrm>
            <a:off x="1033637" y="3577100"/>
            <a:ext cx="3203971" cy="1281588"/>
            <a:chOff x="3286" y="342527"/>
            <a:chExt cx="3203971" cy="1281588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7C31F52-9040-9A3E-B0CE-A151152C8F99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A8C4C838-5EE6-529F-16F4-6A9C3299432F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Practice enterprise </a:t>
              </a:r>
            </a:p>
          </p:txBody>
        </p:sp>
      </p:grp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A6F0729-019F-363E-11E1-C2C5DC3C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12" y="3429000"/>
            <a:ext cx="3239975" cy="1613464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F8F99B1-6AA0-5471-EABE-90C78E842CA5}"/>
              </a:ext>
            </a:extLst>
          </p:cNvPr>
          <p:cNvGrpSpPr/>
          <p:nvPr/>
        </p:nvGrpSpPr>
        <p:grpSpPr>
          <a:xfrm>
            <a:off x="8364069" y="4304154"/>
            <a:ext cx="3203971" cy="1281588"/>
            <a:chOff x="3286" y="342527"/>
            <a:chExt cx="3203971" cy="1281588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3928346-EC6A-84D9-E1C2-94D31CE338AF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00FE007C-D9F9-7804-6D92-71E1E9A4305F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Central office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E60CA6E-F21B-A523-EB91-D6A4920C726C}"/>
              </a:ext>
            </a:extLst>
          </p:cNvPr>
          <p:cNvGrpSpPr/>
          <p:nvPr/>
        </p:nvGrpSpPr>
        <p:grpSpPr>
          <a:xfrm>
            <a:off x="9853923" y="2092481"/>
            <a:ext cx="2150918" cy="715529"/>
            <a:chOff x="3286" y="342527"/>
            <a:chExt cx="3203971" cy="1281588"/>
          </a:xfrm>
          <a:noFill/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6BA26343-69AD-6745-6483-38CFED7ABDC5}"/>
                </a:ext>
              </a:extLst>
            </p:cNvPr>
            <p:cNvSpPr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  <a:grpFill/>
            <a:ln>
              <a:solidFill>
                <a:srgbClr val="56345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0F1E2C06-29D3-3ACB-FF0E-53351A409D9B}"/>
                </a:ext>
              </a:extLst>
            </p:cNvPr>
            <p:cNvSpPr txBox="1"/>
            <p:nvPr/>
          </p:nvSpPr>
          <p:spPr>
            <a:xfrm>
              <a:off x="3286" y="342527"/>
              <a:ext cx="3203971" cy="1281588"/>
            </a:xfrm>
            <a:prstGeom prst="rect">
              <a:avLst/>
            </a:prstGeom>
            <a:grpFill/>
            <a:ln>
              <a:solidFill>
                <a:srgbClr val="56345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kern="1200" dirty="0">
                  <a:solidFill>
                    <a:srgbClr val="56345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PenWorldWide</a:t>
              </a:r>
              <a:endParaRPr lang="nl-NL" sz="2800" kern="1200" dirty="0">
                <a:solidFill>
                  <a:srgbClr val="56345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4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Wat is een PE?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9AE3BF5-BB3A-FC46-BA15-BB5E419A8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220685"/>
            <a:ext cx="6423213" cy="4460669"/>
          </a:xfrm>
        </p:spPr>
        <p:txBody>
          <a:bodyPr>
            <a:normAutofit fontScale="25000" lnSpcReduction="20000"/>
          </a:bodyPr>
          <a:lstStyle/>
          <a:p>
            <a:r>
              <a:rPr lang="nl-NL" sz="8000" dirty="0">
                <a:solidFill>
                  <a:schemeClr val="tx1"/>
                </a:solidFill>
              </a:rPr>
              <a:t> Virtueel handelsbedrijf / kopie echt kantoor</a:t>
            </a:r>
          </a:p>
          <a:p>
            <a:r>
              <a:rPr lang="nl-NL" sz="8000" dirty="0">
                <a:solidFill>
                  <a:schemeClr val="tx1"/>
                </a:solidFill>
              </a:rPr>
              <a:t> In of bij school </a:t>
            </a:r>
          </a:p>
          <a:p>
            <a:r>
              <a:rPr lang="nl-NL" sz="8000" dirty="0">
                <a:solidFill>
                  <a:schemeClr val="tx1"/>
                </a:solidFill>
              </a:rPr>
              <a:t> Trainee (student)</a:t>
            </a:r>
          </a:p>
          <a:p>
            <a:r>
              <a:rPr lang="nl-NL" sz="8000" dirty="0">
                <a:solidFill>
                  <a:schemeClr val="tx1"/>
                </a:solidFill>
              </a:rPr>
              <a:t> Bedrijfsleider (docent)</a:t>
            </a:r>
          </a:p>
          <a:p>
            <a:r>
              <a:rPr lang="nl-NL" sz="8000" dirty="0">
                <a:solidFill>
                  <a:schemeClr val="tx1"/>
                </a:solidFill>
              </a:rPr>
              <a:t> Proces:</a:t>
            </a:r>
          </a:p>
          <a:p>
            <a:pPr marL="400050" lvl="1" indent="0">
              <a:buNone/>
            </a:pPr>
            <a:endParaRPr lang="nl-NL" sz="8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nl-NL" sz="8000" dirty="0">
                <a:latin typeface="Verdana" panose="020B0604030504040204" pitchFamily="34" charset="0"/>
                <a:ea typeface="Verdana" panose="020B0604030504040204" pitchFamily="34" charset="0"/>
              </a:rPr>
              <a:t>inkoop &gt; verkoop &gt; boekhouding</a:t>
            </a:r>
          </a:p>
          <a:p>
            <a:pPr marL="400050" lvl="1" indent="0">
              <a:buNone/>
            </a:pPr>
            <a:endParaRPr lang="nl-NL" sz="8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nl-NL" sz="8000" dirty="0">
                <a:latin typeface="Verdana" panose="020B0604030504040204" pitchFamily="34" charset="0"/>
                <a:ea typeface="Verdana" panose="020B0604030504040204" pitchFamily="34" charset="0"/>
              </a:rPr>
              <a:t>+ ‘alles’ daaromheen</a:t>
            </a:r>
          </a:p>
          <a:p>
            <a:pPr marL="400050" lvl="1" indent="0">
              <a:buNone/>
            </a:pPr>
            <a:endParaRPr lang="nl-NL" sz="8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8000" dirty="0">
                <a:solidFill>
                  <a:schemeClr val="tx1"/>
                </a:solidFill>
              </a:rPr>
              <a:t> Handel met 7000 PE’s in 40 landen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B23FD8B-0012-8CB4-268B-E998503BA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94" y="2085467"/>
            <a:ext cx="3805006" cy="1804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FC6A7A0-1CF0-721B-2409-EE3462E6D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94" y="4123661"/>
            <a:ext cx="3805006" cy="23105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94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PE-filmpjes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9AE3BF5-BB3A-FC46-BA15-BB5E419A8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62" y="3106883"/>
            <a:ext cx="11194475" cy="306531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2"/>
              </a:rPr>
              <a:t>Uitleg concept (website / Oriënteren)</a:t>
            </a:r>
            <a:r>
              <a:rPr lang="nl-NL" sz="1400" dirty="0">
                <a:solidFill>
                  <a:schemeClr val="tx1"/>
                </a:solidFill>
              </a:rPr>
              <a:t>	</a:t>
            </a:r>
            <a:r>
              <a:rPr lang="nl-NL" sz="800" dirty="0">
                <a:solidFill>
                  <a:srgbClr val="56355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https://www.penned.nl/orienteren/wat-is-een-pe</a:t>
            </a:r>
            <a:endParaRPr lang="nl-NL" sz="800" dirty="0">
              <a:solidFill>
                <a:srgbClr val="56355B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3"/>
              </a:rPr>
              <a:t>Bedrijfsleiders N2-breed</a:t>
            </a:r>
            <a:r>
              <a:rPr lang="nl-NL" sz="800" dirty="0">
                <a:solidFill>
                  <a:schemeClr val="tx1"/>
                </a:solidFill>
              </a:rPr>
              <a:t>		</a:t>
            </a:r>
            <a:r>
              <a:rPr lang="nl-NL" sz="800" dirty="0">
                <a:hlinkClick r:id="rId3"/>
              </a:rPr>
              <a:t>https://www.youtube.com/watch?v=dQSyW9jatEI&amp;list=PLIUJ5wWqkQ-ophSznM2kaUvMseFzde1Ea&amp;index=10</a:t>
            </a:r>
            <a:endParaRPr lang="nl-NL" sz="800" dirty="0"/>
          </a:p>
          <a:p>
            <a:pPr>
              <a:lnSpc>
                <a:spcPct val="200000"/>
              </a:lnSpc>
              <a:buNone/>
            </a:pPr>
            <a:r>
              <a:rPr lang="nl-NL" sz="1400" dirty="0">
                <a:solidFill>
                  <a:schemeClr val="tx1"/>
                </a:solidFill>
                <a:hlinkClick r:id="rId4"/>
              </a:rPr>
              <a:t>Bedrijfsleiders aan het woord</a:t>
            </a:r>
            <a:r>
              <a:rPr lang="nl-NL" sz="1400" dirty="0">
                <a:solidFill>
                  <a:schemeClr val="tx1"/>
                </a:solidFill>
              </a:rPr>
              <a:t>		</a:t>
            </a:r>
            <a:r>
              <a:rPr lang="nl-NL" sz="900" dirty="0">
                <a:hlinkClick r:id="rId4"/>
              </a:rPr>
              <a:t>https://www.youtube.com/watch?v=JfosrIckbxU&amp;list=PLIUJ5wWqkQ-ophSznM2kaUvMseFzde1Ea&amp;index=2</a:t>
            </a:r>
            <a:endParaRPr lang="nl-NL" dirty="0"/>
          </a:p>
          <a:p>
            <a:pPr>
              <a:lnSpc>
                <a:spcPct val="200000"/>
              </a:lnSpc>
              <a:buNone/>
            </a:pPr>
            <a:r>
              <a:rPr lang="nl-NL" dirty="0">
                <a:solidFill>
                  <a:schemeClr val="tx1"/>
                </a:solidFill>
                <a:hlinkClick r:id="rId5"/>
              </a:rPr>
              <a:t>VSV-model</a:t>
            </a:r>
            <a:r>
              <a:rPr lang="nl-NL" dirty="0">
                <a:solidFill>
                  <a:schemeClr val="tx1"/>
                </a:solidFill>
              </a:rPr>
              <a:t>				</a:t>
            </a:r>
            <a:r>
              <a:rPr lang="nl-NL" sz="900" dirty="0">
                <a:hlinkClick r:id="rId5"/>
              </a:rPr>
              <a:t>https://www.youtube.com/watch?v=sNrK4MF5yYI&amp;list=PLIUJ5wWqkQ-ophSznM2kaUvMseFzde1Ea&amp;index=3</a:t>
            </a:r>
            <a:endParaRPr lang="nl-NL" sz="900" dirty="0"/>
          </a:p>
          <a:p>
            <a:pPr>
              <a:lnSpc>
                <a:spcPct val="200000"/>
              </a:lnSpc>
              <a:buNone/>
            </a:pPr>
            <a:r>
              <a:rPr lang="nl-NL" dirty="0">
                <a:hlinkClick r:id="rId6"/>
              </a:rPr>
              <a:t>Studenten N2 aan het woord</a:t>
            </a:r>
            <a:r>
              <a:rPr lang="nl-NL" dirty="0"/>
              <a:t>		</a:t>
            </a:r>
            <a:r>
              <a:rPr lang="nl-NL" sz="800" dirty="0">
                <a:hlinkClick r:id="rId6"/>
              </a:rPr>
              <a:t>https://www.youtube.com/watch?v=JuMAo6DKEp0&amp;list=PLIUJ5wWqkQ-ophSznM2kaUvMseFzde1Ea&amp;index=9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E23041-D8C0-A007-7139-C2BD4B7C7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072" y="345945"/>
            <a:ext cx="5570692" cy="2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6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Waarom een PE?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7E31CC-4419-425A-8EAF-D3DC561F082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sp>
        <p:nvSpPr>
          <p:cNvPr id="2" name="Tijdelijke aanduiding voor inhoud 25">
            <a:extLst>
              <a:ext uri="{FF2B5EF4-FFF2-40B4-BE49-F238E27FC236}">
                <a16:creationId xmlns:a16="http://schemas.microsoft.com/office/drawing/2014/main" id="{97D9E15C-5284-289E-3D0D-563A0F0C7804}"/>
              </a:ext>
            </a:extLst>
          </p:cNvPr>
          <p:cNvSpPr txBox="1">
            <a:spLocks/>
          </p:cNvSpPr>
          <p:nvPr/>
        </p:nvSpPr>
        <p:spPr>
          <a:xfrm>
            <a:off x="769341" y="2061881"/>
            <a:ext cx="11149032" cy="4525955"/>
          </a:xfrm>
          <a:prstGeom prst="rect">
            <a:avLst/>
          </a:prstGeom>
          <a:ln>
            <a:noFill/>
          </a:ln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3E09E08F-E663-CD30-275B-23D7ED05CC44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2385461"/>
          <a:ext cx="10861965" cy="3446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393">
                  <a:extLst>
                    <a:ext uri="{9D8B030D-6E8A-4147-A177-3AD203B41FA5}">
                      <a16:colId xmlns:a16="http://schemas.microsoft.com/office/drawing/2014/main" val="1278905984"/>
                    </a:ext>
                  </a:extLst>
                </a:gridCol>
                <a:gridCol w="2172393">
                  <a:extLst>
                    <a:ext uri="{9D8B030D-6E8A-4147-A177-3AD203B41FA5}">
                      <a16:colId xmlns:a16="http://schemas.microsoft.com/office/drawing/2014/main" val="101415008"/>
                    </a:ext>
                  </a:extLst>
                </a:gridCol>
                <a:gridCol w="2172393">
                  <a:extLst>
                    <a:ext uri="{9D8B030D-6E8A-4147-A177-3AD203B41FA5}">
                      <a16:colId xmlns:a16="http://schemas.microsoft.com/office/drawing/2014/main" val="3309497188"/>
                    </a:ext>
                  </a:extLst>
                </a:gridCol>
                <a:gridCol w="2172393">
                  <a:extLst>
                    <a:ext uri="{9D8B030D-6E8A-4147-A177-3AD203B41FA5}">
                      <a16:colId xmlns:a16="http://schemas.microsoft.com/office/drawing/2014/main" val="2792974489"/>
                    </a:ext>
                  </a:extLst>
                </a:gridCol>
                <a:gridCol w="2172393">
                  <a:extLst>
                    <a:ext uri="{9D8B030D-6E8A-4147-A177-3AD203B41FA5}">
                      <a16:colId xmlns:a16="http://schemas.microsoft.com/office/drawing/2014/main" val="2475081876"/>
                    </a:ext>
                  </a:extLst>
                </a:gridCol>
              </a:tblGrid>
              <a:tr h="981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0" dirty="0">
                          <a:sym typeface="Wingdings" panose="05000000000000000000" pitchFamily="2" charset="2"/>
                        </a:rPr>
                        <a:t>Aantrekkelijk onderwijs </a:t>
                      </a:r>
                    </a:p>
                    <a:p>
                      <a:pPr algn="ctr"/>
                      <a:endParaRPr lang="nl-NL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0" dirty="0"/>
                        <a:t>Fouten maken mág</a:t>
                      </a:r>
                    </a:p>
                    <a:p>
                      <a:pPr algn="ctr"/>
                      <a:endParaRPr lang="nl-NL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0" dirty="0">
                          <a:sym typeface="Wingdings" panose="05000000000000000000" pitchFamily="2" charset="2"/>
                        </a:rPr>
                        <a:t>Ontdekken van eigen kwaliteiten</a:t>
                      </a:r>
                    </a:p>
                    <a:p>
                      <a:pPr algn="ctr"/>
                      <a:endParaRPr lang="nl-NL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0" dirty="0">
                          <a:sym typeface="Wingdings" panose="05000000000000000000" pitchFamily="2" charset="2"/>
                        </a:rPr>
                        <a:t>Aanleren van vaardigheden</a:t>
                      </a:r>
                    </a:p>
                    <a:p>
                      <a:pPr algn="ctr"/>
                      <a:endParaRPr lang="nl-NL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i="0" dirty="0"/>
                        <a:t>En verder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480047"/>
                  </a:ext>
                </a:extLst>
              </a:tr>
              <a:tr h="1276364">
                <a:tc>
                  <a:txBody>
                    <a:bodyPr/>
                    <a:lstStyle/>
                    <a:p>
                      <a:pPr lvl="0" algn="ctr" fontAlgn="base"/>
                      <a:r>
                        <a:rPr lang="nl-NL" b="0" dirty="0"/>
                        <a:t>Leren door </a:t>
                      </a:r>
                      <a:r>
                        <a:rPr lang="nl-NL" b="0" u="sng" dirty="0"/>
                        <a:t>doen</a:t>
                      </a:r>
                      <a:r>
                        <a:rPr lang="nl-NL" b="0" dirty="0"/>
                        <a:t>! 	</a:t>
                      </a:r>
                    </a:p>
                    <a:p>
                      <a:pPr lvl="0" algn="ctr" fontAlgn="base"/>
                      <a:endParaRPr lang="nl-NL" b="0" i="1" dirty="0">
                        <a:sym typeface="Wingdings" panose="05000000000000000000" pitchFamily="2" charset="2"/>
                      </a:endParaRPr>
                    </a:p>
                    <a:p>
                      <a:pPr lvl="0" algn="ctr" fontAlgn="base"/>
                      <a:r>
                        <a:rPr lang="nl-NL" dirty="0"/>
                        <a:t>Experimenteren</a:t>
                      </a:r>
                      <a:endParaRPr lang="nl-NL" b="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ase"/>
                      <a:r>
                        <a:rPr lang="nl-NL" b="0" dirty="0"/>
                        <a:t>Doen in een </a:t>
                      </a:r>
                      <a:r>
                        <a:rPr lang="nl-NL" b="0" u="sng" dirty="0"/>
                        <a:t>veilige</a:t>
                      </a:r>
                      <a:r>
                        <a:rPr lang="nl-NL" b="0" dirty="0"/>
                        <a:t> omgeving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dirty="0"/>
                        <a:t>Verschillende afdelingen en functies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/>
                        <a:t>KD-gericht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/>
                        <a:t>Contextvrij examen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801397"/>
                  </a:ext>
                </a:extLst>
              </a:tr>
              <a:tr h="981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ym typeface="Wingdings" panose="05000000000000000000" pitchFamily="2" charset="2"/>
                        </a:rPr>
                        <a:t>H</a:t>
                      </a:r>
                      <a:r>
                        <a:rPr lang="nl-NL" dirty="0"/>
                        <a:t>eel dicht bij de praktijk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ase"/>
                      <a:r>
                        <a:rPr lang="nl-NL" dirty="0"/>
                        <a:t>Fouten zelf oplossen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dirty="0"/>
                        <a:t>Uitproberen van verschillende rollen​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dirty="0"/>
                    </a:p>
                    <a:p>
                      <a:pPr algn="ctr"/>
                      <a:endParaRPr lang="nl-NL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Soft skills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99856"/>
                  </a:ext>
                </a:extLst>
              </a:tr>
            </a:tbl>
          </a:graphicData>
        </a:graphic>
      </p:graphicFrame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B678C36-80A5-0345-465E-CFD8838C9443}"/>
              </a:ext>
            </a:extLst>
          </p:cNvPr>
          <p:cNvSpPr/>
          <p:nvPr/>
        </p:nvSpPr>
        <p:spPr>
          <a:xfrm>
            <a:off x="9679132" y="4714823"/>
            <a:ext cx="1674669" cy="9690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9CC9B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 ook: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9CC9B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9CC9B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VSV-model</a:t>
            </a:r>
          </a:p>
        </p:txBody>
      </p:sp>
    </p:spTree>
    <p:extLst>
      <p:ext uri="{BB962C8B-B14F-4D97-AF65-F5344CB8AC3E}">
        <p14:creationId xmlns:p14="http://schemas.microsoft.com/office/powerpoint/2010/main" val="38103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345945"/>
            <a:ext cx="6019800" cy="375712"/>
          </a:xfrm>
        </p:spPr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Soft skills in de PE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7E31CC-4419-425A-8EAF-D3DC561F082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2" name="Tijdelijke aanduiding voor inhoud 25">
            <a:extLst>
              <a:ext uri="{FF2B5EF4-FFF2-40B4-BE49-F238E27FC236}">
                <a16:creationId xmlns:a16="http://schemas.microsoft.com/office/drawing/2014/main" id="{97D9E15C-5284-289E-3D0D-563A0F0C7804}"/>
              </a:ext>
            </a:extLst>
          </p:cNvPr>
          <p:cNvSpPr txBox="1">
            <a:spLocks/>
          </p:cNvSpPr>
          <p:nvPr/>
        </p:nvSpPr>
        <p:spPr>
          <a:xfrm>
            <a:off x="769342" y="2061881"/>
            <a:ext cx="3600000" cy="46302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numCol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Algemene beroepsvaardigheden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b="1" dirty="0"/>
          </a:p>
          <a:p>
            <a:r>
              <a:rPr lang="nl-NL" dirty="0"/>
              <a:t>Samenwerken</a:t>
            </a:r>
          </a:p>
          <a:p>
            <a:r>
              <a:rPr lang="nl-NL" dirty="0"/>
              <a:t>Zelfstandig werken</a:t>
            </a:r>
          </a:p>
          <a:p>
            <a:r>
              <a:rPr lang="nl-NL" dirty="0"/>
              <a:t>Plannen</a:t>
            </a:r>
          </a:p>
          <a:p>
            <a:r>
              <a:rPr lang="nl-NL" dirty="0"/>
              <a:t>Verantwoordelijkheid nemen</a:t>
            </a:r>
          </a:p>
          <a:p>
            <a:r>
              <a:rPr lang="nl-NL" dirty="0"/>
              <a:t>Houding</a:t>
            </a:r>
          </a:p>
          <a:p>
            <a:r>
              <a:rPr lang="nl-NL" dirty="0"/>
              <a:t>Totaalbeeld</a:t>
            </a:r>
          </a:p>
          <a:p>
            <a:r>
              <a:rPr lang="nl-NL" dirty="0"/>
              <a:t>…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6" name="Tijdelijke aanduiding voor inhoud 25">
            <a:extLst>
              <a:ext uri="{FF2B5EF4-FFF2-40B4-BE49-F238E27FC236}">
                <a16:creationId xmlns:a16="http://schemas.microsoft.com/office/drawing/2014/main" id="{9960DE90-E6D0-E4EB-E4E5-A8E078A0F0B4}"/>
              </a:ext>
            </a:extLst>
          </p:cNvPr>
          <p:cNvSpPr txBox="1">
            <a:spLocks/>
          </p:cNvSpPr>
          <p:nvPr/>
        </p:nvSpPr>
        <p:spPr>
          <a:xfrm>
            <a:off x="4639506" y="3429000"/>
            <a:ext cx="3356394" cy="32631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numCol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Communicatieve vaardigheden</a:t>
            </a:r>
          </a:p>
          <a:p>
            <a:pPr marL="0" indent="0">
              <a:buNone/>
            </a:pPr>
            <a:endParaRPr lang="nl-NL" sz="100" b="1" dirty="0"/>
          </a:p>
          <a:p>
            <a:r>
              <a:rPr lang="nl-NL" dirty="0"/>
              <a:t>Communiceren</a:t>
            </a:r>
          </a:p>
          <a:p>
            <a:r>
              <a:rPr lang="nl-NL" dirty="0"/>
              <a:t>Afstemmen</a:t>
            </a:r>
          </a:p>
          <a:p>
            <a:r>
              <a:rPr lang="nl-NL" dirty="0"/>
              <a:t>Werkoverleg</a:t>
            </a:r>
          </a:p>
          <a:p>
            <a:r>
              <a:rPr lang="nl-NL" dirty="0"/>
              <a:t>Presenteren</a:t>
            </a:r>
          </a:p>
          <a:p>
            <a:r>
              <a:rPr lang="nl-NL" dirty="0"/>
              <a:t>…</a:t>
            </a:r>
          </a:p>
        </p:txBody>
      </p:sp>
      <p:sp>
        <p:nvSpPr>
          <p:cNvPr id="8" name="Tijdelijke aanduiding voor inhoud 25">
            <a:extLst>
              <a:ext uri="{FF2B5EF4-FFF2-40B4-BE49-F238E27FC236}">
                <a16:creationId xmlns:a16="http://schemas.microsoft.com/office/drawing/2014/main" id="{98B98E33-DE3D-EE1C-9FBF-B1DAB8501708}"/>
              </a:ext>
            </a:extLst>
          </p:cNvPr>
          <p:cNvSpPr txBox="1">
            <a:spLocks/>
          </p:cNvSpPr>
          <p:nvPr/>
        </p:nvSpPr>
        <p:spPr>
          <a:xfrm>
            <a:off x="8110200" y="3429000"/>
            <a:ext cx="3984818" cy="32631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En verder</a:t>
            </a:r>
          </a:p>
          <a:p>
            <a:endParaRPr lang="nl-NL" sz="1600" dirty="0"/>
          </a:p>
          <a:p>
            <a:r>
              <a:rPr lang="nl-NL" sz="2600" dirty="0"/>
              <a:t>Engels / MVT</a:t>
            </a:r>
          </a:p>
          <a:p>
            <a:r>
              <a:rPr lang="nl-NL" sz="2600" dirty="0"/>
              <a:t>Internationalisation</a:t>
            </a:r>
            <a:br>
              <a:rPr lang="nl-NL" sz="2600" dirty="0"/>
            </a:br>
            <a:r>
              <a:rPr lang="nl-NL" sz="2600" dirty="0"/>
              <a:t>@home</a:t>
            </a:r>
          </a:p>
          <a:p>
            <a:r>
              <a:rPr lang="nl-NL" sz="2600" dirty="0"/>
              <a:t>Andere culturen</a:t>
            </a:r>
          </a:p>
          <a:p>
            <a:r>
              <a:rPr lang="nl-NL" sz="2600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AAFFE9-8A17-B838-634B-51C98E09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064" y="185967"/>
            <a:ext cx="3725183" cy="28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C1040-5F0E-494E-AFF6-8667CC7F69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Autofit/>
          </a:bodyPr>
          <a:lstStyle/>
          <a:p>
            <a:r>
              <a:rPr lang="nl-NL" sz="3600" b="1" dirty="0">
                <a:solidFill>
                  <a:schemeClr val="accent4">
                    <a:lumMod val="50000"/>
                  </a:schemeClr>
                </a:solidFill>
              </a:rPr>
              <a:t>Het KD in een PE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3BF592-CD9A-871E-2F54-D40DF44A1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7E31CC-4419-425A-8EAF-D3DC561F082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4C6C372-786A-0242-0CE0-2205E95BD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27519"/>
          <a:stretch/>
        </p:blipFill>
        <p:spPr>
          <a:xfrm>
            <a:off x="637533" y="1290918"/>
            <a:ext cx="9044349" cy="511884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Graphic 17" descr="Vinkje met effen opvulling">
            <a:extLst>
              <a:ext uri="{FF2B5EF4-FFF2-40B4-BE49-F238E27FC236}">
                <a16:creationId xmlns:a16="http://schemas.microsoft.com/office/drawing/2014/main" id="{D90F02E4-AA4B-7EBE-DA13-BE8D2B835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0787" y="2745381"/>
            <a:ext cx="242468" cy="236859"/>
          </a:xfrm>
          <a:prstGeom prst="rect">
            <a:avLst/>
          </a:prstGeom>
        </p:spPr>
      </p:pic>
      <p:pic>
        <p:nvPicPr>
          <p:cNvPr id="19" name="Graphic 18" descr="Vinkje met effen opvulling">
            <a:extLst>
              <a:ext uri="{FF2B5EF4-FFF2-40B4-BE49-F238E27FC236}">
                <a16:creationId xmlns:a16="http://schemas.microsoft.com/office/drawing/2014/main" id="{90123C70-876B-9C21-2B78-1BE9AB499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9053" y="3010595"/>
            <a:ext cx="444202" cy="433927"/>
          </a:xfrm>
          <a:prstGeom prst="rect">
            <a:avLst/>
          </a:prstGeom>
        </p:spPr>
      </p:pic>
      <p:pic>
        <p:nvPicPr>
          <p:cNvPr id="20" name="Graphic 19" descr="Vinkje met effen opvulling">
            <a:extLst>
              <a:ext uri="{FF2B5EF4-FFF2-40B4-BE49-F238E27FC236}">
                <a16:creationId xmlns:a16="http://schemas.microsoft.com/office/drawing/2014/main" id="{CFA78700-40C4-FAA9-200C-5CEB5F5C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0079" y="5567082"/>
            <a:ext cx="241526" cy="235939"/>
          </a:xfrm>
          <a:prstGeom prst="rect">
            <a:avLst/>
          </a:prstGeom>
        </p:spPr>
      </p:pic>
      <p:pic>
        <p:nvPicPr>
          <p:cNvPr id="21" name="Graphic 20" descr="Vinkje met effen opvulling">
            <a:extLst>
              <a:ext uri="{FF2B5EF4-FFF2-40B4-BE49-F238E27FC236}">
                <a16:creationId xmlns:a16="http://schemas.microsoft.com/office/drawing/2014/main" id="{A641FF00-4CCD-7A28-4BC4-89E40F2EC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1297" y="3347325"/>
            <a:ext cx="444202" cy="433927"/>
          </a:xfrm>
          <a:prstGeom prst="rect">
            <a:avLst/>
          </a:prstGeom>
        </p:spPr>
      </p:pic>
      <p:pic>
        <p:nvPicPr>
          <p:cNvPr id="22" name="Graphic 21" descr="Vinkje met effen opvulling">
            <a:extLst>
              <a:ext uri="{FF2B5EF4-FFF2-40B4-BE49-F238E27FC236}">
                <a16:creationId xmlns:a16="http://schemas.microsoft.com/office/drawing/2014/main" id="{50E643FA-C02F-D61C-25BF-78405E8F1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7483" y="3706616"/>
            <a:ext cx="444202" cy="433927"/>
          </a:xfrm>
          <a:prstGeom prst="rect">
            <a:avLst/>
          </a:prstGeom>
        </p:spPr>
      </p:pic>
      <p:pic>
        <p:nvPicPr>
          <p:cNvPr id="23" name="Graphic 22" descr="Vinkje met effen opvulling">
            <a:extLst>
              <a:ext uri="{FF2B5EF4-FFF2-40B4-BE49-F238E27FC236}">
                <a16:creationId xmlns:a16="http://schemas.microsoft.com/office/drawing/2014/main" id="{CF3E4D23-C9CA-EF28-7252-3E771721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8268" y="5889429"/>
            <a:ext cx="444202" cy="433927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E2BBB2CF-DBF0-34C3-C31D-D5EB5238A356}"/>
              </a:ext>
            </a:extLst>
          </p:cNvPr>
          <p:cNvSpPr txBox="1"/>
          <p:nvPr/>
        </p:nvSpPr>
        <p:spPr>
          <a:xfrm>
            <a:off x="9979054" y="6409765"/>
            <a:ext cx="18670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 u="sng" strike="noStrike" dirty="0">
                <a:solidFill>
                  <a:srgbClr val="A774AE"/>
                </a:solidFill>
                <a:effectLst/>
                <a:latin typeface="Calibri" panose="020F0502020204030204" pitchFamily="34" charset="0"/>
                <a:hlinkClick r:id="rId5"/>
              </a:rPr>
              <a:t>Kwalificatiedossier SBB</a:t>
            </a:r>
            <a:r>
              <a:rPr lang="nl-NL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15221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/>
          <p:cNvSpPr/>
          <p:nvPr/>
        </p:nvSpPr>
        <p:spPr>
          <a:xfrm>
            <a:off x="184123" y="1464511"/>
            <a:ext cx="1575472" cy="1029847"/>
          </a:xfrm>
          <a:prstGeom prst="ellipse">
            <a:avLst/>
          </a:prstGeom>
          <a:solidFill>
            <a:srgbClr val="EBF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Fysieke winkel</a:t>
            </a:r>
          </a:p>
        </p:txBody>
      </p:sp>
      <p:sp>
        <p:nvSpPr>
          <p:cNvPr id="4" name="Rechthoek 3"/>
          <p:cNvSpPr/>
          <p:nvPr/>
        </p:nvSpPr>
        <p:spPr>
          <a:xfrm>
            <a:off x="4959788" y="3436890"/>
            <a:ext cx="2880000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2">
                    <a:lumMod val="50000"/>
                  </a:schemeClr>
                </a:solidFill>
              </a:rPr>
              <a:t>Handel</a:t>
            </a:r>
          </a:p>
        </p:txBody>
      </p:sp>
      <p:sp>
        <p:nvSpPr>
          <p:cNvPr id="6" name="Rechthoek: afgeronde hoeken 5"/>
          <p:cNvSpPr/>
          <p:nvPr/>
        </p:nvSpPr>
        <p:spPr>
          <a:xfrm>
            <a:off x="5093591" y="2185776"/>
            <a:ext cx="2592000" cy="8640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Inkoop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1643754" y="5863894"/>
            <a:ext cx="1964463" cy="9248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Social 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media</a:t>
            </a:r>
          </a:p>
        </p:txBody>
      </p:sp>
      <p:sp>
        <p:nvSpPr>
          <p:cNvPr id="8" name="Ovaal 7"/>
          <p:cNvSpPr/>
          <p:nvPr/>
        </p:nvSpPr>
        <p:spPr>
          <a:xfrm>
            <a:off x="1429583" y="4596110"/>
            <a:ext cx="1857400" cy="10298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Promotie / Marketing</a:t>
            </a:r>
          </a:p>
        </p:txBody>
      </p:sp>
      <p:sp>
        <p:nvSpPr>
          <p:cNvPr id="9" name="Ovaal 8"/>
          <p:cNvSpPr/>
          <p:nvPr/>
        </p:nvSpPr>
        <p:spPr>
          <a:xfrm>
            <a:off x="363777" y="3496312"/>
            <a:ext cx="1575472" cy="910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Webshop</a:t>
            </a:r>
          </a:p>
        </p:txBody>
      </p:sp>
      <p:sp>
        <p:nvSpPr>
          <p:cNvPr id="10" name="Ovaal 9"/>
          <p:cNvSpPr/>
          <p:nvPr/>
        </p:nvSpPr>
        <p:spPr>
          <a:xfrm>
            <a:off x="806705" y="2466735"/>
            <a:ext cx="1701552" cy="974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Complete website</a:t>
            </a:r>
          </a:p>
        </p:txBody>
      </p:sp>
      <p:sp>
        <p:nvSpPr>
          <p:cNvPr id="11" name="Ovaal 10"/>
          <p:cNvSpPr/>
          <p:nvPr/>
        </p:nvSpPr>
        <p:spPr>
          <a:xfrm>
            <a:off x="9954847" y="2256749"/>
            <a:ext cx="1958224" cy="1041648"/>
          </a:xfrm>
          <a:prstGeom prst="ellipse">
            <a:avLst/>
          </a:prstGeom>
          <a:solidFill>
            <a:srgbClr val="EBF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Boekhoud-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programma</a:t>
            </a:r>
          </a:p>
        </p:txBody>
      </p:sp>
      <p:sp>
        <p:nvSpPr>
          <p:cNvPr id="12" name="Rechthoek: afgeronde hoeken 11"/>
          <p:cNvSpPr/>
          <p:nvPr/>
        </p:nvSpPr>
        <p:spPr>
          <a:xfrm>
            <a:off x="7992376" y="3463753"/>
            <a:ext cx="2592000" cy="93645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Administratie</a:t>
            </a:r>
          </a:p>
        </p:txBody>
      </p:sp>
      <p:sp>
        <p:nvSpPr>
          <p:cNvPr id="13" name="Rechthoek: afgeronde hoeken 12"/>
          <p:cNvSpPr/>
          <p:nvPr/>
        </p:nvSpPr>
        <p:spPr>
          <a:xfrm>
            <a:off x="3770813" y="4781540"/>
            <a:ext cx="2592000" cy="10298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HRM / Personeelszaken</a:t>
            </a:r>
          </a:p>
        </p:txBody>
      </p:sp>
      <p:sp>
        <p:nvSpPr>
          <p:cNvPr id="15" name="Rechthoek: afgeronde hoeken 14"/>
          <p:cNvSpPr/>
          <p:nvPr/>
        </p:nvSpPr>
        <p:spPr>
          <a:xfrm>
            <a:off x="6543788" y="4772836"/>
            <a:ext cx="2592000" cy="10298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Secretariaat / ondersteuning</a:t>
            </a:r>
          </a:p>
        </p:txBody>
      </p:sp>
      <p:sp>
        <p:nvSpPr>
          <p:cNvPr id="16" name="Ovaal 15"/>
          <p:cNvSpPr/>
          <p:nvPr/>
        </p:nvSpPr>
        <p:spPr>
          <a:xfrm>
            <a:off x="7696498" y="5858627"/>
            <a:ext cx="1992276" cy="85323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Kwaliteitszorg</a:t>
            </a:r>
          </a:p>
        </p:txBody>
      </p:sp>
      <p:sp>
        <p:nvSpPr>
          <p:cNvPr id="17" name="Ovaal 16"/>
          <p:cNvSpPr/>
          <p:nvPr/>
        </p:nvSpPr>
        <p:spPr>
          <a:xfrm>
            <a:off x="9688774" y="5635096"/>
            <a:ext cx="1768379" cy="8951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Certificering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8" name="Ovaal 17"/>
          <p:cNvSpPr/>
          <p:nvPr/>
        </p:nvSpPr>
        <p:spPr>
          <a:xfrm>
            <a:off x="3839017" y="1726991"/>
            <a:ext cx="837765" cy="5048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..?..</a:t>
            </a:r>
          </a:p>
        </p:txBody>
      </p:sp>
      <p:sp>
        <p:nvSpPr>
          <p:cNvPr id="19" name="Ovaal 18"/>
          <p:cNvSpPr/>
          <p:nvPr/>
        </p:nvSpPr>
        <p:spPr>
          <a:xfrm>
            <a:off x="6543788" y="5994222"/>
            <a:ext cx="860358" cy="4420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..?..</a:t>
            </a:r>
          </a:p>
        </p:txBody>
      </p:sp>
      <p:sp>
        <p:nvSpPr>
          <p:cNvPr id="20" name="Ovaal 19"/>
          <p:cNvSpPr/>
          <p:nvPr/>
        </p:nvSpPr>
        <p:spPr>
          <a:xfrm>
            <a:off x="9085011" y="1610530"/>
            <a:ext cx="800020" cy="5138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..?..</a:t>
            </a:r>
          </a:p>
        </p:txBody>
      </p:sp>
      <p:sp>
        <p:nvSpPr>
          <p:cNvPr id="21" name="Ovaal 20"/>
          <p:cNvSpPr/>
          <p:nvPr/>
        </p:nvSpPr>
        <p:spPr>
          <a:xfrm>
            <a:off x="3041776" y="2525125"/>
            <a:ext cx="1681643" cy="7086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Logistiek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2" name="Ovaal 21"/>
          <p:cNvSpPr/>
          <p:nvPr/>
        </p:nvSpPr>
        <p:spPr>
          <a:xfrm>
            <a:off x="3684002" y="5994222"/>
            <a:ext cx="767684" cy="4661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..?..</a:t>
            </a:r>
          </a:p>
        </p:txBody>
      </p:sp>
      <p:sp>
        <p:nvSpPr>
          <p:cNvPr id="23" name="Ovaal 22"/>
          <p:cNvSpPr/>
          <p:nvPr/>
        </p:nvSpPr>
        <p:spPr>
          <a:xfrm>
            <a:off x="11052713" y="4197853"/>
            <a:ext cx="860358" cy="4420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..?..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A185FBB9-0856-ABD9-F6B1-B1C322A93D44}"/>
              </a:ext>
            </a:extLst>
          </p:cNvPr>
          <p:cNvSpPr txBox="1">
            <a:spLocks/>
          </p:cNvSpPr>
          <p:nvPr/>
        </p:nvSpPr>
        <p:spPr>
          <a:xfrm>
            <a:off x="838199" y="345945"/>
            <a:ext cx="5168154" cy="37571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36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PE organiseren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48C15AC9-C61A-9F63-D002-CA9C8E917523}"/>
              </a:ext>
            </a:extLst>
          </p:cNvPr>
          <p:cNvSpPr/>
          <p:nvPr/>
        </p:nvSpPr>
        <p:spPr>
          <a:xfrm>
            <a:off x="2068261" y="3466499"/>
            <a:ext cx="2592000" cy="10298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Verkoop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5BCF4B5F-F748-737C-469F-C2C58E2FE481}"/>
              </a:ext>
            </a:extLst>
          </p:cNvPr>
          <p:cNvSpPr/>
          <p:nvPr/>
        </p:nvSpPr>
        <p:spPr>
          <a:xfrm>
            <a:off x="8127215" y="2220353"/>
            <a:ext cx="1701552" cy="974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Facturen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11382055-8B45-99EE-9C77-9A1DAAEA2B72}"/>
              </a:ext>
            </a:extLst>
          </p:cNvPr>
          <p:cNvSpPr/>
          <p:nvPr/>
        </p:nvSpPr>
        <p:spPr>
          <a:xfrm>
            <a:off x="7141600" y="1216405"/>
            <a:ext cx="1701552" cy="974600"/>
          </a:xfrm>
          <a:prstGeom prst="ellipse">
            <a:avLst/>
          </a:prstGeom>
          <a:solidFill>
            <a:srgbClr val="EBF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Voorraad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48E6C3F-40BC-E3C3-33F9-C0611E355EE7}"/>
              </a:ext>
            </a:extLst>
          </p:cNvPr>
          <p:cNvSpPr txBox="1"/>
          <p:nvPr/>
        </p:nvSpPr>
        <p:spPr>
          <a:xfrm>
            <a:off x="6149927" y="203724"/>
            <a:ext cx="5814202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bg1"/>
                </a:solidFill>
              </a:rPr>
              <a:t>Roc bepaalt!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ECA36EEF-CB46-E90F-BB30-D0466CD90DF0}"/>
              </a:ext>
            </a:extLst>
          </p:cNvPr>
          <p:cNvSpPr/>
          <p:nvPr/>
        </p:nvSpPr>
        <p:spPr>
          <a:xfrm>
            <a:off x="9267950" y="4496640"/>
            <a:ext cx="1958224" cy="10416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Ict / office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84F1011-E042-163F-057E-1EF4CCCB6AFE}"/>
              </a:ext>
            </a:extLst>
          </p:cNvPr>
          <p:cNvSpPr/>
          <p:nvPr/>
        </p:nvSpPr>
        <p:spPr>
          <a:xfrm>
            <a:off x="56558" y="5360408"/>
            <a:ext cx="1964463" cy="9248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Beurzen</a:t>
            </a:r>
          </a:p>
        </p:txBody>
      </p:sp>
    </p:spTree>
    <p:extLst>
      <p:ext uri="{BB962C8B-B14F-4D97-AF65-F5344CB8AC3E}">
        <p14:creationId xmlns:p14="http://schemas.microsoft.com/office/powerpoint/2010/main" val="15397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2" grpId="0" animBg="1"/>
      <p:bldP spid="33" grpId="0" animBg="1"/>
      <p:bldP spid="35" grpId="0" animBg="1"/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SPL Kleuren">
      <a:dk1>
        <a:srgbClr val="1E1E1E"/>
      </a:dk1>
      <a:lt1>
        <a:srgbClr val="FFFFFF"/>
      </a:lt1>
      <a:dk2>
        <a:srgbClr val="636362"/>
      </a:dk2>
      <a:lt2>
        <a:srgbClr val="E7E6E6"/>
      </a:lt2>
      <a:accent1>
        <a:srgbClr val="56345B"/>
      </a:accent1>
      <a:accent2>
        <a:srgbClr val="9CC9B9"/>
      </a:accent2>
      <a:accent3>
        <a:srgbClr val="9DBDE2"/>
      </a:accent3>
      <a:accent4>
        <a:srgbClr val="D2BBD5"/>
      </a:accent4>
      <a:accent5>
        <a:srgbClr val="9C9B9B"/>
      </a:accent5>
      <a:accent6>
        <a:srgbClr val="919191"/>
      </a:accent6>
      <a:hlink>
        <a:srgbClr val="56355B"/>
      </a:hlink>
      <a:folHlink>
        <a:srgbClr val="D2BBD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 Master template v1.pptx" id="{19EE09B4-37E9-4388-A4E2-994EBB670B4C}" vid="{0FDD56E5-2735-4D14-9846-7F763D30A0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1507a6-1c88-49cf-92db-19a19d772468">
      <Terms xmlns="http://schemas.microsoft.com/office/infopath/2007/PartnerControls"/>
    </lcf76f155ced4ddcb4097134ff3c332f>
    <TaxCatchAll xmlns="2e262c63-776f-4388-9153-859f0397d7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647E6AF355458AF9BDFD7DCF3538" ma:contentTypeVersion="8" ma:contentTypeDescription="Een nieuw document maken." ma:contentTypeScope="" ma:versionID="00e242f2a0579c09a54a4344f107f37b">
  <xsd:schema xmlns:xsd="http://www.w3.org/2001/XMLSchema" xmlns:xs="http://www.w3.org/2001/XMLSchema" xmlns:p="http://schemas.microsoft.com/office/2006/metadata/properties" xmlns:ns2="061507a6-1c88-49cf-92db-19a19d772468" xmlns:ns3="2e262c63-776f-4388-9153-859f0397d753" targetNamespace="http://schemas.microsoft.com/office/2006/metadata/properties" ma:root="true" ma:fieldsID="6bf45cf0db0c543d5f9010c450ea4049" ns2:_="" ns3:_="">
    <xsd:import namespace="061507a6-1c88-49cf-92db-19a19d772468"/>
    <xsd:import namespace="2e262c63-776f-4388-9153-859f0397d7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507a6-1c88-49cf-92db-19a19d7724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3a693f84-d9d9-45de-9cc2-e572aa08d8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62c63-776f-4388-9153-859f0397d75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09ca60-8dc4-4cfe-bf18-9b901e4db7fe}" ma:internalName="TaxCatchAll" ma:showField="CatchAllData" ma:web="2e262c63-776f-4388-9153-859f0397d7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3DFCD1-3C14-45BB-A57D-416749A5F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AD729-F716-4732-8409-7CEBC96313C5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294b8ae-3cfc-4662-ad6b-1115909040d1"/>
    <ds:schemaRef ds:uri="1c911fb2-1007-4bae-a2b8-3a766889986f"/>
    <ds:schemaRef ds:uri="92410b36-c1e6-4a6f-baa0-dbabff6ee623"/>
    <ds:schemaRef ds:uri="35c6331a-2a23-464e-9aa5-03df216f8e92"/>
  </ds:schemaRefs>
</ds:datastoreItem>
</file>

<file path=customXml/itemProps3.xml><?xml version="1.0" encoding="utf-8"?>
<ds:datastoreItem xmlns:ds="http://schemas.openxmlformats.org/officeDocument/2006/customXml" ds:itemID="{4CDA0492-AAC3-4BF4-95CD-01DC71895C0E}"/>
</file>

<file path=docProps/app.xml><?xml version="1.0" encoding="utf-8"?>
<Properties xmlns="http://schemas.openxmlformats.org/officeDocument/2006/extended-properties" xmlns:vt="http://schemas.openxmlformats.org/officeDocument/2006/docPropsVTypes">
  <Template>SPL PowerPoint Template</Template>
  <TotalTime>0</TotalTime>
  <Words>608</Words>
  <Application>Microsoft Office PowerPoint</Application>
  <PresentationFormat>Breedbeeld</PresentationFormat>
  <Paragraphs>169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Museo Sans</vt:lpstr>
      <vt:lpstr>Verdana</vt:lpstr>
      <vt:lpstr>Wingdings</vt:lpstr>
      <vt:lpstr>Kantoorthema</vt:lpstr>
      <vt:lpstr>Levensechte virtuele oefenbedrijven</vt:lpstr>
      <vt:lpstr>Nieuwsgierig….</vt:lpstr>
      <vt:lpstr>Waar hebben we het over?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Arianne Schekkerman</dc:creator>
  <cp:lastModifiedBy>Arianne Schekkerman</cp:lastModifiedBy>
  <cp:revision>11</cp:revision>
  <dcterms:created xsi:type="dcterms:W3CDTF">2023-01-12T09:07:11Z</dcterms:created>
  <dcterms:modified xsi:type="dcterms:W3CDTF">2023-01-30T14:07:45Z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0x01010087B1647E6AF355458AF9BDFD7DCF3538</vt:lpwstr>
  </property>
</Properties>
</file>